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5574" r:id="rId5"/>
    <p:sldId id="2145706406" r:id="rId6"/>
    <p:sldId id="2145706402" r:id="rId7"/>
    <p:sldId id="2145706396" r:id="rId8"/>
    <p:sldId id="2145706411" r:id="rId9"/>
    <p:sldId id="2145706410" r:id="rId10"/>
    <p:sldId id="2145706403" r:id="rId11"/>
    <p:sldId id="2145706401" r:id="rId12"/>
    <p:sldId id="2145706260" r:id="rId13"/>
    <p:sldId id="2145706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42" autoAdjust="0"/>
    <p:restoredTop sz="96252" autoAdjust="0"/>
  </p:normalViewPr>
  <p:slideViewPr>
    <p:cSldViewPr snapToGrid="0">
      <p:cViewPr varScale="1">
        <p:scale>
          <a:sx n="64" d="100"/>
          <a:sy n="64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2F1F2-A4AC-4863-B27C-0A71F03034D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DDE8-C496-426C-B94D-8A93F598C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2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We need to stop dwelling on what divides us and start focusing on what binds us together - our professional oath, our dedication to our patients, and our commitment to care. </a:t>
            </a:r>
            <a:b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Physicians must be able to practice in the mode they choose to best deliver high quality care, be professionally satisfied, and appropriately compensated for the care they provide. </a:t>
            </a:r>
            <a:endParaRPr lang="en-US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summarizes what our AMA is fighting for.</a:t>
            </a:r>
            <a:endParaRPr lang="en-US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shrinking reimbursement system, growing administrative burdens and new scope of practice threats, surfacing seemingly every day…</a:t>
            </a:r>
            <a:r>
              <a:rPr lang="en-US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the issues that are the focus of my presidency. </a:t>
            </a: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-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I joined the AMA 36 years ago, I believed the AMA could and did make a difference. And I continue to believe that to this day.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believe in the power of our profession.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believe the tide is turning.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believe that if we unite, we are positioned to win!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33E5F-3683-0140-832F-D6B972C1B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2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3E5F-3683-0140-832F-D6B972C1B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397D5-E72E-4913-81ED-900B25164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62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patients agree – Based on a series of nationwide surveys, patients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overwhelmingly want physicians to lead their health care team.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--Four out of five patients want a physician leading their health care team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-- 95 percent believe it is important for physicians to be involved in their medical diagnoses and treatment decisions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---Pts prefer physicians even if they have to wait longer and pay more to be seen.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397D5-E72E-4913-81ED-900B25164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5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3226" y="4661755"/>
            <a:ext cx="10199329" cy="91700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1585" y="2382400"/>
            <a:ext cx="10190792" cy="21914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5A386-AEC8-E94D-88E5-3E2290BC3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5467" y="414528"/>
            <a:ext cx="176106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19_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98C8A29-533D-0940-BB9D-D30331F282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050" y="4540897"/>
            <a:ext cx="861853" cy="13171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7E1A22-9763-F444-93DA-F4507D53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7" y="1498600"/>
            <a:ext cx="10222523" cy="2675467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5733"/>
              </a:lnSpc>
              <a:defRPr sz="5333" spc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BDE6DCB-1812-1B4E-9DF9-DD1CC7FEE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3872" y="6393951"/>
            <a:ext cx="1234440" cy="366183"/>
          </a:xfrm>
        </p:spPr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19_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98C8A29-533D-0940-BB9D-D30331F282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050" y="4540897"/>
            <a:ext cx="861853" cy="13171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7E1A22-9763-F444-93DA-F4507D53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7" y="1498600"/>
            <a:ext cx="10222523" cy="2675467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5733"/>
              </a:lnSpc>
              <a:defRPr sz="5333" spc="0">
                <a:ln>
                  <a:noFill/>
                </a:ln>
                <a:solidFill>
                  <a:srgbClr val="452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BDE6DCB-1812-1B4E-9DF9-DD1CC7FEE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3872" y="6393951"/>
            <a:ext cx="1234440" cy="366183"/>
          </a:xfrm>
        </p:spPr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0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4D69E-57A6-4C47-A98E-D762EA1BE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354" y="1921934"/>
            <a:ext cx="6265293" cy="2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68C9-EF43-36F2-3FE0-76006558E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CFFC0-0AAA-346B-46C7-8EBB06239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428C-56E5-F308-1EE2-D405E0E5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DDF3-D00E-184C-9E39-67025F001B0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1C48-B50A-BD5D-DAA1-56E38927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9EC6-D261-C5E7-B4B2-644D898D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64E-9E67-7C44-A57F-BCD071C4A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59902-25D4-9B48-874E-E1A3C84C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A5970E-9FBC-F54F-8BB2-5D3D3E7F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3" y="1771311"/>
            <a:ext cx="10515600" cy="45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9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6424"/>
            <a:ext cx="5156200" cy="4469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66424"/>
            <a:ext cx="5156200" cy="4469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68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C7EF6A-DD33-7449-B5FB-6713C84C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59902-25D4-9B48-874E-E1A3C84C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B2209-B006-9944-8A59-C4BD357A5BB6}"/>
              </a:ext>
            </a:extLst>
          </p:cNvPr>
          <p:cNvSpPr txBox="1"/>
          <p:nvPr userDrawn="1"/>
        </p:nvSpPr>
        <p:spPr>
          <a:xfrm>
            <a:off x="10055257" y="163399"/>
            <a:ext cx="213674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cap="all" baseline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200" b="1" i="0" cap="all" baseline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07E9BA-8318-E54E-A02A-420F28B2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3" y="1771311"/>
            <a:ext cx="10515600" cy="45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6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6424"/>
            <a:ext cx="5156200" cy="4469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66424"/>
            <a:ext cx="5156200" cy="4469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DB66D-50D3-7C4B-B4DD-B66C0DEE1B4F}"/>
              </a:ext>
            </a:extLst>
          </p:cNvPr>
          <p:cNvSpPr txBox="1"/>
          <p:nvPr userDrawn="1"/>
        </p:nvSpPr>
        <p:spPr>
          <a:xfrm>
            <a:off x="10055257" y="163399"/>
            <a:ext cx="213674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cap="all" baseline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200" b="1" i="0" cap="all" baseline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5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C7EF6A-DD33-7449-B5FB-6713C84C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7A610-4F7A-3749-8F2E-95CD62FA9FE8}"/>
              </a:ext>
            </a:extLst>
          </p:cNvPr>
          <p:cNvSpPr txBox="1"/>
          <p:nvPr userDrawn="1"/>
        </p:nvSpPr>
        <p:spPr>
          <a:xfrm>
            <a:off x="10055257" y="163399"/>
            <a:ext cx="213674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cap="all" baseline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200" b="1" i="0" cap="all" baseline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5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19_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30B84F-5750-B644-89E3-F4C93E0C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7" y="1498600"/>
            <a:ext cx="10222523" cy="2675467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5733"/>
              </a:lnSpc>
              <a:defRPr sz="5333" spc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FC96E8A-ADD9-A845-ADE6-D0553CF32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050" y="4540897"/>
            <a:ext cx="861853" cy="1317172"/>
          </a:xfrm>
          <a:prstGeom prst="rect">
            <a:avLst/>
          </a:prstGeom>
        </p:spPr>
      </p:pic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AE42A41-B99C-374B-887C-15294BF0D069}"/>
              </a:ext>
            </a:extLst>
          </p:cNvPr>
          <p:cNvSpPr txBox="1">
            <a:spLocks/>
          </p:cNvSpPr>
          <p:nvPr userDrawn="1"/>
        </p:nvSpPr>
        <p:spPr>
          <a:xfrm>
            <a:off x="273872" y="6393951"/>
            <a:ext cx="123444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05D499-8038-C642-91E0-FF7B8677CF19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38114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78288B6-96A7-DD41-BF2F-195F50C528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050" y="4540897"/>
            <a:ext cx="861853" cy="13171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05FB6C3-CFDE-4C40-BE64-529A31BC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7" y="1498600"/>
            <a:ext cx="10222523" cy="2675467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5733"/>
              </a:lnSpc>
              <a:defRPr sz="5333" spc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1261"/>
            <a:ext cx="12192000" cy="64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73" y="1771311"/>
            <a:ext cx="10515600" cy="45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872" y="6393951"/>
            <a:ext cx="12344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2020" y="6463743"/>
            <a:ext cx="3367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rPr>
              <a:t>© 2024 American Medical Association.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182E4D1-4366-7B4B-ACD5-F58B2257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18F65-B733-9D4F-B495-A380F759DDA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00180" y="6380964"/>
            <a:ext cx="4504267" cy="3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5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467" b="1" kern="1200">
          <a:solidFill>
            <a:srgbClr val="46166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2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2133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67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333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oplesdispatch.org/2020/12/22/us-congress-comes-up-with-new-covid-relief-plan-but-leaves-much-to-be-desire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337" y="4747097"/>
            <a:ext cx="10199329" cy="166517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Bruce A. Scott, MD</a:t>
            </a:r>
            <a:br>
              <a:rPr lang="en-US" sz="2800" b="0" dirty="0"/>
            </a:br>
            <a:r>
              <a:rPr lang="en-US" sz="2800" b="0" dirty="0"/>
              <a:t>President</a:t>
            </a:r>
          </a:p>
          <a:p>
            <a:r>
              <a:rPr lang="en-US" sz="2800" b="0" dirty="0"/>
              <a:t>American Medical Association</a:t>
            </a:r>
          </a:p>
          <a:p>
            <a:endParaRPr lang="en-US" sz="2600" b="0" dirty="0"/>
          </a:p>
          <a:p>
            <a:endParaRPr lang="en-US" sz="2600" b="0" dirty="0"/>
          </a:p>
          <a:p>
            <a:r>
              <a:rPr lang="en-US" sz="2600" b="0" dirty="0"/>
              <a:t>November 2024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6054" y="1709159"/>
            <a:ext cx="12564108" cy="2324456"/>
          </a:xfrm>
        </p:spPr>
        <p:txBody>
          <a:bodyPr>
            <a:noAutofit/>
          </a:bodyPr>
          <a:lstStyle/>
          <a:p>
            <a:br>
              <a:rPr lang="en-US" sz="5333" dirty="0"/>
            </a:br>
            <a:r>
              <a:rPr lang="en-US" sz="5333" dirty="0"/>
              <a:t>Physician Leadership and the Future of Health Care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46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4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D81C2B-B4E5-4DF3-B449-B22CD407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78" y="136524"/>
            <a:ext cx="11382829" cy="1029912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67" dirty="0">
                <a:solidFill>
                  <a:schemeClr val="accent1"/>
                </a:solidFill>
                <a:ea typeface="+mj-ea"/>
              </a:rPr>
              <a:t>Fighting for physicians and our patients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FF0BC-81CD-47EE-9846-29FBA9592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725" y="1575233"/>
            <a:ext cx="6383409" cy="4781119"/>
          </a:xfrm>
        </p:spPr>
        <p:txBody>
          <a:bodyPr vert="horz" lIns="121920" tIns="60960" rIns="121920" bIns="6096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AMA is working at the highest levels to: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 Medicare payments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promote thriving practices and innovation;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Administrative Burdens including 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Authorization;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Stop Scope Creep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threatens patient safety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burnout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address stigma around mental health; and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digital health, including telehealth,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maintain coverage and payment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93474-A117-4FA4-A5FD-8F0F870F3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2140" y="6356351"/>
            <a:ext cx="758952" cy="36512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DA05D499-8038-C642-91E0-FF7B8677CF1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121914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4" name="Content Placeholder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AE81F9C7-0FC9-42DE-8873-178D4F47E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4954" y="1575232"/>
            <a:ext cx="4896153" cy="2556501"/>
          </a:xfr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73A4DF4-E85A-1767-5BD4-4DCEA54B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52" y="4248264"/>
            <a:ext cx="4551357" cy="18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6F758-CFEE-4067-8CD8-DDF6DB454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21" y="1153298"/>
            <a:ext cx="5405351" cy="5704703"/>
          </a:xfrm>
        </p:spPr>
        <p:txBody>
          <a:bodyPr>
            <a:noAutofit/>
          </a:bodyPr>
          <a:lstStyle/>
          <a:p>
            <a:r>
              <a:rPr lang="en-US" sz="2133" dirty="0">
                <a:solidFill>
                  <a:schemeClr val="tx2"/>
                </a:solidFill>
              </a:rPr>
              <a:t>Physician Medicare payment has declined </a:t>
            </a:r>
            <a:r>
              <a:rPr lang="en-US" sz="2133" b="1" u="sng" dirty="0">
                <a:solidFill>
                  <a:schemeClr val="accent1"/>
                </a:solidFill>
              </a:rPr>
              <a:t>29%</a:t>
            </a:r>
            <a:r>
              <a:rPr lang="en-US" sz="2133" dirty="0">
                <a:solidFill>
                  <a:schemeClr val="tx2"/>
                </a:solidFill>
              </a:rPr>
              <a:t> since 2001</a:t>
            </a:r>
          </a:p>
          <a:p>
            <a:pPr lvl="1"/>
            <a:r>
              <a:rPr lang="en-US" sz="1867" dirty="0">
                <a:solidFill>
                  <a:schemeClr val="tx2"/>
                </a:solidFill>
              </a:rPr>
              <a:t>AMA advocacy to spur Congress to reduce the cuts in 2021, 2022, 2023 and 2024.</a:t>
            </a:r>
          </a:p>
          <a:p>
            <a:pPr>
              <a:spcBef>
                <a:spcPts val="800"/>
              </a:spcBef>
            </a:pPr>
            <a:r>
              <a:rPr lang="en-US" sz="2133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rational payment system would provide financial stability, </a:t>
            </a:r>
            <a:r>
              <a:rPr lang="en-US" sz="2133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 annual inflation-based payment updates.</a:t>
            </a:r>
          </a:p>
          <a:p>
            <a:pPr>
              <a:spcBef>
                <a:spcPts val="800"/>
              </a:spcBef>
            </a:pPr>
            <a:endParaRPr lang="en-US" sz="2133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133" b="1" dirty="0">
                <a:solidFill>
                  <a:srgbClr val="C00000"/>
                </a:solidFill>
              </a:rPr>
              <a:t>With plans for another 2.8% cut next year!</a:t>
            </a:r>
            <a:endParaRPr lang="en-US" sz="2133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1867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67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A766F7-0D94-451F-AEED-C0678FF5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3" y="126145"/>
            <a:ext cx="11698012" cy="1027153"/>
          </a:xfrm>
        </p:spPr>
        <p:txBody>
          <a:bodyPr>
            <a:normAutofit/>
          </a:bodyPr>
          <a:lstStyle/>
          <a:p>
            <a:r>
              <a:rPr lang="en-US" sz="3200" dirty="0"/>
              <a:t>Advocating for a rational Medicare payment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AC9F0-CD4A-AFF7-AEB4-F7FCB9B4A052}"/>
              </a:ext>
            </a:extLst>
          </p:cNvPr>
          <p:cNvSpPr txBox="1"/>
          <p:nvPr/>
        </p:nvSpPr>
        <p:spPr>
          <a:xfrm>
            <a:off x="6444165" y="5704704"/>
            <a:ext cx="574783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*According to an AMA analysis; adjusted for inflation in practice costs</a:t>
            </a:r>
          </a:p>
        </p:txBody>
      </p:sp>
      <p:pic>
        <p:nvPicPr>
          <p:cNvPr id="3" name="Picture 2" descr="A graph of health care costs&#10;&#10;Description automatically generated">
            <a:extLst>
              <a:ext uri="{FF2B5EF4-FFF2-40B4-BE49-F238E27FC236}">
                <a16:creationId xmlns:a16="http://schemas.microsoft.com/office/drawing/2014/main" id="{06FB67A7-32CD-EC7C-9AE7-DE6ACD30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74" y="1153297"/>
            <a:ext cx="6539881" cy="43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98DC7A-8408-3E65-6CE6-C72FB100A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430" y="1727617"/>
            <a:ext cx="5971141" cy="44697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Annual inflationary Medicare payment update  that is tied to the Medicare Economic Index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H.R. 2474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Budget neutrality reforms (</a:t>
            </a:r>
            <a:r>
              <a:rPr lang="en-US" b="1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H.R. 6371</a:t>
            </a: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b="0" i="0">
              <a:solidFill>
                <a:schemeClr val="tx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verhaul of the Merit-based Incentive Payment System (</a:t>
            </a:r>
            <a:r>
              <a:rPr lang="en-US" b="1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Data-Driven Performance Payment System</a:t>
            </a: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b="0" i="0">
              <a:solidFill>
                <a:schemeClr val="tx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Modifications to Alternative Payment Models (</a:t>
            </a:r>
            <a:r>
              <a:rPr lang="en-US" b="1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S. 3503/H.R. 5013</a:t>
            </a: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8BE61-58E9-E5CF-58E1-DD15E0BFA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3872" y="6393953"/>
            <a:ext cx="1234440" cy="366183"/>
          </a:xfrm>
        </p:spPr>
        <p:txBody>
          <a:bodyPr anchor="ctr"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DA05D499-8038-C642-91E0-FF7B8677CF19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45266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srgbClr val="45266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84FFB0-FFCD-C260-EA9F-B76B0B04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44" y="208868"/>
            <a:ext cx="11769115" cy="1136024"/>
          </a:xfrm>
        </p:spPr>
        <p:txBody>
          <a:bodyPr anchor="ctr">
            <a:normAutofit/>
          </a:bodyPr>
          <a:lstStyle/>
          <a:p>
            <a:r>
              <a:rPr lang="en-US" dirty="0"/>
              <a:t>AMA continues to press for Medicare payment reforms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EBBCC59-33B4-6BBD-0F8E-C90458EC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89" y="1742690"/>
            <a:ext cx="5700140" cy="33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54AB-8E37-D709-1EB0-91DF0ECD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CFBF-49A8-4184-1FA2-B9E5F7372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3872" y="6393951"/>
            <a:ext cx="1234440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5D499-8038-C642-91E0-FF7B8677CF19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45266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45266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77407E-2D18-11BB-5451-211924A8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62" y="-181811"/>
            <a:ext cx="10515600" cy="1325033"/>
          </a:xfrm>
        </p:spPr>
        <p:txBody>
          <a:bodyPr>
            <a:normAutofit/>
          </a:bodyPr>
          <a:lstStyle/>
          <a:p>
            <a:r>
              <a:rPr lang="en-US" sz="3600" dirty="0"/>
              <a:t>And, Congress is hearing the message!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F47489-A592-FD84-6B3D-21A3A9518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8692" y="862805"/>
            <a:ext cx="5298334" cy="492963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AC0B113-AD11-9BC8-422C-82761FD15D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463" y="1020174"/>
            <a:ext cx="4815792" cy="2971796"/>
          </a:xfrm>
          <a:prstGeom prst="rect">
            <a:avLst/>
          </a:prstGeom>
        </p:spPr>
      </p:pic>
      <p:pic>
        <p:nvPicPr>
          <p:cNvPr id="13" name="Content Placeholder 4" descr="Close-up of a medical website&#10;&#10;Description automatically generated">
            <a:extLst>
              <a:ext uri="{FF2B5EF4-FFF2-40B4-BE49-F238E27FC236}">
                <a16:creationId xmlns:a16="http://schemas.microsoft.com/office/drawing/2014/main" id="{F5F3B314-28C0-45AE-F351-2A523D28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32" y="2664049"/>
            <a:ext cx="5237583" cy="32506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FC694B-5555-9799-4870-FEDCB6D4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93" y="3265449"/>
            <a:ext cx="5350258" cy="3041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8F27-FAB6-C0D0-3F4F-56CE8F7E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DE8-EA3E-2E91-DCC8-B5DBF0A1F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3872" y="6393951"/>
            <a:ext cx="1234440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5D499-8038-C642-91E0-FF7B8677CF19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45266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45266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A8AA7A-95D3-9DE9-2566-5A653E8D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62" y="-215004"/>
            <a:ext cx="10515600" cy="1325033"/>
          </a:xfrm>
        </p:spPr>
        <p:txBody>
          <a:bodyPr>
            <a:normAutofit/>
          </a:bodyPr>
          <a:lstStyle/>
          <a:p>
            <a:r>
              <a:rPr lang="en-US" sz="3600" dirty="0"/>
              <a:t>And, Congress is hearing the message!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BBA7D-8E2D-1E57-30C3-0E1602DDA17D}"/>
              </a:ext>
            </a:extLst>
          </p:cNvPr>
          <p:cNvSpPr txBox="1"/>
          <p:nvPr/>
        </p:nvSpPr>
        <p:spPr>
          <a:xfrm>
            <a:off x="155462" y="5453382"/>
            <a:ext cx="110114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Patient Access &amp; Practice Sustainability Act 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(H.R. 10073)</a:t>
            </a:r>
          </a:p>
        </p:txBody>
      </p:sp>
      <p:pic>
        <p:nvPicPr>
          <p:cNvPr id="9" name="Content Placeholder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B599FB5-C1DC-2CFD-2138-91CCFC481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" y="955344"/>
            <a:ext cx="7229080" cy="2917143"/>
          </a:xfrm>
          <a:ln w="38100"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00FADD-8D48-47F9-3D45-6E5BDB69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77" y="3429000"/>
            <a:ext cx="9316085" cy="20994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1018371-4D9D-185E-8545-0B660BC7C6ED}"/>
              </a:ext>
            </a:extLst>
          </p:cNvPr>
          <p:cNvSpPr/>
          <p:nvPr/>
        </p:nvSpPr>
        <p:spPr>
          <a:xfrm>
            <a:off x="3575713" y="5136645"/>
            <a:ext cx="1569493" cy="370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673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12682-BF99-A959-8A90-56A7197E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85" y="2382400"/>
            <a:ext cx="5444656" cy="21914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en-US" sz="2133" b="0" dirty="0">
                <a:ea typeface="Aptos" panose="020B0004020202020204" pitchFamily="34" charset="0"/>
              </a:rPr>
            </a:br>
            <a:br>
              <a:rPr lang="en-US" sz="2133" b="0" dirty="0">
                <a:ea typeface="Aptos" panose="020B0004020202020204" pitchFamily="34" charset="0"/>
              </a:rPr>
            </a:br>
            <a:br>
              <a:rPr lang="en-US" sz="2133" b="0" dirty="0">
                <a:ea typeface="Aptos" panose="020B0004020202020204" pitchFamily="34" charset="0"/>
              </a:rPr>
            </a:br>
            <a:br>
              <a:rPr lang="en-US" sz="2133" b="0" dirty="0">
                <a:ea typeface="Aptos" panose="020B0004020202020204" pitchFamily="34" charset="0"/>
              </a:rPr>
            </a:br>
            <a:r>
              <a:rPr lang="en-US" sz="3200" dirty="0">
                <a:ea typeface="Aptos" panose="020B0004020202020204" pitchFamily="34" charset="0"/>
              </a:rPr>
              <a:t>Tell us how Medicare payment cuts are impacting you, your practice and your patients.</a:t>
            </a:r>
            <a:br>
              <a:rPr lang="en-US" sz="3200" dirty="0">
                <a:ea typeface="Aptos" panose="020B0004020202020204" pitchFamily="34" charset="0"/>
              </a:rPr>
            </a:br>
            <a:br>
              <a:rPr lang="en-US" sz="3200" b="0" dirty="0">
                <a:ea typeface="Aptos" panose="020B0004020202020204" pitchFamily="34" charset="0"/>
              </a:rPr>
            </a:br>
            <a:r>
              <a:rPr lang="en-US" sz="3200" b="0" dirty="0">
                <a:ea typeface="Aptos" panose="020B0004020202020204" pitchFamily="34" charset="0"/>
              </a:rPr>
              <a:t>Click the QR code to schedule a video interview at Interim 24 and help us urge Congress to </a:t>
            </a:r>
            <a:br>
              <a:rPr lang="en-US" sz="3200" b="0" dirty="0">
                <a:ea typeface="Aptos" panose="020B0004020202020204" pitchFamily="34" charset="0"/>
              </a:rPr>
            </a:br>
            <a:r>
              <a:rPr lang="en-US" sz="3200" dirty="0">
                <a:ea typeface="Aptos" panose="020B0004020202020204" pitchFamily="34" charset="0"/>
              </a:rPr>
              <a:t>Fix Medicare Now</a:t>
            </a:r>
            <a:br>
              <a:rPr lang="en-US" sz="2133" b="0" dirty="0">
                <a:ea typeface="Aptos" panose="020B0004020202020204" pitchFamily="34" charset="0"/>
              </a:rPr>
            </a:br>
            <a:br>
              <a:rPr lang="en-US" sz="2133" b="0" dirty="0">
                <a:ea typeface="Aptos" panose="020B0004020202020204" pitchFamily="34" charset="0"/>
              </a:rPr>
            </a:br>
            <a:endParaRPr lang="en-US" sz="2133" dirty="0">
              <a:ea typeface="Aptos" panose="020B0004020202020204" pitchFamily="34" charset="0"/>
            </a:endParaRP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DE6F651-CE73-7388-F055-D426855C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94" y="1626418"/>
            <a:ext cx="4644788" cy="46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A2E3D-1537-4739-AFA8-04E4951BE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>
              <a:defRPr/>
            </a:pPr>
            <a:fld id="{DA05D499-8038-C642-91E0-FF7B8677CF19}" type="slidenum">
              <a:rPr lang="en-US"/>
              <a:pPr defTabSz="914377"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8A04F-2B1D-4763-AC31-64BA53FA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72" y="7242"/>
            <a:ext cx="10515600" cy="1325033"/>
          </a:xfrm>
        </p:spPr>
        <p:txBody>
          <a:bodyPr>
            <a:normAutofit/>
          </a:bodyPr>
          <a:lstStyle/>
          <a:p>
            <a:r>
              <a:rPr lang="en-US" sz="4800" dirty="0"/>
              <a:t>Federal PA Legislation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35690-874A-4E85-A89D-B8DF65BC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1" y="1346613"/>
            <a:ext cx="6693859" cy="52221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33" dirty="0">
                <a:solidFill>
                  <a:schemeClr val="tx2"/>
                </a:solidFill>
              </a:rPr>
              <a:t>Improving Seniors’ Timely Access to Care 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Expand on prior authorization reforms finalized by CMS!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Reintroduced with CBO cost estimate of zero.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33" dirty="0">
                <a:solidFill>
                  <a:schemeClr val="tx2"/>
                </a:solidFill>
              </a:rPr>
              <a:t>H.R. 4968 “Getting Over Lengthy Delays in Care as Required by Doctors” (GOLD CARD) 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Exempts qualifying physicians from Medicare Advantage plan prior authorization requirements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133" dirty="0"/>
          </a:p>
        </p:txBody>
      </p:sp>
      <p:pic>
        <p:nvPicPr>
          <p:cNvPr id="6" name="Picture 5" descr="A large white building with a domed roof">
            <a:extLst>
              <a:ext uri="{FF2B5EF4-FFF2-40B4-BE49-F238E27FC236}">
                <a16:creationId xmlns:a16="http://schemas.microsoft.com/office/drawing/2014/main" id="{A0D17D80-C372-5FF3-EE85-9856059EB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5200" y="1332275"/>
            <a:ext cx="5276801" cy="296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74996-D2E8-7A29-D095-92D849F826A6}"/>
              </a:ext>
            </a:extLst>
          </p:cNvPr>
          <p:cNvSpPr txBox="1"/>
          <p:nvPr/>
        </p:nvSpPr>
        <p:spPr>
          <a:xfrm>
            <a:off x="6874255" y="4647206"/>
            <a:ext cx="5276803" cy="16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609585">
              <a:buFont typeface="Wingdings" panose="05000000000000000000" pitchFamily="2" charset="2"/>
              <a:buChar char="Ø"/>
            </a:pPr>
            <a:r>
              <a:rPr lang="en-US"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in the fight at </a:t>
            </a:r>
            <a:r>
              <a:rPr lang="en-US" sz="3733" b="1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FixPriorAuth.org</a:t>
            </a:r>
          </a:p>
          <a:p>
            <a:pPr defTabSz="609585"/>
            <a:endParaRPr lang="en-US" sz="240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0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9B225-37C9-E547-B328-5DC884B40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261" y="1329071"/>
            <a:ext cx="5049057" cy="305080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Patients prefer physician-led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Non-physicians use more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Increased overall health care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Worse health outcomes</a:t>
            </a:r>
          </a:p>
          <a:p>
            <a:pPr marL="0" indent="0">
              <a:buNone/>
            </a:pPr>
            <a:endParaRPr lang="en-US" sz="2667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A14D8-14A5-854D-964D-C4821A8BB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70"/>
            <a:fld id="{DA05D499-8038-C642-91E0-FF7B8677CF19}" type="slidenum">
              <a:rPr lang="en-US"/>
              <a:pPr defTabSz="60957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4131D-ED47-8243-8E7F-87CDAE07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84" y="-34225"/>
            <a:ext cx="10515600" cy="11318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Stop scope </a:t>
            </a:r>
            <a:r>
              <a:rPr lang="en-US" dirty="0">
                <a:solidFill>
                  <a:schemeClr val="accent1"/>
                </a:solidFill>
                <a:ea typeface="+mn-ea"/>
              </a:rPr>
              <a:t>c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reep </a:t>
            </a:r>
            <a:r>
              <a:rPr lang="en-US" dirty="0">
                <a:solidFill>
                  <a:schemeClr val="accent1"/>
                </a:solidFill>
                <a:ea typeface="+mn-ea"/>
              </a:rPr>
              <a:t>that threatens patient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F153F-DA4B-3F4C-B4C5-657F91794FEC}"/>
              </a:ext>
            </a:extLst>
          </p:cNvPr>
          <p:cNvSpPr txBox="1"/>
          <p:nvPr/>
        </p:nvSpPr>
        <p:spPr>
          <a:xfrm>
            <a:off x="8448193" y="740140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2400" dirty="0">
                <a:solidFill>
                  <a:srgbClr val="595959"/>
                </a:solidFill>
                <a:latin typeface="Calibri"/>
              </a:rPr>
              <a:t>              </a:t>
            </a:r>
          </a:p>
        </p:txBody>
      </p:sp>
      <p:pic>
        <p:nvPicPr>
          <p:cNvPr id="5" name="Picture 4" descr="A group of doctors talking&#10;&#10;Description automatically generated">
            <a:extLst>
              <a:ext uri="{FF2B5EF4-FFF2-40B4-BE49-F238E27FC236}">
                <a16:creationId xmlns:a16="http://schemas.microsoft.com/office/drawing/2014/main" id="{BD68AB02-C940-A45E-CD47-97348E9D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41" y="1210939"/>
            <a:ext cx="5049056" cy="3050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C2E9E-B190-8E5E-F079-396B310F8F53}"/>
              </a:ext>
            </a:extLst>
          </p:cNvPr>
          <p:cNvSpPr txBox="1"/>
          <p:nvPr/>
        </p:nvSpPr>
        <p:spPr>
          <a:xfrm>
            <a:off x="415985" y="4691830"/>
            <a:ext cx="1145292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467" b="1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80+ scope bills defeated in 2024</a:t>
            </a:r>
          </a:p>
        </p:txBody>
      </p:sp>
    </p:spTree>
    <p:extLst>
      <p:ext uri="{BB962C8B-B14F-4D97-AF65-F5344CB8AC3E}">
        <p14:creationId xmlns:p14="http://schemas.microsoft.com/office/powerpoint/2010/main" val="12090132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MA Custom Palette">
      <a:dk1>
        <a:srgbClr val="595959"/>
      </a:dk1>
      <a:lt1>
        <a:sysClr val="window" lastClr="FFFFFF"/>
      </a:lt1>
      <a:dk2>
        <a:srgbClr val="000000"/>
      </a:dk2>
      <a:lt2>
        <a:srgbClr val="EEECE1"/>
      </a:lt2>
      <a:accent1>
        <a:srgbClr val="46166B"/>
      </a:accent1>
      <a:accent2>
        <a:srgbClr val="A1A1A4"/>
      </a:accent2>
      <a:accent3>
        <a:srgbClr val="009DDC"/>
      </a:accent3>
      <a:accent4>
        <a:srgbClr val="FAA634"/>
      </a:accent4>
      <a:accent5>
        <a:srgbClr val="C1D82F"/>
      </a:accent5>
      <a:accent6>
        <a:srgbClr val="E71933"/>
      </a:accent6>
      <a:hlink>
        <a:srgbClr val="46166B"/>
      </a:hlink>
      <a:folHlink>
        <a:srgbClr val="46166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MA PPT template  -  Read-Only" id="{7D2D0D6E-DCE2-417E-90AB-EC2D9AC0F4EC}" vid="{C75B0103-FC10-4616-99F9-2AF384461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BA33A8CEC5F4999C2817865143C8A" ma:contentTypeVersion="6" ma:contentTypeDescription="Create a new document." ma:contentTypeScope="" ma:versionID="79ddb6abc1f7fe52cc7d973b2a632379">
  <xsd:schema xmlns:xsd="http://www.w3.org/2001/XMLSchema" xmlns:xs="http://www.w3.org/2001/XMLSchema" xmlns:p="http://schemas.microsoft.com/office/2006/metadata/properties" xmlns:ns2="1680767c-835b-4310-91a9-7f0661ef2e4c" xmlns:ns3="a804ac2c-4b97-44cc-960d-6dc37b5c6ac2" targetNamespace="http://schemas.microsoft.com/office/2006/metadata/properties" ma:root="true" ma:fieldsID="cac0c0f8eba2013a13c1b139551a1ca8" ns2:_="" ns3:_="">
    <xsd:import namespace="1680767c-835b-4310-91a9-7f0661ef2e4c"/>
    <xsd:import namespace="a804ac2c-4b97-44cc-960d-6dc37b5c6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0767c-835b-4310-91a9-7f0661ef2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4ac2c-4b97-44cc-960d-6dc37b5c6a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9C5C4-3022-410D-81B9-08199308F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80767c-835b-4310-91a9-7f0661ef2e4c"/>
    <ds:schemaRef ds:uri="a804ac2c-4b97-44cc-960d-6dc37b5c6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F316A5-2EA4-4AFD-93F2-36BE305162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3B25AC-4D56-4947-897C-0237CDF0D1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655</Words>
  <Application>Microsoft Office PowerPoint</Application>
  <PresentationFormat>Widescreen</PresentationFormat>
  <Paragraphs>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Times New Roman</vt:lpstr>
      <vt:lpstr>Wingdings</vt:lpstr>
      <vt:lpstr>Custom Design</vt:lpstr>
      <vt:lpstr> Physician Leadership and the Future of Health Care</vt:lpstr>
      <vt:lpstr>Fighting for physicians and our patients</vt:lpstr>
      <vt:lpstr>Advocating for a rational Medicare payment system</vt:lpstr>
      <vt:lpstr>AMA continues to press for Medicare payment reforms</vt:lpstr>
      <vt:lpstr>And, Congress is hearing the message!</vt:lpstr>
      <vt:lpstr>And, Congress is hearing the message!</vt:lpstr>
      <vt:lpstr>    Tell us how Medicare payment cuts are impacting you, your practice and your patients.  Click the QR code to schedule a video interview at Interim 24 and help us urge Congress to  Fix Medicare Now  </vt:lpstr>
      <vt:lpstr>Federal PA Legislation</vt:lpstr>
      <vt:lpstr>Stop scope creep that threatens patient safety</vt:lpstr>
      <vt:lpstr>PowerPoint Presentation</vt:lpstr>
    </vt:vector>
  </TitlesOfParts>
  <Company>American Medical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Crooks  (he/him/his)</dc:creator>
  <cp:lastModifiedBy>Karen Foy</cp:lastModifiedBy>
  <cp:revision>7</cp:revision>
  <dcterms:created xsi:type="dcterms:W3CDTF">2024-10-31T15:37:35Z</dcterms:created>
  <dcterms:modified xsi:type="dcterms:W3CDTF">2024-11-08T18:57:50Z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0x010100D77BA33A8CEC5F4999C2817865143C8A</vt:lpwstr>
  </property>
</Properties>
</file>