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1"/>
  </p:notesMasterIdLst>
  <p:sldIdLst>
    <p:sldId id="283" r:id="rId2"/>
    <p:sldId id="284" r:id="rId3"/>
    <p:sldId id="2084" r:id="rId4"/>
    <p:sldId id="2082" r:id="rId5"/>
    <p:sldId id="2085" r:id="rId6"/>
    <p:sldId id="2083" r:id="rId7"/>
    <p:sldId id="2086" r:id="rId8"/>
    <p:sldId id="2087" r:id="rId9"/>
    <p:sldId id="208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1459"/>
    <p:restoredTop sz="94703"/>
  </p:normalViewPr>
  <p:slideViewPr>
    <p:cSldViewPr>
      <p:cViewPr varScale="1">
        <p:scale>
          <a:sx n="92" d="100"/>
          <a:sy n="92" d="100"/>
        </p:scale>
        <p:origin x="184" y="9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8" d="100"/>
          <a:sy n="58" d="100"/>
        </p:scale>
        <p:origin x="2544"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31980-931A-154A-B86A-177C5D6B96B2}" type="datetimeFigureOut">
              <a:rPr lang="en-US" smtClean="0"/>
              <a:pPr/>
              <a:t>11/8/2024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2E083-6282-794F-875D-D3C7666D08DB}" type="slidenum">
              <a:rPr lang="en-US" smtClean="0"/>
              <a:pPr/>
              <a:t>‹#›</a:t>
            </a:fld>
            <a:endParaRPr lang="en-US"/>
          </a:p>
        </p:txBody>
      </p:sp>
    </p:spTree>
    <p:extLst>
      <p:ext uri="{BB962C8B-B14F-4D97-AF65-F5344CB8AC3E}">
        <p14:creationId xmlns:p14="http://schemas.microsoft.com/office/powerpoint/2010/main" val="271163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would like to give a very brief update on a few of the Physicians Foundation recent activities today in this it’s 21</a:t>
            </a:r>
            <a:r>
              <a:rPr lang="en-US" baseline="30000" dirty="0"/>
              <a:t>st</a:t>
            </a:r>
            <a:r>
              <a:rPr lang="en-US" dirty="0"/>
              <a:t> year. First though, I would like to recognize our Board members present today.</a:t>
            </a:r>
          </a:p>
        </p:txBody>
      </p:sp>
      <p:sp>
        <p:nvSpPr>
          <p:cNvPr id="4" name="Slide Number Placeholder 3"/>
          <p:cNvSpPr>
            <a:spLocks noGrp="1"/>
          </p:cNvSpPr>
          <p:nvPr>
            <p:ph type="sldNum" sz="quarter" idx="5"/>
          </p:nvPr>
        </p:nvSpPr>
        <p:spPr/>
        <p:txBody>
          <a:bodyPr/>
          <a:lstStyle/>
          <a:p>
            <a:fld id="{9142E083-6282-794F-875D-D3C7666D08DB}" type="slidenum">
              <a:rPr lang="en-US" smtClean="0"/>
              <a:pPr/>
              <a:t>1</a:t>
            </a:fld>
            <a:endParaRPr lang="en-US"/>
          </a:p>
        </p:txBody>
      </p:sp>
    </p:spTree>
    <p:extLst>
      <p:ext uri="{BB962C8B-B14F-4D97-AF65-F5344CB8AC3E}">
        <p14:creationId xmlns:p14="http://schemas.microsoft.com/office/powerpoint/2010/main" val="162373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The PF has been an important force in both recognizing the impact of DOH on our patients care  and driving a recognition of that impact on physician reimbursement policy. Over a year ago measures were adopted by CMS in the </a:t>
            </a:r>
            <a:r>
              <a:rPr lang="en-US" dirty="0" err="1"/>
              <a:t>medicare</a:t>
            </a:r>
            <a:r>
              <a:rPr lang="en-US" dirty="0"/>
              <a:t> system regarding DOH developed by the PF. Our intention was that these </a:t>
            </a:r>
            <a:r>
              <a:rPr lang="en-US" dirty="0" err="1"/>
              <a:t>meaures</a:t>
            </a:r>
            <a:r>
              <a:rPr lang="en-US" dirty="0"/>
              <a:t> would lead  not only to high quality data about the impacts of DOH, but pave the way for physician reimbursement related to time invested in assessing and coordinating care around them. This has indeed happened, and I am happy to report that physicians are now being paid for these </a:t>
            </a:r>
            <a:r>
              <a:rPr lang="en-US" dirty="0" err="1"/>
              <a:t>Gcodes</a:t>
            </a:r>
            <a:r>
              <a:rPr lang="en-US" dirty="0"/>
              <a:t> in the </a:t>
            </a:r>
            <a:r>
              <a:rPr lang="en-US" dirty="0" err="1"/>
              <a:t>medicare</a:t>
            </a:r>
            <a:r>
              <a:rPr lang="en-US" dirty="0"/>
              <a:t> system. Much remains to be done in broadening the coverage and incentivizing carriers to invest in DOH as well as developing seamless referral systems to deal with them. The PF continues to fund research, grantmaking and policy positions in support of this.</a:t>
            </a:r>
          </a:p>
        </p:txBody>
      </p:sp>
      <p:sp>
        <p:nvSpPr>
          <p:cNvPr id="4" name="Slide Number Placeholder 3"/>
          <p:cNvSpPr>
            <a:spLocks noGrp="1"/>
          </p:cNvSpPr>
          <p:nvPr>
            <p:ph type="sldNum" sz="quarter" idx="5"/>
          </p:nvPr>
        </p:nvSpPr>
        <p:spPr/>
        <p:txBody>
          <a:bodyPr/>
          <a:lstStyle/>
          <a:p>
            <a:fld id="{9142E083-6282-794F-875D-D3C7666D08DB}" type="slidenum">
              <a:rPr lang="en-US" smtClean="0"/>
              <a:pPr/>
              <a:t>2</a:t>
            </a:fld>
            <a:endParaRPr lang="en-US"/>
          </a:p>
        </p:txBody>
      </p:sp>
    </p:spTree>
    <p:extLst>
      <p:ext uri="{BB962C8B-B14F-4D97-AF65-F5344CB8AC3E}">
        <p14:creationId xmlns:p14="http://schemas.microsoft.com/office/powerpoint/2010/main" val="103187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Annual Survey was released several months ago. Very detailed results and a discussion of them can be found at Physicians </a:t>
            </a:r>
            <a:r>
              <a:rPr lang="en-US" dirty="0" err="1"/>
              <a:t>Foundation.org</a:t>
            </a:r>
            <a:endParaRPr lang="en-US" dirty="0"/>
          </a:p>
          <a:p>
            <a:r>
              <a:rPr lang="en-US" dirty="0"/>
              <a:t>From a mile high perspective, their have been some statistically significant improvements in burnout rates and indexes of well being, I am reminded of a favorite quote of one my surgical mentors. He would remind us that Gertrude Stein once said that a difference, to be a difference must make a difference. Their has been movement of a few percentage points in the right direction in several areas but  physicians still report burnout symptoms in the neighborhood of 60 percent of</a:t>
            </a:r>
          </a:p>
          <a:p>
            <a:r>
              <a:rPr lang="en-US" dirty="0"/>
              <a:t> the time. Residents experience this just as often, while medical students perceive even more stress than their practicing </a:t>
            </a:r>
            <a:r>
              <a:rPr lang="en-US" dirty="0" err="1"/>
              <a:t>counterprats</a:t>
            </a:r>
            <a:r>
              <a:rPr lang="en-US" dirty="0"/>
              <a:t>. As I reported to you in the 2023 survey, medical students continue to seek help more frequently than practicing docs, a hopeful sign. Unfortunately, the stigma associated with seeking behavioral health care remains just as significant a barrier to care as it has been, and the major sources of burnout have changed little. Of concern, a rising source </a:t>
            </a:r>
          </a:p>
          <a:p>
            <a:r>
              <a:rPr lang="en-US" dirty="0"/>
              <a:t>of stress from the standpoint of health system consolidation and particularly private equity acquisition is the loss of autonomy in directing care. I believe that this single issue has the potential to be the greatest challenge physicians will face in the coming years.</a:t>
            </a:r>
          </a:p>
        </p:txBody>
      </p:sp>
      <p:sp>
        <p:nvSpPr>
          <p:cNvPr id="4" name="Slide Number Placeholder 3"/>
          <p:cNvSpPr>
            <a:spLocks noGrp="1"/>
          </p:cNvSpPr>
          <p:nvPr>
            <p:ph type="sldNum" sz="quarter" idx="5"/>
          </p:nvPr>
        </p:nvSpPr>
        <p:spPr/>
        <p:txBody>
          <a:bodyPr/>
          <a:lstStyle/>
          <a:p>
            <a:fld id="{9142E083-6282-794F-875D-D3C7666D08DB}" type="slidenum">
              <a:rPr lang="en-US" smtClean="0"/>
              <a:pPr/>
              <a:t>3</a:t>
            </a:fld>
            <a:endParaRPr lang="en-US"/>
          </a:p>
        </p:txBody>
      </p:sp>
    </p:spTree>
    <p:extLst>
      <p:ext uri="{BB962C8B-B14F-4D97-AF65-F5344CB8AC3E}">
        <p14:creationId xmlns:p14="http://schemas.microsoft.com/office/powerpoint/2010/main" val="297020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aware, consolidation of our healthcare system has continued at a rapid pace with private equity acquisitions outpacing hospital activity over the most recent few years. Almost 80% of physicians are now employees of corporate entities. 70 percent of physicians stated that they feel that this is having a negative impact on patient access to high quality cost-efficient care.</a:t>
            </a:r>
          </a:p>
          <a:p>
            <a:endParaRPr lang="en-US" dirty="0"/>
          </a:p>
          <a:p>
            <a:r>
              <a:rPr lang="en-US" dirty="0"/>
              <a:t>The incentives and goals of those managing these systems, large and small, of necessity, need to be focused on margins, profitability, stock values or market valuations for future resale. These goals may not always be completely aligned with the best care a physician judges to be appropriate. This dynamic calls into question the survival of a fundamental tenet of the profession of medicine, the primary obligation of our physicians to act in the best interests of their patients. It also cuts to a basic driver of burnout, frustration over loss of control of the very work one is held accountable for.</a:t>
            </a:r>
          </a:p>
          <a:p>
            <a:r>
              <a:rPr lang="en-US" dirty="0"/>
              <a:t>I believe that this growing challenge, confirmed in our surveys as a leading cause of burnout is actually  a fundamental issue going forward whether it come from corporate interests, legislatures, courts, or sources of mis and disinformation.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t>4</a:t>
            </a:fld>
            <a:endParaRPr lang="en-US" dirty="0"/>
          </a:p>
        </p:txBody>
      </p:sp>
    </p:spTree>
    <p:extLst>
      <p:ext uri="{BB962C8B-B14F-4D97-AF65-F5344CB8AC3E}">
        <p14:creationId xmlns:p14="http://schemas.microsoft.com/office/powerpoint/2010/main" val="143240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Physicians Foundation is currently engaged in developing a strategic plan for the next few years. I have encouraged our board to reframe their thinking to make sure that we are asking the right questions about the future. We are used to talking about a system undergoing rapid change and framing our ideas around that notion.. </a:t>
            </a:r>
            <a:r>
              <a:rPr lang="en-US" dirty="0" err="1"/>
              <a:t>However,I</a:t>
            </a:r>
            <a:r>
              <a:rPr lang="en-US" dirty="0"/>
              <a:t> submit to you</a:t>
            </a:r>
          </a:p>
        </p:txBody>
      </p:sp>
      <p:sp>
        <p:nvSpPr>
          <p:cNvPr id="4" name="Slide Number Placeholder 3"/>
          <p:cNvSpPr>
            <a:spLocks noGrp="1"/>
          </p:cNvSpPr>
          <p:nvPr>
            <p:ph type="sldNum" sz="quarter" idx="5"/>
          </p:nvPr>
        </p:nvSpPr>
        <p:spPr/>
        <p:txBody>
          <a:bodyPr/>
          <a:lstStyle/>
          <a:p>
            <a:fld id="{9142E083-6282-794F-875D-D3C7666D08DB}" type="slidenum">
              <a:rPr lang="en-US" smtClean="0"/>
              <a:pPr/>
              <a:t>5</a:t>
            </a:fld>
            <a:endParaRPr lang="en-US"/>
          </a:p>
        </p:txBody>
      </p:sp>
    </p:spTree>
    <p:extLst>
      <p:ext uri="{BB962C8B-B14F-4D97-AF65-F5344CB8AC3E}">
        <p14:creationId xmlns:p14="http://schemas.microsoft.com/office/powerpoint/2010/main" val="181165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our healthcare system has changed! We need to frame our thoughts around that fact and ask questions which reflect that reality.</a:t>
            </a:r>
          </a:p>
          <a:p>
            <a:endParaRPr lang="en-US" dirty="0"/>
          </a:p>
          <a:p>
            <a:r>
              <a:rPr lang="en-US" dirty="0"/>
              <a:t>What do I mean by that?</a:t>
            </a:r>
          </a:p>
        </p:txBody>
      </p:sp>
      <p:sp>
        <p:nvSpPr>
          <p:cNvPr id="4" name="Slide Number Placeholder 3"/>
          <p:cNvSpPr>
            <a:spLocks noGrp="1"/>
          </p:cNvSpPr>
          <p:nvPr>
            <p:ph type="sldNum" sz="quarter" idx="5"/>
          </p:nvPr>
        </p:nvSpPr>
        <p:spPr/>
        <p:txBody>
          <a:bodyPr/>
          <a:lstStyle/>
          <a:p>
            <a:fld id="{9142E083-6282-794F-875D-D3C7666D08DB}" type="slidenum">
              <a:rPr lang="en-US" smtClean="0"/>
              <a:pPr/>
              <a:t>6</a:t>
            </a:fld>
            <a:endParaRPr lang="en-US"/>
          </a:p>
        </p:txBody>
      </p:sp>
    </p:spTree>
    <p:extLst>
      <p:ext uri="{BB962C8B-B14F-4D97-AF65-F5344CB8AC3E}">
        <p14:creationId xmlns:p14="http://schemas.microsoft.com/office/powerpoint/2010/main" val="258341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I mean by that?</a:t>
            </a:r>
          </a:p>
          <a:p>
            <a:r>
              <a:rPr lang="en-US" dirty="0"/>
              <a:t>I had to include AI since no talk would be relevant without it sort of like Y2k or blockchain in the past right! Obviously it is important.</a:t>
            </a:r>
          </a:p>
          <a:p>
            <a:r>
              <a:rPr lang="en-US" dirty="0"/>
              <a:t>We have been asking; How can we stop it completely, or merely prevent it's potential evils, and more recently Can it make EHRs more efficient? Could it cut EHR time in half? That sounds better, Right. But why are we not expecting AI and our EHR systems to eliminate time spent on documentation completely? By its very nature, documentation work is redundant? How in the world have we come to talking about "appropriate home EHR time" and not laughing at an obvious oxymoron?</a:t>
            </a:r>
          </a:p>
          <a:p>
            <a:r>
              <a:rPr lang="en-US" dirty="0"/>
              <a:t>Regarding autonomy, we must realize that this has now become a much more significant threat on multiple levels, it is going to get worse, and from multiple directions. The consequences of the loss of that autonomy are very broad to our profession. Where and how will our profession finally draw a line?</a:t>
            </a:r>
          </a:p>
          <a:p>
            <a:r>
              <a:rPr lang="en-US" dirty="0"/>
              <a:t>For wellness Why are levels so high despite the presence of CWOs in most large </a:t>
            </a:r>
            <a:r>
              <a:rPr lang="en-US" dirty="0" err="1"/>
              <a:t>systems.?Why</a:t>
            </a:r>
            <a:r>
              <a:rPr lang="en-US" dirty="0"/>
              <a:t> are we not defining and measuring parameters of wellness and holding systems accountable for them?</a:t>
            </a:r>
          </a:p>
        </p:txBody>
      </p:sp>
      <p:sp>
        <p:nvSpPr>
          <p:cNvPr id="4" name="Slide Number Placeholder 3"/>
          <p:cNvSpPr>
            <a:spLocks noGrp="1"/>
          </p:cNvSpPr>
          <p:nvPr>
            <p:ph type="sldNum" sz="quarter" idx="5"/>
          </p:nvPr>
        </p:nvSpPr>
        <p:spPr/>
        <p:txBody>
          <a:bodyPr/>
          <a:lstStyle/>
          <a:p>
            <a:fld id="{9142E083-6282-794F-875D-D3C7666D08DB}" type="slidenum">
              <a:rPr lang="en-US" smtClean="0"/>
              <a:pPr/>
              <a:t>7</a:t>
            </a:fld>
            <a:endParaRPr lang="en-US"/>
          </a:p>
        </p:txBody>
      </p:sp>
    </p:spTree>
    <p:extLst>
      <p:ext uri="{BB962C8B-B14F-4D97-AF65-F5344CB8AC3E}">
        <p14:creationId xmlns:p14="http://schemas.microsoft.com/office/powerpoint/2010/main" val="357057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close with an exciting recent announcement from the Physicians Foundation. We have developed and funded a year long leadership institute in cooperation with Brandeis University aimed at early and mid -career physicians. We will be selecting 25 physicians from around the country for an in-depth hybrid program aimed at providing our physician leaders with the tools to </a:t>
            </a:r>
            <a:r>
              <a:rPr lang="en-US" dirty="0" err="1"/>
              <a:t>succesfully</a:t>
            </a:r>
            <a:r>
              <a:rPr lang="en-US" dirty="0"/>
              <a:t> shape policy on the issues they will confront. It requires a commitment to monthly virtual sessions as well as in-person meetings for five days at the beginning and end of the program which begins next fall. The Foundation will cover all tuition, travel and lodging required. It has been painstakingly designed for physicians with a very experienced group of educators focused on topics relevant to them.</a:t>
            </a:r>
          </a:p>
        </p:txBody>
      </p:sp>
      <p:sp>
        <p:nvSpPr>
          <p:cNvPr id="4" name="Slide Number Placeholder 3"/>
          <p:cNvSpPr>
            <a:spLocks noGrp="1"/>
          </p:cNvSpPr>
          <p:nvPr>
            <p:ph type="sldNum" sz="quarter" idx="5"/>
          </p:nvPr>
        </p:nvSpPr>
        <p:spPr/>
        <p:txBody>
          <a:bodyPr/>
          <a:lstStyle/>
          <a:p>
            <a:fld id="{9142E083-6282-794F-875D-D3C7666D08DB}" type="slidenum">
              <a:rPr lang="en-US" smtClean="0"/>
              <a:pPr/>
              <a:t>8</a:t>
            </a:fld>
            <a:endParaRPr lang="en-US"/>
          </a:p>
        </p:txBody>
      </p:sp>
    </p:spTree>
    <p:extLst>
      <p:ext uri="{BB962C8B-B14F-4D97-AF65-F5344CB8AC3E}">
        <p14:creationId xmlns:p14="http://schemas.microsoft.com/office/powerpoint/2010/main" val="68271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Notices have been sent to each of your societies, and one can get more information as well as apply on our website. I have posted the direct link to the site here. Simply searching for Physicians foundation Brandeis Leadership Institute will also take one there. The deadline for applications is December 31st.</a:t>
            </a:r>
          </a:p>
          <a:p>
            <a:endParaRPr lang="en-US" dirty="0"/>
          </a:p>
          <a:p>
            <a:r>
              <a:rPr lang="en-US" dirty="0"/>
              <a:t>Now that I have asked more questions than I have answered it is time to get on with what I know will be a very important and interesting program  which promises to deliver some practical solutions to very important questions.</a:t>
            </a:r>
          </a:p>
        </p:txBody>
      </p:sp>
      <p:sp>
        <p:nvSpPr>
          <p:cNvPr id="4" name="Slide Number Placeholder 3"/>
          <p:cNvSpPr>
            <a:spLocks noGrp="1"/>
          </p:cNvSpPr>
          <p:nvPr>
            <p:ph type="sldNum" sz="quarter" idx="5"/>
          </p:nvPr>
        </p:nvSpPr>
        <p:spPr/>
        <p:txBody>
          <a:bodyPr/>
          <a:lstStyle/>
          <a:p>
            <a:fld id="{9142E083-6282-794F-875D-D3C7666D08DB}" type="slidenum">
              <a:rPr lang="en-US" smtClean="0"/>
              <a:pPr/>
              <a:t>9</a:t>
            </a:fld>
            <a:endParaRPr lang="en-US"/>
          </a:p>
        </p:txBody>
      </p:sp>
    </p:spTree>
    <p:extLst>
      <p:ext uri="{BB962C8B-B14F-4D97-AF65-F5344CB8AC3E}">
        <p14:creationId xmlns:p14="http://schemas.microsoft.com/office/powerpoint/2010/main" val="231247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Physicians Foundation</a:t>
            </a:r>
          </a:p>
        </p:txBody>
      </p:sp>
      <p:sp>
        <p:nvSpPr>
          <p:cNvPr id="9" name="Slide Number Placeholder 8"/>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81636"/>
      </p:ext>
    </p:extLst>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Physicians Foundation</a:t>
            </a:r>
          </a:p>
        </p:txBody>
      </p:sp>
      <p:sp>
        <p:nvSpPr>
          <p:cNvPr id="6" name="Slide Number Placeholder 5"/>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63871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Physicians Foundation</a:t>
            </a:r>
          </a:p>
        </p:txBody>
      </p:sp>
      <p:sp>
        <p:nvSpPr>
          <p:cNvPr id="6" name="Slide Number Placeholder 5"/>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7219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080D28-2E2B-F848-8369-16FC1D31CA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
            <a:ext cx="6012180" cy="6857999"/>
          </a:xfrm>
          <a:prstGeom prst="rect">
            <a:avLst/>
          </a:prstGeom>
        </p:spPr>
      </p:pic>
      <p:sp>
        <p:nvSpPr>
          <p:cNvPr id="15" name="Rectangle 14">
            <a:extLst>
              <a:ext uri="{FF2B5EF4-FFF2-40B4-BE49-F238E27FC236}">
                <a16:creationId xmlns:a16="http://schemas.microsoft.com/office/drawing/2014/main" id="{8BDEB45F-052A-6F47-8B12-CD6822851769}"/>
              </a:ext>
            </a:extLst>
          </p:cNvPr>
          <p:cNvSpPr/>
          <p:nvPr userDrawn="1"/>
        </p:nvSpPr>
        <p:spPr>
          <a:xfrm>
            <a:off x="0" y="0"/>
            <a:ext cx="457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4958C5C2-7CCE-DB4B-8997-7BD914A4392E}"/>
              </a:ext>
            </a:extLst>
          </p:cNvPr>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a:extLst>
              <a:ext uri="{FF2B5EF4-FFF2-40B4-BE49-F238E27FC236}">
                <a16:creationId xmlns:a16="http://schemas.microsoft.com/office/drawing/2014/main" id="{E6213E6D-8865-DF48-88F8-807DF7A1BEBB}"/>
              </a:ext>
            </a:extLst>
          </p:cNvPr>
          <p:cNvPicPr>
            <a:picLocks noChangeAspect="1"/>
          </p:cNvPicPr>
          <p:nvPr userDrawn="1"/>
        </p:nvPicPr>
        <p:blipFill>
          <a:blip r:embed="rId3"/>
          <a:stretch>
            <a:fillRect/>
          </a:stretch>
        </p:blipFill>
        <p:spPr>
          <a:xfrm flipH="1">
            <a:off x="3681486" y="0"/>
            <a:ext cx="5462515" cy="6858000"/>
          </a:xfrm>
          <a:prstGeom prst="rect">
            <a:avLst/>
          </a:prstGeom>
        </p:spPr>
      </p:pic>
      <p:cxnSp>
        <p:nvCxnSpPr>
          <p:cNvPr id="21" name="Straight Connector 20">
            <a:extLst>
              <a:ext uri="{FF2B5EF4-FFF2-40B4-BE49-F238E27FC236}">
                <a16:creationId xmlns:a16="http://schemas.microsoft.com/office/drawing/2014/main" id="{4D46DBB0-9646-4142-9B09-403BC9BFA845}"/>
              </a:ext>
            </a:extLst>
          </p:cNvPr>
          <p:cNvCxnSpPr>
            <a:cxnSpLocks/>
          </p:cNvCxnSpPr>
          <p:nvPr userDrawn="1"/>
        </p:nvCxnSpPr>
        <p:spPr>
          <a:xfrm>
            <a:off x="4930057" y="1849350"/>
            <a:ext cx="0" cy="620408"/>
          </a:xfrm>
          <a:prstGeom prst="line">
            <a:avLst/>
          </a:prstGeom>
          <a:ln w="101600">
            <a:solidFill>
              <a:srgbClr val="FFC27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4AF474D-8F5A-9B4D-A0F4-3DF8ADE98847}"/>
              </a:ext>
            </a:extLst>
          </p:cNvPr>
          <p:cNvSpPr>
            <a:spLocks noGrp="1"/>
          </p:cNvSpPr>
          <p:nvPr>
            <p:ph type="body" sz="quarter" idx="10" hasCustomPrompt="1"/>
          </p:nvPr>
        </p:nvSpPr>
        <p:spPr>
          <a:xfrm>
            <a:off x="5005780" y="1849438"/>
            <a:ext cx="3506702" cy="2611726"/>
          </a:xfrm>
        </p:spPr>
        <p:txBody>
          <a:bodyPr>
            <a:normAutofit/>
          </a:bodyPr>
          <a:lstStyle>
            <a:lvl1pPr marL="0" indent="0">
              <a:lnSpc>
                <a:spcPct val="100000"/>
              </a:lnSpc>
              <a:spcBef>
                <a:spcPts val="1000"/>
              </a:spcBef>
              <a:buNone/>
              <a:defRPr sz="3400">
                <a:latin typeface="Museo Slab 500" panose="02000000000000000000" pitchFamily="2" charset="77"/>
              </a:defRPr>
            </a:lvl1pPr>
          </a:lstStyle>
          <a:p>
            <a:pPr lvl="0"/>
            <a:r>
              <a:rPr lang="en-US"/>
              <a:t>Transition slide title</a:t>
            </a:r>
          </a:p>
        </p:txBody>
      </p:sp>
      <p:pic>
        <p:nvPicPr>
          <p:cNvPr id="9" name="Picture 8">
            <a:extLst>
              <a:ext uri="{FF2B5EF4-FFF2-40B4-BE49-F238E27FC236}">
                <a16:creationId xmlns:a16="http://schemas.microsoft.com/office/drawing/2014/main" id="{9FEE0A2D-84A2-E74E-8187-8D8F41521A9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Tree>
    <p:extLst>
      <p:ext uri="{BB962C8B-B14F-4D97-AF65-F5344CB8AC3E}">
        <p14:creationId xmlns:p14="http://schemas.microsoft.com/office/powerpoint/2010/main" val="407793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C5360A-14C5-0B4A-A7F1-8DB7A875B4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94"/>
          <a:stretch/>
        </p:blipFill>
        <p:spPr>
          <a:xfrm flipH="1">
            <a:off x="-6411" y="0"/>
            <a:ext cx="9155174" cy="6858000"/>
          </a:xfrm>
          <a:prstGeom prst="rect">
            <a:avLst/>
          </a:prstGeom>
        </p:spPr>
      </p:pic>
      <p:sp>
        <p:nvSpPr>
          <p:cNvPr id="8" name="Rectangle 7">
            <a:extLst>
              <a:ext uri="{FF2B5EF4-FFF2-40B4-BE49-F238E27FC236}">
                <a16:creationId xmlns:a16="http://schemas.microsoft.com/office/drawing/2014/main" id="{AE5F62E0-588D-EF4C-848A-CC0BB54A3A96}"/>
              </a:ext>
            </a:extLst>
          </p:cNvPr>
          <p:cNvSpPr/>
          <p:nvPr userDrawn="1"/>
        </p:nvSpPr>
        <p:spPr>
          <a:xfrm>
            <a:off x="4763" y="5938"/>
            <a:ext cx="9144000" cy="6857999"/>
          </a:xfrm>
          <a:prstGeom prst="rect">
            <a:avLst/>
          </a:prstGeom>
          <a:gradFill flip="none" rotWithShape="1">
            <a:gsLst>
              <a:gs pos="0">
                <a:schemeClr val="bg1">
                  <a:alpha val="12000"/>
                </a:schemeClr>
              </a:gs>
              <a:gs pos="100000">
                <a:schemeClr val="bg1">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Triangle 8">
            <a:extLst>
              <a:ext uri="{FF2B5EF4-FFF2-40B4-BE49-F238E27FC236}">
                <a16:creationId xmlns:a16="http://schemas.microsoft.com/office/drawing/2014/main" id="{AC0D74CB-7322-C64C-8A81-6074028A0CC4}"/>
              </a:ext>
            </a:extLst>
          </p:cNvPr>
          <p:cNvSpPr/>
          <p:nvPr userDrawn="1"/>
        </p:nvSpPr>
        <p:spPr>
          <a:xfrm rot="5400000">
            <a:off x="-618066" y="613003"/>
            <a:ext cx="7357388" cy="61340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a:extLst>
              <a:ext uri="{FF2B5EF4-FFF2-40B4-BE49-F238E27FC236}">
                <a16:creationId xmlns:a16="http://schemas.microsoft.com/office/drawing/2014/main" id="{953A7583-5A46-BD40-9DA1-0FE2424E2C81}"/>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5ADDB2-95B3-E840-93FB-C78994786D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937" y="1314727"/>
            <a:ext cx="1078530" cy="647118"/>
          </a:xfrm>
          <a:prstGeom prst="rect">
            <a:avLst/>
          </a:prstGeom>
        </p:spPr>
      </p:pic>
      <p:cxnSp>
        <p:nvCxnSpPr>
          <p:cNvPr id="14" name="Straight Connector 13">
            <a:extLst>
              <a:ext uri="{FF2B5EF4-FFF2-40B4-BE49-F238E27FC236}">
                <a16:creationId xmlns:a16="http://schemas.microsoft.com/office/drawing/2014/main" id="{703CE436-8D2D-9548-833D-8CAD9DD91C9D}"/>
              </a:ext>
            </a:extLst>
          </p:cNvPr>
          <p:cNvCxnSpPr>
            <a:cxnSpLocks/>
          </p:cNvCxnSpPr>
          <p:nvPr userDrawn="1"/>
        </p:nvCxnSpPr>
        <p:spPr>
          <a:xfrm>
            <a:off x="373360" y="571274"/>
            <a:ext cx="877064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285FC-5126-3748-899E-D784AF6918D1}"/>
              </a:ext>
            </a:extLst>
          </p:cNvPr>
          <p:cNvCxnSpPr>
            <a:cxnSpLocks/>
          </p:cNvCxnSpPr>
          <p:nvPr userDrawn="1"/>
        </p:nvCxnSpPr>
        <p:spPr>
          <a:xfrm>
            <a:off x="502462" y="5202344"/>
            <a:ext cx="0" cy="123033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E9901128-B1BB-6E43-8F60-9CCA8E423605}"/>
              </a:ext>
            </a:extLst>
          </p:cNvPr>
          <p:cNvSpPr/>
          <p:nvPr userDrawn="1"/>
        </p:nvSpPr>
        <p:spPr>
          <a:xfrm rot="16200000">
            <a:off x="7393485" y="5108828"/>
            <a:ext cx="1909514" cy="15915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19">
            <a:extLst>
              <a:ext uri="{FF2B5EF4-FFF2-40B4-BE49-F238E27FC236}">
                <a16:creationId xmlns:a16="http://schemas.microsoft.com/office/drawing/2014/main" id="{C00D6AD4-0A6D-1C46-9897-93812BE38D20}"/>
              </a:ext>
            </a:extLst>
          </p:cNvPr>
          <p:cNvSpPr>
            <a:spLocks noGrp="1"/>
          </p:cNvSpPr>
          <p:nvPr>
            <p:ph type="body" sz="quarter" idx="10" hasCustomPrompt="1"/>
          </p:nvPr>
        </p:nvSpPr>
        <p:spPr>
          <a:xfrm>
            <a:off x="346519" y="231396"/>
            <a:ext cx="4792266" cy="333149"/>
          </a:xfrm>
        </p:spPr>
        <p:txBody>
          <a:bodyPr>
            <a:normAutofit/>
          </a:bodyPr>
          <a:lstStyle>
            <a:lvl1pPr marL="0" indent="0">
              <a:lnSpc>
                <a:spcPct val="100000"/>
              </a:lnSpc>
              <a:spcBef>
                <a:spcPts val="1000"/>
              </a:spcBef>
              <a:buNone/>
              <a:defRPr sz="1600">
                <a:latin typeface="Museo Slab 500" panose="02000000000000000000" pitchFamily="2" charset="77"/>
              </a:defRPr>
            </a:lvl1pPr>
          </a:lstStyle>
          <a:p>
            <a:pPr lvl="0"/>
            <a:r>
              <a:rPr lang="en-US"/>
              <a:t>Date here</a:t>
            </a:r>
          </a:p>
        </p:txBody>
      </p:sp>
      <p:sp>
        <p:nvSpPr>
          <p:cNvPr id="22" name="Text Placeholder 21">
            <a:extLst>
              <a:ext uri="{FF2B5EF4-FFF2-40B4-BE49-F238E27FC236}">
                <a16:creationId xmlns:a16="http://schemas.microsoft.com/office/drawing/2014/main" id="{7095CF8C-7C12-C54E-BC4E-7063AC8B27AB}"/>
              </a:ext>
            </a:extLst>
          </p:cNvPr>
          <p:cNvSpPr>
            <a:spLocks noGrp="1"/>
          </p:cNvSpPr>
          <p:nvPr>
            <p:ph type="body" sz="quarter" idx="11" hasCustomPrompt="1"/>
          </p:nvPr>
        </p:nvSpPr>
        <p:spPr>
          <a:xfrm>
            <a:off x="346473" y="2095148"/>
            <a:ext cx="3247628" cy="2199761"/>
          </a:xfrm>
        </p:spPr>
        <p:txBody>
          <a:bodyPr>
            <a:normAutofit/>
          </a:bodyPr>
          <a:lstStyle>
            <a:lvl1pPr marL="0" indent="0">
              <a:lnSpc>
                <a:spcPct val="100000"/>
              </a:lnSpc>
              <a:spcBef>
                <a:spcPts val="1000"/>
              </a:spcBef>
              <a:buNone/>
              <a:defRPr sz="3200">
                <a:solidFill>
                  <a:srgbClr val="009CDE"/>
                </a:solidFill>
                <a:latin typeface="Museo Sans 500" panose="02000000000000000000" pitchFamily="2" charset="77"/>
              </a:defRPr>
            </a:lvl1pPr>
          </a:lstStyle>
          <a:p>
            <a:pPr lvl="0"/>
            <a:r>
              <a:rPr lang="en-US"/>
              <a:t>Name of Presentation </a:t>
            </a:r>
          </a:p>
        </p:txBody>
      </p:sp>
      <p:sp>
        <p:nvSpPr>
          <p:cNvPr id="3" name="Text Placeholder 2">
            <a:extLst>
              <a:ext uri="{FF2B5EF4-FFF2-40B4-BE49-F238E27FC236}">
                <a16:creationId xmlns:a16="http://schemas.microsoft.com/office/drawing/2014/main" id="{35949E75-709D-D141-8944-B6372E7CEE1A}"/>
              </a:ext>
            </a:extLst>
          </p:cNvPr>
          <p:cNvSpPr>
            <a:spLocks noGrp="1"/>
          </p:cNvSpPr>
          <p:nvPr>
            <p:ph type="body" sz="quarter" idx="12" hasCustomPrompt="1"/>
          </p:nvPr>
        </p:nvSpPr>
        <p:spPr>
          <a:xfrm>
            <a:off x="560489" y="5210849"/>
            <a:ext cx="3577959"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
        <p:nvSpPr>
          <p:cNvPr id="19" name="Text Placeholder 2">
            <a:extLst>
              <a:ext uri="{FF2B5EF4-FFF2-40B4-BE49-F238E27FC236}">
                <a16:creationId xmlns:a16="http://schemas.microsoft.com/office/drawing/2014/main" id="{F980BB5F-D688-0049-8CAA-554994D924E4}"/>
              </a:ext>
            </a:extLst>
          </p:cNvPr>
          <p:cNvSpPr>
            <a:spLocks noGrp="1"/>
          </p:cNvSpPr>
          <p:nvPr>
            <p:ph type="body" sz="quarter" idx="13" hasCustomPrompt="1"/>
          </p:nvPr>
        </p:nvSpPr>
        <p:spPr>
          <a:xfrm>
            <a:off x="560489" y="5525546"/>
            <a:ext cx="3577959" cy="281995"/>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1" name="Text Placeholder 2">
            <a:extLst>
              <a:ext uri="{FF2B5EF4-FFF2-40B4-BE49-F238E27FC236}">
                <a16:creationId xmlns:a16="http://schemas.microsoft.com/office/drawing/2014/main" id="{D8289CEB-2815-C447-90A4-B2BCD8340E71}"/>
              </a:ext>
            </a:extLst>
          </p:cNvPr>
          <p:cNvSpPr>
            <a:spLocks noGrp="1"/>
          </p:cNvSpPr>
          <p:nvPr>
            <p:ph type="body" sz="quarter" idx="14" hasCustomPrompt="1"/>
          </p:nvPr>
        </p:nvSpPr>
        <p:spPr>
          <a:xfrm>
            <a:off x="560489" y="6214312"/>
            <a:ext cx="3577959" cy="268579"/>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3" name="Text Placeholder 2">
            <a:extLst>
              <a:ext uri="{FF2B5EF4-FFF2-40B4-BE49-F238E27FC236}">
                <a16:creationId xmlns:a16="http://schemas.microsoft.com/office/drawing/2014/main" id="{69F1E045-529C-1044-8100-12C5D7A3ADD6}"/>
              </a:ext>
            </a:extLst>
          </p:cNvPr>
          <p:cNvSpPr>
            <a:spLocks noGrp="1"/>
          </p:cNvSpPr>
          <p:nvPr>
            <p:ph type="body" sz="quarter" idx="15" hasCustomPrompt="1"/>
          </p:nvPr>
        </p:nvSpPr>
        <p:spPr>
          <a:xfrm>
            <a:off x="560489" y="5905555"/>
            <a:ext cx="3577959"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Tree>
    <p:extLst>
      <p:ext uri="{BB962C8B-B14F-4D97-AF65-F5344CB8AC3E}">
        <p14:creationId xmlns:p14="http://schemas.microsoft.com/office/powerpoint/2010/main" val="127027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White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373360" y="571274"/>
            <a:ext cx="843917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346519" y="241556"/>
            <a:ext cx="4792266"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err="1"/>
              <a:t>OSMAP</a:t>
            </a:r>
            <a:r>
              <a:rPr lang="en-US"/>
              <a:t> 2019</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366713" y="796390"/>
            <a:ext cx="8446294"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366713" y="1517650"/>
            <a:ext cx="8446294"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p:txBody>
      </p:sp>
      <p:pic>
        <p:nvPicPr>
          <p:cNvPr id="23" name="Picture 22">
            <a:extLst>
              <a:ext uri="{FF2B5EF4-FFF2-40B4-BE49-F238E27FC236}">
                <a16:creationId xmlns:a16="http://schemas.microsoft.com/office/drawing/2014/main" id="{E6B011B1-14C3-CC4F-B1EC-7DC8918AA2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
        <p:nvSpPr>
          <p:cNvPr id="24" name="Slide Number Placeholder 4">
            <a:extLst>
              <a:ext uri="{FF2B5EF4-FFF2-40B4-BE49-F238E27FC236}">
                <a16:creationId xmlns:a16="http://schemas.microsoft.com/office/drawing/2014/main" id="{8826B08C-508B-464A-BB3B-4E02282D8B2B}"/>
              </a:ext>
            </a:extLst>
          </p:cNvPr>
          <p:cNvSpPr>
            <a:spLocks noGrp="1"/>
          </p:cNvSpPr>
          <p:nvPr>
            <p:ph type="sldNum" sz="quarter" idx="15"/>
          </p:nvPr>
        </p:nvSpPr>
        <p:spPr>
          <a:xfrm>
            <a:off x="3561159" y="6386281"/>
            <a:ext cx="20574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97088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Slide White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373360" y="571274"/>
            <a:ext cx="843917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346519" y="241556"/>
            <a:ext cx="4792266"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366713" y="796390"/>
            <a:ext cx="8446294"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366713" y="1517650"/>
            <a:ext cx="6398968"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p:txBody>
      </p:sp>
      <p:sp>
        <p:nvSpPr>
          <p:cNvPr id="13" name="Rectangle 2">
            <a:extLst>
              <a:ext uri="{FF2B5EF4-FFF2-40B4-BE49-F238E27FC236}">
                <a16:creationId xmlns:a16="http://schemas.microsoft.com/office/drawing/2014/main" id="{008F6529-72BE-4A4E-837B-B1964795E082}"/>
              </a:ext>
            </a:extLst>
          </p:cNvPr>
          <p:cNvSpPr/>
          <p:nvPr userDrawn="1"/>
        </p:nvSpPr>
        <p:spPr>
          <a:xfrm>
            <a:off x="6595404" y="-20320"/>
            <a:ext cx="2548597"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2"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a:extLst>
              <a:ext uri="{FF2B5EF4-FFF2-40B4-BE49-F238E27FC236}">
                <a16:creationId xmlns:a16="http://schemas.microsoft.com/office/drawing/2014/main" id="{E27583F8-C7E2-7D42-B9D6-E34D99C8E4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
        <p:nvSpPr>
          <p:cNvPr id="17" name="Slide Number Placeholder 4">
            <a:extLst>
              <a:ext uri="{FF2B5EF4-FFF2-40B4-BE49-F238E27FC236}">
                <a16:creationId xmlns:a16="http://schemas.microsoft.com/office/drawing/2014/main" id="{AB98F126-B7D2-1E4A-9542-7937BBF97255}"/>
              </a:ext>
            </a:extLst>
          </p:cNvPr>
          <p:cNvSpPr>
            <a:spLocks noGrp="1"/>
          </p:cNvSpPr>
          <p:nvPr>
            <p:ph type="sldNum" sz="quarter" idx="15"/>
          </p:nvPr>
        </p:nvSpPr>
        <p:spPr>
          <a:xfrm>
            <a:off x="3561159" y="6386281"/>
            <a:ext cx="20574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79753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Slide Whit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718C7D-6FA6-E040-B58C-342486BC650A}"/>
              </a:ext>
            </a:extLst>
          </p:cNvPr>
          <p:cNvSpPr>
            <a:spLocks noGrp="1"/>
          </p:cNvSpPr>
          <p:nvPr>
            <p:ph type="pic" sz="quarter" idx="13" hasCustomPrompt="1"/>
          </p:nvPr>
        </p:nvSpPr>
        <p:spPr>
          <a:xfrm>
            <a:off x="6587546" y="-20320"/>
            <a:ext cx="2556455"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a:t>Insert custom image</a:t>
            </a:r>
          </a:p>
        </p:txBody>
      </p:sp>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373360" y="571274"/>
            <a:ext cx="843917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346519" y="241556"/>
            <a:ext cx="4792266"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366713" y="796390"/>
            <a:ext cx="8446294"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pic>
        <p:nvPicPr>
          <p:cNvPr id="16" name="Picture 15">
            <a:extLst>
              <a:ext uri="{FF2B5EF4-FFF2-40B4-BE49-F238E27FC236}">
                <a16:creationId xmlns:a16="http://schemas.microsoft.com/office/drawing/2014/main" id="{DD422391-B85D-5547-9562-C2B30E6422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
        <p:nvSpPr>
          <p:cNvPr id="17" name="Slide Number Placeholder 4">
            <a:extLst>
              <a:ext uri="{FF2B5EF4-FFF2-40B4-BE49-F238E27FC236}">
                <a16:creationId xmlns:a16="http://schemas.microsoft.com/office/drawing/2014/main" id="{E769302F-1811-8A4A-BE51-18AE87A5CFF9}"/>
              </a:ext>
            </a:extLst>
          </p:cNvPr>
          <p:cNvSpPr>
            <a:spLocks noGrp="1"/>
          </p:cNvSpPr>
          <p:nvPr>
            <p:ph type="sldNum" sz="quarter" idx="15"/>
          </p:nvPr>
        </p:nvSpPr>
        <p:spPr>
          <a:xfrm>
            <a:off x="3561159" y="6386281"/>
            <a:ext cx="20574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solidFill>
                  <a:prstClr val="white">
                    <a:lumMod val="85000"/>
                  </a:prstClr>
                </a:solidFill>
              </a:rPr>
              <a:pPr/>
              <a:t>‹#›</a:t>
            </a:fld>
            <a:endParaRPr lang="en-US">
              <a:solidFill>
                <a:prstClr val="white">
                  <a:lumMod val="85000"/>
                </a:prstClr>
              </a:solidFill>
            </a:endParaRPr>
          </a:p>
        </p:txBody>
      </p:sp>
      <p:sp>
        <p:nvSpPr>
          <p:cNvPr id="12" name="Text Placeholder 7">
            <a:extLst>
              <a:ext uri="{FF2B5EF4-FFF2-40B4-BE49-F238E27FC236}">
                <a16:creationId xmlns:a16="http://schemas.microsoft.com/office/drawing/2014/main" id="{2C7226AC-4019-A84A-9990-D41A24CB504C}"/>
              </a:ext>
            </a:extLst>
          </p:cNvPr>
          <p:cNvSpPr>
            <a:spLocks noGrp="1"/>
          </p:cNvSpPr>
          <p:nvPr>
            <p:ph type="body" sz="quarter" idx="12"/>
          </p:nvPr>
        </p:nvSpPr>
        <p:spPr>
          <a:xfrm>
            <a:off x="366713" y="1517650"/>
            <a:ext cx="6398967"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6686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Color 1">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373360" y="571274"/>
            <a:ext cx="843917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346519" y="241556"/>
            <a:ext cx="4792266"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366713" y="796390"/>
            <a:ext cx="8446294"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366713" y="1517650"/>
            <a:ext cx="8446294"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C1A91F8A-BD02-D54C-9D26-7C39AD9E79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
        <p:nvSpPr>
          <p:cNvPr id="18" name="Slide Number Placeholder 4">
            <a:extLst>
              <a:ext uri="{FF2B5EF4-FFF2-40B4-BE49-F238E27FC236}">
                <a16:creationId xmlns:a16="http://schemas.microsoft.com/office/drawing/2014/main" id="{072F97E1-1269-DA46-A8F3-40559330BEE5}"/>
              </a:ext>
            </a:extLst>
          </p:cNvPr>
          <p:cNvSpPr>
            <a:spLocks noGrp="1"/>
          </p:cNvSpPr>
          <p:nvPr>
            <p:ph type="sldNum" sz="quarter" idx="15"/>
          </p:nvPr>
        </p:nvSpPr>
        <p:spPr>
          <a:xfrm>
            <a:off x="3561159" y="6386281"/>
            <a:ext cx="20574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1087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Slide Color 2">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373360" y="571274"/>
            <a:ext cx="843917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346519" y="241556"/>
            <a:ext cx="4792266"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366713" y="796390"/>
            <a:ext cx="8446294"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366713" y="1517650"/>
            <a:ext cx="6419161"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A95C929D-13C9-704C-9115-B286181216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
        <p:nvSpPr>
          <p:cNvPr id="15" name="Slide Number Placeholder 4">
            <a:extLst>
              <a:ext uri="{FF2B5EF4-FFF2-40B4-BE49-F238E27FC236}">
                <a16:creationId xmlns:a16="http://schemas.microsoft.com/office/drawing/2014/main" id="{C38CC220-5C51-524C-82DF-28B944F27937}"/>
              </a:ext>
            </a:extLst>
          </p:cNvPr>
          <p:cNvSpPr>
            <a:spLocks noGrp="1"/>
          </p:cNvSpPr>
          <p:nvPr>
            <p:ph type="sldNum" sz="quarter" idx="15"/>
          </p:nvPr>
        </p:nvSpPr>
        <p:spPr>
          <a:xfrm>
            <a:off x="3561159" y="6386281"/>
            <a:ext cx="20574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solidFill>
                  <a:prstClr val="white"/>
                </a:solidFill>
              </a:rPr>
              <a:pPr/>
              <a:t>‹#›</a:t>
            </a:fld>
            <a:endParaRPr lang="en-US">
              <a:solidFill>
                <a:prstClr val="white"/>
              </a:solidFill>
            </a:endParaRPr>
          </a:p>
        </p:txBody>
      </p:sp>
      <p:sp>
        <p:nvSpPr>
          <p:cNvPr id="16" name="Rectangle 2">
            <a:extLst>
              <a:ext uri="{FF2B5EF4-FFF2-40B4-BE49-F238E27FC236}">
                <a16:creationId xmlns:a16="http://schemas.microsoft.com/office/drawing/2014/main" id="{58E7FEFF-1D8E-6043-9F40-98384D3F26A0}"/>
              </a:ext>
            </a:extLst>
          </p:cNvPr>
          <p:cNvSpPr/>
          <p:nvPr userDrawn="1"/>
        </p:nvSpPr>
        <p:spPr>
          <a:xfrm>
            <a:off x="6595404" y="-20320"/>
            <a:ext cx="2548597"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3"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72332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Color 3">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373360" y="571274"/>
            <a:ext cx="8439170"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367211" y="571274"/>
            <a:ext cx="1200279"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346519" y="241556"/>
            <a:ext cx="4792266"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366713" y="796390"/>
            <a:ext cx="8446294"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366713" y="1517650"/>
            <a:ext cx="6398967"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DE99527A-9ADD-0943-A049-89EA3D1C7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6519" y="6023356"/>
            <a:ext cx="1174937" cy="704962"/>
          </a:xfrm>
          <a:prstGeom prst="rect">
            <a:avLst/>
          </a:prstGeom>
        </p:spPr>
      </p:pic>
      <p:sp>
        <p:nvSpPr>
          <p:cNvPr id="17" name="Slide Number Placeholder 4">
            <a:extLst>
              <a:ext uri="{FF2B5EF4-FFF2-40B4-BE49-F238E27FC236}">
                <a16:creationId xmlns:a16="http://schemas.microsoft.com/office/drawing/2014/main" id="{52AE0F43-3FF8-CC41-B6DE-563741A83A0B}"/>
              </a:ext>
            </a:extLst>
          </p:cNvPr>
          <p:cNvSpPr>
            <a:spLocks noGrp="1"/>
          </p:cNvSpPr>
          <p:nvPr>
            <p:ph type="sldNum" sz="quarter" idx="15"/>
          </p:nvPr>
        </p:nvSpPr>
        <p:spPr>
          <a:xfrm>
            <a:off x="3561159" y="6386281"/>
            <a:ext cx="20574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solidFill>
                  <a:prstClr val="white"/>
                </a:solidFill>
              </a:rPr>
              <a:pPr/>
              <a:t>‹#›</a:t>
            </a:fld>
            <a:endParaRPr lang="en-US">
              <a:solidFill>
                <a:prstClr val="white"/>
              </a:solidFill>
            </a:endParaRPr>
          </a:p>
        </p:txBody>
      </p:sp>
      <p:sp>
        <p:nvSpPr>
          <p:cNvPr id="16" name="Picture Placeholder 3">
            <a:extLst>
              <a:ext uri="{FF2B5EF4-FFF2-40B4-BE49-F238E27FC236}">
                <a16:creationId xmlns:a16="http://schemas.microsoft.com/office/drawing/2014/main" id="{B8C78419-62F3-764D-B75F-4C785DFB9D4D}"/>
              </a:ext>
            </a:extLst>
          </p:cNvPr>
          <p:cNvSpPr>
            <a:spLocks noGrp="1"/>
          </p:cNvSpPr>
          <p:nvPr>
            <p:ph type="pic" sz="quarter" idx="13" hasCustomPrompt="1"/>
          </p:nvPr>
        </p:nvSpPr>
        <p:spPr>
          <a:xfrm>
            <a:off x="6587546" y="-20320"/>
            <a:ext cx="2556455"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a:t>Insert custom image</a:t>
            </a:r>
          </a:p>
        </p:txBody>
      </p:sp>
    </p:spTree>
    <p:extLst>
      <p:ext uri="{BB962C8B-B14F-4D97-AF65-F5344CB8AC3E}">
        <p14:creationId xmlns:p14="http://schemas.microsoft.com/office/powerpoint/2010/main" val="190799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Physicians Foundation</a:t>
            </a:r>
          </a:p>
        </p:txBody>
      </p:sp>
      <p:sp>
        <p:nvSpPr>
          <p:cNvPr id="9" name="Slide Number Placeholder 8"/>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23570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Physicians Foundation</a:t>
            </a:r>
          </a:p>
        </p:txBody>
      </p:sp>
      <p:sp>
        <p:nvSpPr>
          <p:cNvPr id="9" name="Slide Number Placeholder 8"/>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89709"/>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r>
              <a:rPr lang="en-US">
                <a:solidFill>
                  <a:prstClr val="black">
                    <a:tint val="75000"/>
                  </a:prstClr>
                </a:solidFill>
              </a:rPr>
              <a:t>Physicians Foundation</a:t>
            </a:r>
          </a:p>
        </p:txBody>
      </p:sp>
      <p:sp>
        <p:nvSpPr>
          <p:cNvPr id="10" name="Slide Number Placeholder 9"/>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07824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Physicians Foundation</a:t>
            </a:r>
          </a:p>
        </p:txBody>
      </p:sp>
      <p:sp>
        <p:nvSpPr>
          <p:cNvPr id="9" name="Slide Number Placeholder 8"/>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492895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Physicians Foundation</a:t>
            </a:r>
          </a:p>
        </p:txBody>
      </p:sp>
      <p:sp>
        <p:nvSpPr>
          <p:cNvPr id="5" name="Slide Number Placeholder 4"/>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7808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Physicians Foundation</a:t>
            </a:r>
          </a:p>
        </p:txBody>
      </p:sp>
      <p:sp>
        <p:nvSpPr>
          <p:cNvPr id="4" name="Slide Number Placeholder 3"/>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34479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en-US">
                <a:solidFill>
                  <a:prstClr val="black">
                    <a:tint val="75000"/>
                  </a:prstClr>
                </a:solidFill>
              </a:rPr>
              <a:t>Physicians Foundation</a:t>
            </a:r>
          </a:p>
        </p:txBody>
      </p:sp>
      <p:sp>
        <p:nvSpPr>
          <p:cNvPr id="11" name="Slide Number Placeholder 10"/>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49046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en-US">
                <a:solidFill>
                  <a:prstClr val="black">
                    <a:tint val="75000"/>
                  </a:prstClr>
                </a:solidFill>
              </a:rPr>
              <a:t>Physicians Foundation</a:t>
            </a:r>
          </a:p>
        </p:txBody>
      </p:sp>
      <p:sp>
        <p:nvSpPr>
          <p:cNvPr id="10" name="Slide Number Placeholder 9"/>
          <p:cNvSpPr>
            <a:spLocks noGrp="1"/>
          </p:cNvSpPr>
          <p:nvPr>
            <p:ph type="sldNum" sz="quarter" idx="12"/>
          </p:nvPr>
        </p:nvSpPr>
        <p:spPr/>
        <p:txBody>
          <a:body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6181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3725350-1923-524A-A12C-868526AC94EE}" type="datetime1">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solidFill>
                  <a:prstClr val="black">
                    <a:tint val="75000"/>
                  </a:prstClr>
                </a:solidFill>
              </a:rPr>
              <a:t>Physicians Foundation</a:t>
            </a: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79B05D6-ACAF-9B4D-A7B4-825DC8A79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218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61" r:id="rId13"/>
    <p:sldLayoutId id="2147483664" r:id="rId14"/>
    <p:sldLayoutId id="2147483665" r:id="rId15"/>
    <p:sldLayoutId id="2147483666" r:id="rId16"/>
    <p:sldLayoutId id="2147483667" r:id="rId17"/>
    <p:sldLayoutId id="2147483668" r:id="rId18"/>
    <p:sldLayoutId id="2147483669" r:id="rId19"/>
  </p:sldLayoutIdLst>
  <p:hf hd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physiciansfoundation.org/brandeis-leadership-institute/"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A693E6-AB43-293A-5F54-CDA012F18DB2}"/>
              </a:ext>
            </a:extLst>
          </p:cNvPr>
          <p:cNvSpPr>
            <a:spLocks noGrp="1"/>
          </p:cNvSpPr>
          <p:nvPr>
            <p:ph type="body" sz="quarter" idx="10"/>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B1B36B6F-201E-DED3-3901-686B559403D7}"/>
              </a:ext>
            </a:extLst>
          </p:cNvPr>
          <p:cNvSpPr>
            <a:spLocks noGrp="1"/>
          </p:cNvSpPr>
          <p:nvPr>
            <p:ph type="body" sz="quarter" idx="11"/>
          </p:nvPr>
        </p:nvSpPr>
        <p:spPr/>
        <p:txBody>
          <a:bodyPr/>
          <a:lstStyle/>
          <a:p>
            <a:r>
              <a:rPr lang="en-US" dirty="0"/>
              <a:t>OSMAP Update</a:t>
            </a:r>
          </a:p>
          <a:p>
            <a:r>
              <a:rPr lang="en-US" dirty="0"/>
              <a:t>Interim 2024</a:t>
            </a:r>
          </a:p>
        </p:txBody>
      </p:sp>
      <p:sp>
        <p:nvSpPr>
          <p:cNvPr id="4" name="Text Placeholder 3">
            <a:extLst>
              <a:ext uri="{FF2B5EF4-FFF2-40B4-BE49-F238E27FC236}">
                <a16:creationId xmlns:a16="http://schemas.microsoft.com/office/drawing/2014/main" id="{06440CB8-F36E-9688-FCF5-25E74F3306CB}"/>
              </a:ext>
            </a:extLst>
          </p:cNvPr>
          <p:cNvSpPr>
            <a:spLocks noGrp="1"/>
          </p:cNvSpPr>
          <p:nvPr>
            <p:ph type="body" sz="quarter" idx="12"/>
          </p:nvPr>
        </p:nvSpPr>
        <p:spPr/>
        <p:txBody>
          <a:bodyPr>
            <a:normAutofit fontScale="92500" lnSpcReduction="10000"/>
          </a:bodyPr>
          <a:lstStyle/>
          <a:p>
            <a:r>
              <a:rPr lang="en-US" dirty="0"/>
              <a:t>Gary Price, MD, MBA</a:t>
            </a:r>
          </a:p>
        </p:txBody>
      </p:sp>
      <p:sp>
        <p:nvSpPr>
          <p:cNvPr id="5" name="Text Placeholder 4">
            <a:extLst>
              <a:ext uri="{FF2B5EF4-FFF2-40B4-BE49-F238E27FC236}">
                <a16:creationId xmlns:a16="http://schemas.microsoft.com/office/drawing/2014/main" id="{3A9FA24E-8C59-6021-81E0-CDFB61413B44}"/>
              </a:ext>
            </a:extLst>
          </p:cNvPr>
          <p:cNvSpPr>
            <a:spLocks noGrp="1"/>
          </p:cNvSpPr>
          <p:nvPr>
            <p:ph type="body" sz="quarter" idx="13"/>
          </p:nvPr>
        </p:nvSpPr>
        <p:spPr/>
        <p:txBody>
          <a:bodyPr>
            <a:normAutofit lnSpcReduction="10000"/>
          </a:bodyPr>
          <a:lstStyle/>
          <a:p>
            <a:r>
              <a:rPr lang="en-US" dirty="0"/>
              <a:t>President, The Physicians Foundation</a:t>
            </a:r>
          </a:p>
        </p:txBody>
      </p:sp>
      <p:sp>
        <p:nvSpPr>
          <p:cNvPr id="6" name="Text Placeholder 5">
            <a:extLst>
              <a:ext uri="{FF2B5EF4-FFF2-40B4-BE49-F238E27FC236}">
                <a16:creationId xmlns:a16="http://schemas.microsoft.com/office/drawing/2014/main" id="{E6223DE2-582E-1FFC-A9EE-437B25AA77B6}"/>
              </a:ext>
            </a:extLst>
          </p:cNvPr>
          <p:cNvSpPr>
            <a:spLocks noGrp="1"/>
          </p:cNvSpPr>
          <p:nvPr>
            <p:ph type="body" sz="quarter" idx="14"/>
          </p:nvPr>
        </p:nvSpPr>
        <p:spPr/>
        <p:txBody>
          <a:bodyPr>
            <a:normAutofit fontScale="85000" lnSpcReduction="10000"/>
          </a:bodyPr>
          <a:lstStyle/>
          <a:p>
            <a:r>
              <a:rPr lang="en-US" dirty="0"/>
              <a:t>Past President, CSMS, Member OSMAP Steering </a:t>
            </a:r>
            <a:r>
              <a:rPr lang="en-US" dirty="0" err="1"/>
              <a:t>Commitee</a:t>
            </a:r>
            <a:endParaRPr lang="en-US" dirty="0"/>
          </a:p>
          <a:p>
            <a:endParaRPr lang="en-US" dirty="0"/>
          </a:p>
        </p:txBody>
      </p:sp>
      <p:sp>
        <p:nvSpPr>
          <p:cNvPr id="7" name="Text Placeholder 6">
            <a:extLst>
              <a:ext uri="{FF2B5EF4-FFF2-40B4-BE49-F238E27FC236}">
                <a16:creationId xmlns:a16="http://schemas.microsoft.com/office/drawing/2014/main" id="{C1462E3E-126B-3CEA-1B74-6BCA49C2E37A}"/>
              </a:ext>
            </a:extLst>
          </p:cNvPr>
          <p:cNvSpPr>
            <a:spLocks noGrp="1"/>
          </p:cNvSpPr>
          <p:nvPr>
            <p:ph type="body" sz="quarter" idx="15"/>
          </p:nvPr>
        </p:nvSpPr>
        <p:spPr/>
        <p:txBody>
          <a:bodyPr>
            <a:normAutofit fontScale="92500" lnSpcReduction="10000"/>
          </a:bodyPr>
          <a:lstStyle/>
          <a:p>
            <a:endParaRPr lang="en-US" dirty="0"/>
          </a:p>
        </p:txBody>
      </p:sp>
    </p:spTree>
    <p:extLst>
      <p:ext uri="{BB962C8B-B14F-4D97-AF65-F5344CB8AC3E}">
        <p14:creationId xmlns:p14="http://schemas.microsoft.com/office/powerpoint/2010/main" val="44762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82E1-1EE2-7AAF-DEA5-23C38C9667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3C1903-9C60-95C9-A682-44080170AFBA}"/>
              </a:ext>
            </a:extLst>
          </p:cNvPr>
          <p:cNvSpPr>
            <a:spLocks noGrp="1"/>
          </p:cNvSpPr>
          <p:nvPr>
            <p:ph type="body" sz="quarter" idx="10"/>
          </p:nvPr>
        </p:nvSpPr>
        <p:spPr>
          <a:xfrm>
            <a:off x="5005780" y="1849438"/>
            <a:ext cx="3506702" cy="4322762"/>
          </a:xfrm>
        </p:spPr>
        <p:txBody>
          <a:bodyPr/>
          <a:lstStyle/>
          <a:p>
            <a:r>
              <a:rPr lang="en-US" dirty="0"/>
              <a:t>Progress on DOH</a:t>
            </a:r>
          </a:p>
          <a:p>
            <a:endParaRPr lang="en-US" dirty="0"/>
          </a:p>
          <a:p>
            <a:r>
              <a:rPr lang="en-US" dirty="0" err="1"/>
              <a:t>Gcodes</a:t>
            </a:r>
            <a:r>
              <a:rPr lang="en-US" dirty="0"/>
              <a:t>:</a:t>
            </a:r>
          </a:p>
          <a:p>
            <a:r>
              <a:rPr lang="en-US" dirty="0"/>
              <a:t>      G0136</a:t>
            </a:r>
          </a:p>
          <a:p>
            <a:r>
              <a:rPr lang="en-US" dirty="0"/>
              <a:t>      G2211</a:t>
            </a:r>
          </a:p>
        </p:txBody>
      </p:sp>
    </p:spTree>
    <p:extLst>
      <p:ext uri="{BB962C8B-B14F-4D97-AF65-F5344CB8AC3E}">
        <p14:creationId xmlns:p14="http://schemas.microsoft.com/office/powerpoint/2010/main" val="334980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1985FA-3493-CEAB-3F90-82CA5D69F6FA}"/>
              </a:ext>
            </a:extLst>
          </p:cNvPr>
          <p:cNvSpPr>
            <a:spLocks noGrp="1"/>
          </p:cNvSpPr>
          <p:nvPr>
            <p:ph type="body" sz="quarter" idx="10"/>
          </p:nvPr>
        </p:nvSpPr>
        <p:spPr/>
        <p:txBody>
          <a:bodyPr/>
          <a:lstStyle/>
          <a:p>
            <a:r>
              <a:rPr lang="en-US" dirty="0"/>
              <a:t>2024 Physician Wellness Survey</a:t>
            </a:r>
          </a:p>
        </p:txBody>
      </p:sp>
    </p:spTree>
    <p:extLst>
      <p:ext uri="{BB962C8B-B14F-4D97-AF65-F5344CB8AC3E}">
        <p14:creationId xmlns:p14="http://schemas.microsoft.com/office/powerpoint/2010/main" val="62212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ED9B-607A-69BB-1B59-64716D63F47F}"/>
              </a:ext>
            </a:extLst>
          </p:cNvPr>
          <p:cNvSpPr/>
          <p:nvPr/>
        </p:nvSpPr>
        <p:spPr>
          <a:xfrm>
            <a:off x="0" y="857250"/>
            <a:ext cx="3038182" cy="5143500"/>
          </a:xfrm>
          <a:prstGeom prst="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 Placeholder 1">
            <a:extLst>
              <a:ext uri="{FF2B5EF4-FFF2-40B4-BE49-F238E27FC236}">
                <a16:creationId xmlns:a16="http://schemas.microsoft.com/office/drawing/2014/main" id="{3CC5C30B-9935-6976-6C57-ED1EDECDB41B}"/>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9128BC1B-0936-3ED4-2BB7-B02BE25B719C}"/>
              </a:ext>
            </a:extLst>
          </p:cNvPr>
          <p:cNvSpPr>
            <a:spLocks noGrp="1"/>
          </p:cNvSpPr>
          <p:nvPr>
            <p:ph type="body" sz="quarter" idx="11"/>
          </p:nvPr>
        </p:nvSpPr>
        <p:spPr>
          <a:xfrm>
            <a:off x="3381153" y="1553468"/>
            <a:ext cx="5160723" cy="389603"/>
          </a:xfrm>
        </p:spPr>
        <p:txBody>
          <a:bodyPr>
            <a:normAutofit fontScale="70000" lnSpcReduction="20000"/>
          </a:bodyPr>
          <a:lstStyle/>
          <a:p>
            <a:r>
              <a:rPr lang="en-US" dirty="0">
                <a:solidFill>
                  <a:schemeClr val="tx1"/>
                </a:solidFill>
              </a:rPr>
              <a:t>The State of Healthcare Consolidation</a:t>
            </a:r>
          </a:p>
        </p:txBody>
      </p:sp>
      <p:sp>
        <p:nvSpPr>
          <p:cNvPr id="4" name="Text Placeholder 3">
            <a:extLst>
              <a:ext uri="{FF2B5EF4-FFF2-40B4-BE49-F238E27FC236}">
                <a16:creationId xmlns:a16="http://schemas.microsoft.com/office/drawing/2014/main" id="{DA22EC9B-3839-C519-F787-33E35A465074}"/>
              </a:ext>
            </a:extLst>
          </p:cNvPr>
          <p:cNvSpPr>
            <a:spLocks noGrp="1"/>
          </p:cNvSpPr>
          <p:nvPr>
            <p:ph type="body" sz="quarter" idx="12"/>
          </p:nvPr>
        </p:nvSpPr>
        <p:spPr>
          <a:xfrm>
            <a:off x="3481517" y="2076151"/>
            <a:ext cx="5320039" cy="2705699"/>
          </a:xfrm>
        </p:spPr>
        <p:txBody>
          <a:bodyPr>
            <a:noAutofit/>
          </a:bodyPr>
          <a:lstStyle/>
          <a:p>
            <a:r>
              <a:rPr lang="en-US" dirty="0">
                <a:solidFill>
                  <a:schemeClr val="tx1"/>
                </a:solidFill>
              </a:rPr>
              <a:t>Nearly 80% of physicians are employed by hospitals/health systems and other corporate entities.</a:t>
            </a:r>
          </a:p>
          <a:p>
            <a:r>
              <a:rPr lang="en-US" dirty="0">
                <a:solidFill>
                  <a:schemeClr val="tx1"/>
                </a:solidFill>
              </a:rPr>
              <a:t>More recently, health insurer-affiliated entities, private equity firms, large pharmacy and retail chains and other nonphysician-owned corporations have aggressively acquired physician practices in every region in the country.</a:t>
            </a:r>
          </a:p>
          <a:p>
            <a:r>
              <a:rPr lang="en-US" dirty="0">
                <a:solidFill>
                  <a:schemeClr val="tx1"/>
                </a:solidFill>
              </a:rPr>
              <a:t>Ever-larger private health plans are also using their market power to drive down payment to physicians.</a:t>
            </a:r>
            <a:endParaRPr lang="en-US" b="1" dirty="0">
              <a:solidFill>
                <a:schemeClr val="tx1"/>
              </a:solidFill>
            </a:endParaRPr>
          </a:p>
        </p:txBody>
      </p:sp>
      <p:sp>
        <p:nvSpPr>
          <p:cNvPr id="5" name="Slide Number Placeholder 4">
            <a:extLst>
              <a:ext uri="{FF2B5EF4-FFF2-40B4-BE49-F238E27FC236}">
                <a16:creationId xmlns:a16="http://schemas.microsoft.com/office/drawing/2014/main" id="{5C1620B1-5119-4441-0C1D-762659D81B7E}"/>
              </a:ext>
            </a:extLst>
          </p:cNvPr>
          <p:cNvSpPr>
            <a:spLocks noGrp="1"/>
          </p:cNvSpPr>
          <p:nvPr>
            <p:ph type="sldNum" sz="quarter" idx="15"/>
          </p:nvPr>
        </p:nvSpPr>
        <p:spPr/>
        <p:txBody>
          <a:bodyPr/>
          <a:lstStyle/>
          <a:p>
            <a:fld id="{479B05D6-ACAF-9B4D-A7B4-825DC8A79C46}" type="slidenum">
              <a:rPr lang="en-US" smtClean="0"/>
              <a:pPr/>
              <a:t>4</a:t>
            </a:fld>
            <a:endParaRPr lang="en-US" dirty="0"/>
          </a:p>
        </p:txBody>
      </p:sp>
      <p:sp>
        <p:nvSpPr>
          <p:cNvPr id="7" name="Text Placeholder 3">
            <a:extLst>
              <a:ext uri="{FF2B5EF4-FFF2-40B4-BE49-F238E27FC236}">
                <a16:creationId xmlns:a16="http://schemas.microsoft.com/office/drawing/2014/main" id="{0548CB2D-8B83-E6CB-9131-86052978E659}"/>
              </a:ext>
            </a:extLst>
          </p:cNvPr>
          <p:cNvSpPr txBox="1">
            <a:spLocks/>
          </p:cNvSpPr>
          <p:nvPr/>
        </p:nvSpPr>
        <p:spPr>
          <a:xfrm>
            <a:off x="3508064" y="2199593"/>
            <a:ext cx="2633472" cy="3471863"/>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1pPr>
            <a:lvl2pPr marL="6858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2pPr>
            <a:lvl3pPr marL="11430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3pPr>
            <a:lvl4pPr marL="1600200" indent="-228600" algn="l" defTabSz="914400" rtl="0" eaLnBrk="1" latinLnBrk="0" hangingPunct="1">
              <a:lnSpc>
                <a:spcPct val="100000"/>
              </a:lnSpc>
              <a:spcBef>
                <a:spcPts val="1000"/>
              </a:spcBef>
              <a:buClr>
                <a:srgbClr val="009CDE"/>
              </a:buClr>
              <a:buFont typeface="Arial" panose="020B0604020202020204" pitchFamily="34" charset="0"/>
              <a:buChar char="•"/>
              <a:defRPr sz="1500" kern="1200">
                <a:solidFill>
                  <a:schemeClr val="bg2">
                    <a:lumMod val="25000"/>
                  </a:schemeClr>
                </a:solidFill>
                <a:latin typeface="Museo Sans 500" panose="02000000000000000000" pitchFamily="2" charset="77"/>
                <a:ea typeface="+mn-ea"/>
                <a:cs typeface="+mn-cs"/>
              </a:defRPr>
            </a:lvl4pPr>
            <a:lvl5pPr marL="2057400" indent="-228600" algn="l" defTabSz="914400" rtl="0" eaLnBrk="1" latinLnBrk="0" hangingPunct="1">
              <a:lnSpc>
                <a:spcPct val="100000"/>
              </a:lnSpc>
              <a:spcBef>
                <a:spcPts val="1000"/>
              </a:spcBef>
              <a:buClr>
                <a:srgbClr val="009CDE"/>
              </a:buClr>
              <a:buFont typeface="Arial" panose="020B0604020202020204" pitchFamily="34" charset="0"/>
              <a:buChar char="•"/>
              <a:defRPr sz="1500" kern="1200">
                <a:solidFill>
                  <a:schemeClr val="bg2">
                    <a:lumMod val="25000"/>
                  </a:schemeClr>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50" b="1" dirty="0"/>
          </a:p>
        </p:txBody>
      </p:sp>
      <p:sp>
        <p:nvSpPr>
          <p:cNvPr id="8" name="Text Placeholder 3">
            <a:extLst>
              <a:ext uri="{FF2B5EF4-FFF2-40B4-BE49-F238E27FC236}">
                <a16:creationId xmlns:a16="http://schemas.microsoft.com/office/drawing/2014/main" id="{ABF56DC3-177A-EE8A-C480-160AE59D8958}"/>
              </a:ext>
            </a:extLst>
          </p:cNvPr>
          <p:cNvSpPr txBox="1">
            <a:spLocks/>
          </p:cNvSpPr>
          <p:nvPr/>
        </p:nvSpPr>
        <p:spPr>
          <a:xfrm>
            <a:off x="6194631" y="2199593"/>
            <a:ext cx="2633472" cy="3471863"/>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1pPr>
            <a:lvl2pPr marL="6858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2pPr>
            <a:lvl3pPr marL="11430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3pPr>
            <a:lvl4pPr marL="1600200" indent="-228600" algn="l" defTabSz="914400" rtl="0" eaLnBrk="1" latinLnBrk="0" hangingPunct="1">
              <a:lnSpc>
                <a:spcPct val="100000"/>
              </a:lnSpc>
              <a:spcBef>
                <a:spcPts val="1000"/>
              </a:spcBef>
              <a:buClr>
                <a:srgbClr val="009CDE"/>
              </a:buClr>
              <a:buFont typeface="Arial" panose="020B0604020202020204" pitchFamily="34" charset="0"/>
              <a:buChar char="•"/>
              <a:defRPr sz="1500" kern="1200">
                <a:solidFill>
                  <a:schemeClr val="bg2">
                    <a:lumMod val="25000"/>
                  </a:schemeClr>
                </a:solidFill>
                <a:latin typeface="Museo Sans 500" panose="02000000000000000000" pitchFamily="2" charset="77"/>
                <a:ea typeface="+mn-ea"/>
                <a:cs typeface="+mn-cs"/>
              </a:defRPr>
            </a:lvl4pPr>
            <a:lvl5pPr marL="2057400" indent="-228600" algn="l" defTabSz="914400" rtl="0" eaLnBrk="1" latinLnBrk="0" hangingPunct="1">
              <a:lnSpc>
                <a:spcPct val="100000"/>
              </a:lnSpc>
              <a:spcBef>
                <a:spcPts val="1000"/>
              </a:spcBef>
              <a:buClr>
                <a:srgbClr val="009CDE"/>
              </a:buClr>
              <a:buFont typeface="Arial" panose="020B0604020202020204" pitchFamily="34" charset="0"/>
              <a:buChar char="•"/>
              <a:defRPr sz="1500" kern="1200">
                <a:solidFill>
                  <a:schemeClr val="bg2">
                    <a:lumMod val="25000"/>
                  </a:schemeClr>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50" b="1" dirty="0"/>
          </a:p>
        </p:txBody>
      </p:sp>
      <p:sp>
        <p:nvSpPr>
          <p:cNvPr id="9" name="Text Placeholder 3">
            <a:extLst>
              <a:ext uri="{FF2B5EF4-FFF2-40B4-BE49-F238E27FC236}">
                <a16:creationId xmlns:a16="http://schemas.microsoft.com/office/drawing/2014/main" id="{B45AB88D-4A56-D84E-5594-21C198487EDD}"/>
              </a:ext>
            </a:extLst>
          </p:cNvPr>
          <p:cNvSpPr txBox="1">
            <a:spLocks/>
          </p:cNvSpPr>
          <p:nvPr/>
        </p:nvSpPr>
        <p:spPr>
          <a:xfrm>
            <a:off x="407093" y="1981879"/>
            <a:ext cx="2631089" cy="3661046"/>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1pPr>
            <a:lvl2pPr marL="6858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2pPr>
            <a:lvl3pPr marL="1143000" indent="-228600" algn="l" defTabSz="914400" rtl="0" eaLnBrk="1" latinLnBrk="0" hangingPunct="1">
              <a:lnSpc>
                <a:spcPct val="100000"/>
              </a:lnSpc>
              <a:spcBef>
                <a:spcPts val="1000"/>
              </a:spcBef>
              <a:buClr>
                <a:srgbClr val="009CDE"/>
              </a:buClr>
              <a:buFont typeface="Arial" panose="020B0604020202020204" pitchFamily="34" charset="0"/>
              <a:buChar char="•"/>
              <a:defRPr sz="1800" kern="1200">
                <a:solidFill>
                  <a:schemeClr val="bg2">
                    <a:lumMod val="25000"/>
                  </a:schemeClr>
                </a:solidFill>
                <a:latin typeface="Museo Sans 500" panose="02000000000000000000" pitchFamily="2" charset="77"/>
                <a:ea typeface="+mn-ea"/>
                <a:cs typeface="+mn-cs"/>
              </a:defRPr>
            </a:lvl3pPr>
            <a:lvl4pPr marL="1600200" indent="-228600" algn="l" defTabSz="914400" rtl="0" eaLnBrk="1" latinLnBrk="0" hangingPunct="1">
              <a:lnSpc>
                <a:spcPct val="100000"/>
              </a:lnSpc>
              <a:spcBef>
                <a:spcPts val="1000"/>
              </a:spcBef>
              <a:buClr>
                <a:srgbClr val="009CDE"/>
              </a:buClr>
              <a:buFont typeface="Arial" panose="020B0604020202020204" pitchFamily="34" charset="0"/>
              <a:buChar char="•"/>
              <a:defRPr sz="1500" kern="1200">
                <a:solidFill>
                  <a:schemeClr val="bg2">
                    <a:lumMod val="25000"/>
                  </a:schemeClr>
                </a:solidFill>
                <a:latin typeface="Museo Sans 500" panose="02000000000000000000" pitchFamily="2" charset="77"/>
                <a:ea typeface="+mn-ea"/>
                <a:cs typeface="+mn-cs"/>
              </a:defRPr>
            </a:lvl4pPr>
            <a:lvl5pPr marL="2057400" indent="-228600" algn="l" defTabSz="914400" rtl="0" eaLnBrk="1" latinLnBrk="0" hangingPunct="1">
              <a:lnSpc>
                <a:spcPct val="100000"/>
              </a:lnSpc>
              <a:spcBef>
                <a:spcPts val="1000"/>
              </a:spcBef>
              <a:buClr>
                <a:srgbClr val="009CDE"/>
              </a:buClr>
              <a:buFont typeface="Arial" panose="020B0604020202020204" pitchFamily="34" charset="0"/>
              <a:buChar char="•"/>
              <a:defRPr sz="1500" kern="1200">
                <a:solidFill>
                  <a:schemeClr val="bg2">
                    <a:lumMod val="25000"/>
                  </a:schemeClr>
                </a:solidFill>
                <a:latin typeface="Museo Sans 5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The Goals of Healthcare Consolidation: </a:t>
            </a:r>
          </a:p>
          <a:p>
            <a:r>
              <a:rPr lang="en-US" dirty="0">
                <a:solidFill>
                  <a:schemeClr val="bg1"/>
                </a:solidFill>
              </a:rPr>
              <a:t>Efficiency</a:t>
            </a:r>
          </a:p>
          <a:p>
            <a:r>
              <a:rPr lang="en-US" dirty="0">
                <a:solidFill>
                  <a:schemeClr val="bg1"/>
                </a:solidFill>
              </a:rPr>
              <a:t>Financial stability</a:t>
            </a:r>
          </a:p>
          <a:p>
            <a:r>
              <a:rPr lang="en-US" dirty="0">
                <a:solidFill>
                  <a:schemeClr val="bg1"/>
                </a:solidFill>
              </a:rPr>
              <a:t>Quality of care</a:t>
            </a:r>
          </a:p>
          <a:p>
            <a:r>
              <a:rPr lang="en-US" dirty="0">
                <a:solidFill>
                  <a:schemeClr val="bg1"/>
                </a:solidFill>
              </a:rPr>
              <a:t>Care coordination</a:t>
            </a:r>
          </a:p>
          <a:p>
            <a:r>
              <a:rPr lang="en-US" dirty="0">
                <a:solidFill>
                  <a:schemeClr val="bg1"/>
                </a:solidFill>
              </a:rPr>
              <a:t>Access to care</a:t>
            </a:r>
          </a:p>
        </p:txBody>
      </p:sp>
      <p:sp>
        <p:nvSpPr>
          <p:cNvPr id="14" name="TextBox 13">
            <a:extLst>
              <a:ext uri="{FF2B5EF4-FFF2-40B4-BE49-F238E27FC236}">
                <a16:creationId xmlns:a16="http://schemas.microsoft.com/office/drawing/2014/main" id="{A1290C2D-A8E5-2DDE-5CF6-DAE8C356FE13}"/>
              </a:ext>
            </a:extLst>
          </p:cNvPr>
          <p:cNvSpPr txBox="1"/>
          <p:nvPr/>
        </p:nvSpPr>
        <p:spPr>
          <a:xfrm>
            <a:off x="4824800" y="5617665"/>
            <a:ext cx="4214979" cy="507831"/>
          </a:xfrm>
          <a:prstGeom prst="rect">
            <a:avLst/>
          </a:prstGeom>
          <a:noFill/>
        </p:spPr>
        <p:txBody>
          <a:bodyPr wrap="square" rtlCol="0">
            <a:spAutoFit/>
          </a:bodyPr>
          <a:lstStyle/>
          <a:p>
            <a:pPr algn="r"/>
            <a:r>
              <a:rPr lang="en-US" sz="900" dirty="0"/>
              <a:t>Data Sources: Physicians Advocacy Institute (PAI) and Avalere; and Vertical Integration and the Transformation of American Medicine, New England Journal of Medicine</a:t>
            </a:r>
          </a:p>
        </p:txBody>
      </p:sp>
    </p:spTree>
    <p:extLst>
      <p:ext uri="{BB962C8B-B14F-4D97-AF65-F5344CB8AC3E}">
        <p14:creationId xmlns:p14="http://schemas.microsoft.com/office/powerpoint/2010/main" val="200958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53EA51-7741-F9FC-A89D-80C76E2C4086}"/>
              </a:ext>
            </a:extLst>
          </p:cNvPr>
          <p:cNvSpPr>
            <a:spLocks noGrp="1"/>
          </p:cNvSpPr>
          <p:nvPr>
            <p:ph type="body" sz="quarter" idx="10"/>
          </p:nvPr>
        </p:nvSpPr>
        <p:spPr>
          <a:xfrm>
            <a:off x="5005780" y="1849438"/>
            <a:ext cx="3985820" cy="2611726"/>
          </a:xfrm>
        </p:spPr>
        <p:txBody>
          <a:bodyPr/>
          <a:lstStyle/>
          <a:p>
            <a:r>
              <a:rPr lang="en-US" i="1" dirty="0"/>
              <a:t>A system undergoing rapid change….</a:t>
            </a:r>
          </a:p>
        </p:txBody>
      </p:sp>
    </p:spTree>
    <p:extLst>
      <p:ext uri="{BB962C8B-B14F-4D97-AF65-F5344CB8AC3E}">
        <p14:creationId xmlns:p14="http://schemas.microsoft.com/office/powerpoint/2010/main" val="24948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5658C-ADA5-B2D9-FE27-D2363D2CC94B}"/>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25B9E959-752C-C035-3D4D-45A2F272D4D6}"/>
              </a:ext>
            </a:extLst>
          </p:cNvPr>
          <p:cNvSpPr>
            <a:spLocks noGrp="1"/>
          </p:cNvSpPr>
          <p:nvPr>
            <p:ph type="body" sz="quarter" idx="11"/>
          </p:nvPr>
        </p:nvSpPr>
        <p:spPr/>
        <p:txBody>
          <a:bodyPr>
            <a:normAutofit fontScale="92500" lnSpcReduction="10000"/>
          </a:bodyPr>
          <a:lstStyle/>
          <a:p>
            <a:endParaRPr lang="en-US"/>
          </a:p>
        </p:txBody>
      </p:sp>
      <p:sp>
        <p:nvSpPr>
          <p:cNvPr id="5" name="Text Placeholder 4">
            <a:extLst>
              <a:ext uri="{FF2B5EF4-FFF2-40B4-BE49-F238E27FC236}">
                <a16:creationId xmlns:a16="http://schemas.microsoft.com/office/drawing/2014/main" id="{31A42D47-F0C9-8DAE-EC58-4BF05B132CF9}"/>
              </a:ext>
            </a:extLst>
          </p:cNvPr>
          <p:cNvSpPr>
            <a:spLocks noGrp="1"/>
          </p:cNvSpPr>
          <p:nvPr>
            <p:ph type="body" sz="quarter" idx="12"/>
          </p:nvPr>
        </p:nvSpPr>
        <p:spPr/>
        <p:txBody>
          <a:bodyPr>
            <a:normAutofit/>
          </a:bodyPr>
          <a:lstStyle/>
          <a:p>
            <a:endParaRPr lang="en-US" sz="3600" dirty="0"/>
          </a:p>
          <a:p>
            <a:endParaRPr lang="en-US" sz="3600" dirty="0"/>
          </a:p>
          <a:p>
            <a:pPr marL="0" indent="0">
              <a:buNone/>
            </a:pPr>
            <a:r>
              <a:rPr lang="en-US" sz="3600" dirty="0"/>
              <a:t> </a:t>
            </a:r>
          </a:p>
        </p:txBody>
      </p:sp>
      <p:sp>
        <p:nvSpPr>
          <p:cNvPr id="6" name="TextBox 5">
            <a:extLst>
              <a:ext uri="{FF2B5EF4-FFF2-40B4-BE49-F238E27FC236}">
                <a16:creationId xmlns:a16="http://schemas.microsoft.com/office/drawing/2014/main" id="{9368D2A3-63E0-6BB2-4061-17AF34F92407}"/>
              </a:ext>
            </a:extLst>
          </p:cNvPr>
          <p:cNvSpPr txBox="1"/>
          <p:nvPr/>
        </p:nvSpPr>
        <p:spPr>
          <a:xfrm flipV="1">
            <a:off x="-1295399" y="3052294"/>
            <a:ext cx="304800" cy="3693319"/>
          </a:xfrm>
          <a:prstGeom prst="rect">
            <a:avLst/>
          </a:prstGeom>
          <a:noFill/>
        </p:spPr>
        <p:txBody>
          <a:bodyPr wrap="square" rtlCol="0">
            <a:spAutoFit/>
          </a:bodyPr>
          <a:lstStyle/>
          <a:p>
            <a:r>
              <a:rPr lang="en-US" dirty="0"/>
              <a:t>OUR HEALTHCARE </a:t>
            </a:r>
          </a:p>
        </p:txBody>
      </p:sp>
      <p:sp>
        <p:nvSpPr>
          <p:cNvPr id="7" name="TextBox 6">
            <a:extLst>
              <a:ext uri="{FF2B5EF4-FFF2-40B4-BE49-F238E27FC236}">
                <a16:creationId xmlns:a16="http://schemas.microsoft.com/office/drawing/2014/main" id="{FF547ADE-C75A-9E28-5804-24CF231592E2}"/>
              </a:ext>
            </a:extLst>
          </p:cNvPr>
          <p:cNvSpPr txBox="1"/>
          <p:nvPr/>
        </p:nvSpPr>
        <p:spPr>
          <a:xfrm>
            <a:off x="382832" y="2209800"/>
            <a:ext cx="6398968" cy="2923877"/>
          </a:xfrm>
          <a:prstGeom prst="rect">
            <a:avLst/>
          </a:prstGeom>
          <a:noFill/>
        </p:spPr>
        <p:txBody>
          <a:bodyPr wrap="square" rtlCol="0">
            <a:spAutoFit/>
          </a:bodyPr>
          <a:lstStyle/>
          <a:p>
            <a:r>
              <a:rPr lang="en-US" sz="3200" dirty="0"/>
              <a:t>OUR HEALTHCARE  SYSTEM</a:t>
            </a:r>
          </a:p>
          <a:p>
            <a:endParaRPr lang="en-US" sz="3200" dirty="0"/>
          </a:p>
          <a:p>
            <a:r>
              <a:rPr lang="en-US" sz="3200" dirty="0"/>
              <a:t>					</a:t>
            </a:r>
            <a:r>
              <a:rPr lang="en-US" sz="4000" dirty="0"/>
              <a:t>HAS</a:t>
            </a:r>
          </a:p>
          <a:p>
            <a:endParaRPr lang="en-US" sz="4000" dirty="0"/>
          </a:p>
          <a:p>
            <a:r>
              <a:rPr lang="en-US" sz="4000" dirty="0"/>
              <a:t>				CHANGED</a:t>
            </a:r>
            <a:endParaRPr lang="en-US" sz="3200" dirty="0"/>
          </a:p>
        </p:txBody>
      </p:sp>
    </p:spTree>
    <p:extLst>
      <p:ext uri="{BB962C8B-B14F-4D97-AF65-F5344CB8AC3E}">
        <p14:creationId xmlns:p14="http://schemas.microsoft.com/office/powerpoint/2010/main" val="386273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A736D-4740-446A-B2E4-12DBEF936FBC}"/>
              </a:ext>
            </a:extLst>
          </p:cNvPr>
          <p:cNvSpPr>
            <a:spLocks noGrp="1"/>
          </p:cNvSpPr>
          <p:nvPr>
            <p:ph type="body" sz="quarter" idx="10"/>
          </p:nvPr>
        </p:nvSpPr>
        <p:spPr>
          <a:xfrm>
            <a:off x="228600" y="262032"/>
            <a:ext cx="4792266" cy="333149"/>
          </a:xfrm>
        </p:spPr>
        <p:txBody>
          <a:bodyPr/>
          <a:lstStyle/>
          <a:p>
            <a:endParaRPr lang="en-US"/>
          </a:p>
        </p:txBody>
      </p:sp>
      <p:sp>
        <p:nvSpPr>
          <p:cNvPr id="3" name="Text Placeholder 2">
            <a:extLst>
              <a:ext uri="{FF2B5EF4-FFF2-40B4-BE49-F238E27FC236}">
                <a16:creationId xmlns:a16="http://schemas.microsoft.com/office/drawing/2014/main" id="{6ACC26B2-F534-3376-15B0-808C6759361B}"/>
              </a:ext>
            </a:extLst>
          </p:cNvPr>
          <p:cNvSpPr>
            <a:spLocks noGrp="1"/>
          </p:cNvSpPr>
          <p:nvPr>
            <p:ph type="body" sz="quarter" idx="11"/>
          </p:nvPr>
        </p:nvSpPr>
        <p:spPr/>
        <p:txBody>
          <a:bodyPr>
            <a:normAutofit fontScale="92500" lnSpcReduction="10000"/>
          </a:bodyPr>
          <a:lstStyle/>
          <a:p>
            <a:endParaRPr lang="en-US" dirty="0"/>
          </a:p>
        </p:txBody>
      </p:sp>
      <p:sp>
        <p:nvSpPr>
          <p:cNvPr id="4" name="Text Placeholder 3">
            <a:extLst>
              <a:ext uri="{FF2B5EF4-FFF2-40B4-BE49-F238E27FC236}">
                <a16:creationId xmlns:a16="http://schemas.microsoft.com/office/drawing/2014/main" id="{D839EC46-3A41-0AF8-0759-B172A0CBC0F7}"/>
              </a:ext>
            </a:extLst>
          </p:cNvPr>
          <p:cNvSpPr>
            <a:spLocks noGrp="1"/>
          </p:cNvSpPr>
          <p:nvPr>
            <p:ph type="body" sz="quarter" idx="12"/>
          </p:nvPr>
        </p:nvSpPr>
        <p:spPr>
          <a:xfrm>
            <a:off x="228600" y="1667419"/>
            <a:ext cx="6398968" cy="4629150"/>
          </a:xfrm>
        </p:spPr>
        <p:txBody>
          <a:bodyPr/>
          <a:lstStyle/>
          <a:p>
            <a:endParaRPr lang="en-US" dirty="0"/>
          </a:p>
          <a:p>
            <a:r>
              <a:rPr lang="en-US" sz="4000" dirty="0"/>
              <a:t>AI</a:t>
            </a:r>
          </a:p>
          <a:p>
            <a:r>
              <a:rPr lang="en-US" sz="4000" dirty="0"/>
              <a:t>AUTONOMY</a:t>
            </a:r>
          </a:p>
          <a:p>
            <a:r>
              <a:rPr lang="en-US" sz="4000" dirty="0"/>
              <a:t>WELLNESS</a:t>
            </a:r>
          </a:p>
          <a:p>
            <a:endParaRPr lang="en-US" sz="4000" dirty="0"/>
          </a:p>
        </p:txBody>
      </p:sp>
      <p:sp>
        <p:nvSpPr>
          <p:cNvPr id="5" name="Slide Number Placeholder 4">
            <a:extLst>
              <a:ext uri="{FF2B5EF4-FFF2-40B4-BE49-F238E27FC236}">
                <a16:creationId xmlns:a16="http://schemas.microsoft.com/office/drawing/2014/main" id="{2BE45438-6A5F-4399-FE8E-D2357D00AF80}"/>
              </a:ext>
            </a:extLst>
          </p:cNvPr>
          <p:cNvSpPr>
            <a:spLocks noGrp="1"/>
          </p:cNvSpPr>
          <p:nvPr>
            <p:ph type="sldNum" sz="quarter" idx="15"/>
          </p:nvPr>
        </p:nvSpPr>
        <p:spPr/>
        <p:txBody>
          <a:bodyPr/>
          <a:lstStyle/>
          <a:p>
            <a:fld id="{479B05D6-ACAF-9B4D-A7B4-825DC8A79C46}" type="slidenum">
              <a:rPr lang="en-US" smtClean="0">
                <a:solidFill>
                  <a:prstClr val="white">
                    <a:lumMod val="85000"/>
                  </a:prstClr>
                </a:solidFill>
              </a:rPr>
              <a:pPr/>
              <a:t>7</a:t>
            </a:fld>
            <a:endParaRPr lang="en-US">
              <a:solidFill>
                <a:prstClr val="white">
                  <a:lumMod val="85000"/>
                </a:prstClr>
              </a:solidFill>
            </a:endParaRPr>
          </a:p>
        </p:txBody>
      </p:sp>
      <p:sp>
        <p:nvSpPr>
          <p:cNvPr id="6" name="TextBox 5">
            <a:extLst>
              <a:ext uri="{FF2B5EF4-FFF2-40B4-BE49-F238E27FC236}">
                <a16:creationId xmlns:a16="http://schemas.microsoft.com/office/drawing/2014/main" id="{F6F482C6-771C-ADE2-F136-23188B2468A0}"/>
              </a:ext>
            </a:extLst>
          </p:cNvPr>
          <p:cNvSpPr txBox="1"/>
          <p:nvPr/>
        </p:nvSpPr>
        <p:spPr>
          <a:xfrm>
            <a:off x="533401" y="881697"/>
            <a:ext cx="6298072" cy="369332"/>
          </a:xfrm>
          <a:prstGeom prst="rect">
            <a:avLst/>
          </a:prstGeom>
          <a:noFill/>
        </p:spPr>
        <p:txBody>
          <a:bodyPr wrap="square" rtlCol="0">
            <a:spAutoFit/>
          </a:bodyPr>
          <a:lstStyle/>
          <a:p>
            <a:r>
              <a:rPr lang="en-US" dirty="0"/>
              <a:t>ASKING QUESTIONS FROM A NEW PERSPECTIVE</a:t>
            </a:r>
          </a:p>
        </p:txBody>
      </p:sp>
    </p:spTree>
    <p:extLst>
      <p:ext uri="{BB962C8B-B14F-4D97-AF65-F5344CB8AC3E}">
        <p14:creationId xmlns:p14="http://schemas.microsoft.com/office/powerpoint/2010/main" val="168729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10AB58-45AA-5AF0-215D-CD32EDE5B8D4}"/>
              </a:ext>
            </a:extLst>
          </p:cNvPr>
          <p:cNvSpPr>
            <a:spLocks noGrp="1"/>
          </p:cNvSpPr>
          <p:nvPr>
            <p:ph type="body" sz="quarter" idx="10"/>
          </p:nvPr>
        </p:nvSpPr>
        <p:spPr/>
        <p:txBody>
          <a:bodyPr/>
          <a:lstStyle/>
          <a:p>
            <a:r>
              <a:rPr lang="en-US" dirty="0"/>
              <a:t>LEADERSHIP</a:t>
            </a:r>
          </a:p>
        </p:txBody>
      </p:sp>
      <p:sp>
        <p:nvSpPr>
          <p:cNvPr id="5" name="Slide Number Placeholder 4">
            <a:extLst>
              <a:ext uri="{FF2B5EF4-FFF2-40B4-BE49-F238E27FC236}">
                <a16:creationId xmlns:a16="http://schemas.microsoft.com/office/drawing/2014/main" id="{848AD1F8-5219-50B2-535F-B8FD11CA2BFF}"/>
              </a:ext>
            </a:extLst>
          </p:cNvPr>
          <p:cNvSpPr>
            <a:spLocks noGrp="1"/>
          </p:cNvSpPr>
          <p:nvPr>
            <p:ph type="sldNum" sz="quarter" idx="4294967295"/>
          </p:nvPr>
        </p:nvSpPr>
        <p:spPr>
          <a:xfrm>
            <a:off x="7086600" y="6386513"/>
            <a:ext cx="2057400" cy="269875"/>
          </a:xfrm>
        </p:spPr>
        <p:txBody>
          <a:bodyPr/>
          <a:lstStyle/>
          <a:p>
            <a:fld id="{479B05D6-ACAF-9B4D-A7B4-825DC8A79C46}" type="slidenum">
              <a:rPr lang="en-US" smtClean="0">
                <a:solidFill>
                  <a:prstClr val="white">
                    <a:lumMod val="85000"/>
                  </a:prstClr>
                </a:solidFill>
              </a:rPr>
              <a:pPr/>
              <a:t>8</a:t>
            </a:fld>
            <a:endParaRPr lang="en-US">
              <a:solidFill>
                <a:prstClr val="white">
                  <a:lumMod val="85000"/>
                </a:prstClr>
              </a:solidFill>
            </a:endParaRPr>
          </a:p>
        </p:txBody>
      </p:sp>
    </p:spTree>
    <p:extLst>
      <p:ext uri="{BB962C8B-B14F-4D97-AF65-F5344CB8AC3E}">
        <p14:creationId xmlns:p14="http://schemas.microsoft.com/office/powerpoint/2010/main" val="42985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496D93-4433-43D8-F0C7-2AC501AC070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3A276F3-EC96-772C-CC23-D738537B6B65}"/>
              </a:ext>
            </a:extLst>
          </p:cNvPr>
          <p:cNvSpPr>
            <a:spLocks noGrp="1"/>
          </p:cNvSpPr>
          <p:nvPr>
            <p:ph type="body" sz="quarter" idx="11"/>
          </p:nvPr>
        </p:nvSpPr>
        <p:spPr/>
        <p:txBody>
          <a:bodyPr>
            <a:normAutofit fontScale="92500" lnSpcReduction="10000"/>
          </a:bodyPr>
          <a:lstStyle/>
          <a:p>
            <a:endParaRPr lang="en-US"/>
          </a:p>
        </p:txBody>
      </p:sp>
      <p:sp>
        <p:nvSpPr>
          <p:cNvPr id="4" name="Text Placeholder 3">
            <a:extLst>
              <a:ext uri="{FF2B5EF4-FFF2-40B4-BE49-F238E27FC236}">
                <a16:creationId xmlns:a16="http://schemas.microsoft.com/office/drawing/2014/main" id="{3703E5A9-1D40-8020-A5E1-6DC011EF08FF}"/>
              </a:ext>
            </a:extLst>
          </p:cNvPr>
          <p:cNvSpPr>
            <a:spLocks noGrp="1"/>
          </p:cNvSpPr>
          <p:nvPr>
            <p:ph type="body" sz="quarter" idx="12"/>
          </p:nvPr>
        </p:nvSpPr>
        <p:spPr/>
        <p:txBody>
          <a:bodyPr/>
          <a:lstStyle/>
          <a:p>
            <a:endParaRPr lang="en-US" dirty="0"/>
          </a:p>
          <a:p>
            <a:endParaRPr lang="en-US" dirty="0"/>
          </a:p>
          <a:p>
            <a:endParaRPr lang="en-US" dirty="0"/>
          </a:p>
          <a:p>
            <a:endParaRPr lang="en-US" dirty="0"/>
          </a:p>
          <a:p>
            <a:r>
              <a:rPr lang="en-US" sz="2800" dirty="0">
                <a:hlinkClick r:id="rId3"/>
              </a:rPr>
              <a:t>https://physiciansfoundation.org/brandeis-leadership-institute/</a:t>
            </a:r>
            <a:endParaRPr lang="en-US" sz="2800" dirty="0"/>
          </a:p>
          <a:p>
            <a:endParaRPr lang="en-US" sz="2800" dirty="0"/>
          </a:p>
          <a:p>
            <a:r>
              <a:rPr lang="en-US" sz="2800" dirty="0"/>
              <a:t>Search:  “Physicians Foundation Brandeis Leadership Institute”</a:t>
            </a:r>
          </a:p>
        </p:txBody>
      </p:sp>
      <p:sp>
        <p:nvSpPr>
          <p:cNvPr id="5" name="Slide Number Placeholder 4">
            <a:extLst>
              <a:ext uri="{FF2B5EF4-FFF2-40B4-BE49-F238E27FC236}">
                <a16:creationId xmlns:a16="http://schemas.microsoft.com/office/drawing/2014/main" id="{C70C18BD-17F4-F403-B58F-D1369F294C1B}"/>
              </a:ext>
            </a:extLst>
          </p:cNvPr>
          <p:cNvSpPr>
            <a:spLocks noGrp="1"/>
          </p:cNvSpPr>
          <p:nvPr>
            <p:ph type="sldNum" sz="quarter" idx="15"/>
          </p:nvPr>
        </p:nvSpPr>
        <p:spPr/>
        <p:txBody>
          <a:bodyPr/>
          <a:lstStyle/>
          <a:p>
            <a:fld id="{479B05D6-ACAF-9B4D-A7B4-825DC8A79C46}" type="slidenum">
              <a:rPr lang="en-US" smtClean="0">
                <a:solidFill>
                  <a:prstClr val="white">
                    <a:lumMod val="85000"/>
                  </a:prstClr>
                </a:solidFill>
              </a:rPr>
              <a:pPr/>
              <a:t>9</a:t>
            </a:fld>
            <a:endParaRPr lang="en-US">
              <a:solidFill>
                <a:prstClr val="white">
                  <a:lumMod val="85000"/>
                </a:prstClr>
              </a:solidFill>
            </a:endParaRPr>
          </a:p>
        </p:txBody>
      </p:sp>
    </p:spTree>
    <p:extLst>
      <p:ext uri="{BB962C8B-B14F-4D97-AF65-F5344CB8AC3E}">
        <p14:creationId xmlns:p14="http://schemas.microsoft.com/office/powerpoint/2010/main" val="159963765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verview2020PF" id="{2917A5EC-7103-C744-ADD0-C53252C043F0}" vid="{5D1EF793-0526-894F-9431-CC1ACD464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891</TotalTime>
  <Words>1436</Words>
  <Application>Microsoft Office PowerPoint</Application>
  <PresentationFormat>On-screen Show (4:3)</PresentationFormat>
  <Paragraphs>81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MT</vt:lpstr>
      <vt:lpstr>Museo Sans 500</vt:lpstr>
      <vt:lpstr>Museo Slab 500</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Price</dc:creator>
  <cp:lastModifiedBy>Karen Foy</cp:lastModifiedBy>
  <cp:revision>3</cp:revision>
  <dcterms:created xsi:type="dcterms:W3CDTF">2024-11-08T02:54:48Z</dcterms:created>
  <dcterms:modified xsi:type="dcterms:W3CDTF">2024-11-08T18:21:18Z</dcterms:modified>
</cp:coreProperties>
</file>