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46" r:id="rId4"/>
  </p:sldMasterIdLst>
  <p:sldIdLst>
    <p:sldId id="256" r:id="rId5"/>
    <p:sldId id="482" r:id="rId6"/>
    <p:sldId id="537" r:id="rId7"/>
    <p:sldId id="538" r:id="rId8"/>
    <p:sldId id="535" r:id="rId9"/>
    <p:sldId id="536" r:id="rId10"/>
    <p:sldId id="264" r:id="rId11"/>
    <p:sldId id="540" r:id="rId12"/>
    <p:sldId id="541" r:id="rId13"/>
    <p:sldId id="539" r:id="rId14"/>
    <p:sldId id="267" r:id="rId15"/>
    <p:sldId id="542" r:id="rId16"/>
    <p:sldId id="543" r:id="rId17"/>
    <p:sldId id="534" r:id="rId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0986D"/>
    <a:srgbClr val="40075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7" d="100"/>
          <a:sy n="77" d="100"/>
        </p:scale>
        <p:origin x="268"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C2AD015-B002-4810-8413-109AC65E896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C81B7846-2C25-47F9-9172-9ECE376E925A}">
      <dgm:prSet/>
      <dgm:spPr>
        <a:solidFill>
          <a:srgbClr val="B0986D"/>
        </a:solidFill>
      </dgm:spPr>
      <dgm:t>
        <a:bodyPr/>
        <a:lstStyle/>
        <a:p>
          <a:r>
            <a:rPr lang="en-US" dirty="0">
              <a:solidFill>
                <a:schemeClr val="bg1"/>
              </a:solidFill>
            </a:rPr>
            <a:t>For Profit Businesses MedChi Operates</a:t>
          </a:r>
        </a:p>
      </dgm:t>
    </dgm:pt>
    <dgm:pt modelId="{86B554CF-BC6E-48D2-8417-ACE925E3C7FC}" type="parTrans" cxnId="{DEEC9DB9-218F-4BF3-903D-36329907D293}">
      <dgm:prSet/>
      <dgm:spPr/>
      <dgm:t>
        <a:bodyPr/>
        <a:lstStyle/>
        <a:p>
          <a:endParaRPr lang="en-US">
            <a:solidFill>
              <a:schemeClr val="bg1"/>
            </a:solidFill>
          </a:endParaRPr>
        </a:p>
      </dgm:t>
    </dgm:pt>
    <dgm:pt modelId="{2B530AAB-3BE7-43E6-B6C0-4C027B5F7F9F}" type="sibTrans" cxnId="{DEEC9DB9-218F-4BF3-903D-36329907D293}">
      <dgm:prSet/>
      <dgm:spPr/>
      <dgm:t>
        <a:bodyPr/>
        <a:lstStyle/>
        <a:p>
          <a:endParaRPr lang="en-US">
            <a:solidFill>
              <a:schemeClr val="bg1"/>
            </a:solidFill>
          </a:endParaRPr>
        </a:p>
      </dgm:t>
    </dgm:pt>
    <dgm:pt modelId="{50E26F0A-DDC5-469D-8EB1-7D165CAC805F}">
      <dgm:prSet/>
      <dgm:spPr>
        <a:solidFill>
          <a:schemeClr val="tx2">
            <a:lumMod val="90000"/>
          </a:schemeClr>
        </a:solidFill>
      </dgm:spPr>
      <dgm:t>
        <a:bodyPr/>
        <a:lstStyle/>
        <a:p>
          <a:r>
            <a:rPr lang="en-US" dirty="0">
              <a:solidFill>
                <a:schemeClr val="bg1"/>
              </a:solidFill>
            </a:rPr>
            <a:t>Government Contracts / Sub-contracts </a:t>
          </a:r>
        </a:p>
      </dgm:t>
    </dgm:pt>
    <dgm:pt modelId="{A8D5143D-6512-47C6-80BA-B997A80B6A08}" type="parTrans" cxnId="{188188A8-E052-478D-B6C3-0E573786E3BA}">
      <dgm:prSet/>
      <dgm:spPr/>
      <dgm:t>
        <a:bodyPr/>
        <a:lstStyle/>
        <a:p>
          <a:endParaRPr lang="en-US">
            <a:solidFill>
              <a:schemeClr val="bg1"/>
            </a:solidFill>
          </a:endParaRPr>
        </a:p>
      </dgm:t>
    </dgm:pt>
    <dgm:pt modelId="{32DCC210-DBD7-41B5-951E-4F57D61E4C90}" type="sibTrans" cxnId="{188188A8-E052-478D-B6C3-0E573786E3BA}">
      <dgm:prSet/>
      <dgm:spPr/>
      <dgm:t>
        <a:bodyPr/>
        <a:lstStyle/>
        <a:p>
          <a:endParaRPr lang="en-US">
            <a:solidFill>
              <a:schemeClr val="bg1"/>
            </a:solidFill>
          </a:endParaRPr>
        </a:p>
      </dgm:t>
    </dgm:pt>
    <dgm:pt modelId="{EBFE6BF5-43F8-4915-A16E-F272F9F1167B}">
      <dgm:prSet/>
      <dgm:spPr>
        <a:solidFill>
          <a:schemeClr val="tx2">
            <a:lumMod val="75000"/>
          </a:schemeClr>
        </a:solidFill>
      </dgm:spPr>
      <dgm:t>
        <a:bodyPr/>
        <a:lstStyle/>
        <a:p>
          <a:r>
            <a:rPr lang="en-US">
              <a:solidFill>
                <a:schemeClr val="bg1"/>
              </a:solidFill>
            </a:rPr>
            <a:t>Affinity Relationships / Royalty agreements / Sponsors </a:t>
          </a:r>
        </a:p>
      </dgm:t>
    </dgm:pt>
    <dgm:pt modelId="{51EC6F42-9AB5-46D7-8C2E-8117F7F515D4}" type="parTrans" cxnId="{0F080C10-819E-4096-8E78-FDF6D9B62EF3}">
      <dgm:prSet/>
      <dgm:spPr/>
      <dgm:t>
        <a:bodyPr/>
        <a:lstStyle/>
        <a:p>
          <a:endParaRPr lang="en-US">
            <a:solidFill>
              <a:schemeClr val="bg1"/>
            </a:solidFill>
          </a:endParaRPr>
        </a:p>
      </dgm:t>
    </dgm:pt>
    <dgm:pt modelId="{5F92679C-9EC0-4A75-954F-97272556936F}" type="sibTrans" cxnId="{0F080C10-819E-4096-8E78-FDF6D9B62EF3}">
      <dgm:prSet/>
      <dgm:spPr/>
      <dgm:t>
        <a:bodyPr/>
        <a:lstStyle/>
        <a:p>
          <a:endParaRPr lang="en-US">
            <a:solidFill>
              <a:schemeClr val="bg1"/>
            </a:solidFill>
          </a:endParaRPr>
        </a:p>
      </dgm:t>
    </dgm:pt>
    <dgm:pt modelId="{3AC73A89-B9D1-49CF-9726-3773A6511B4E}" type="pres">
      <dgm:prSet presAssocID="{BC2AD015-B002-4810-8413-109AC65E8965}" presName="linear" presStyleCnt="0">
        <dgm:presLayoutVars>
          <dgm:animLvl val="lvl"/>
          <dgm:resizeHandles val="exact"/>
        </dgm:presLayoutVars>
      </dgm:prSet>
      <dgm:spPr/>
    </dgm:pt>
    <dgm:pt modelId="{205E0422-C71B-4F53-9FD2-342D9E263E1A}" type="pres">
      <dgm:prSet presAssocID="{C81B7846-2C25-47F9-9172-9ECE376E925A}" presName="parentText" presStyleLbl="node1" presStyleIdx="0" presStyleCnt="3">
        <dgm:presLayoutVars>
          <dgm:chMax val="0"/>
          <dgm:bulletEnabled val="1"/>
        </dgm:presLayoutVars>
      </dgm:prSet>
      <dgm:spPr/>
    </dgm:pt>
    <dgm:pt modelId="{3C8B14CC-3BC5-41AC-AAEE-29A5AD221927}" type="pres">
      <dgm:prSet presAssocID="{2B530AAB-3BE7-43E6-B6C0-4C027B5F7F9F}" presName="spacer" presStyleCnt="0"/>
      <dgm:spPr/>
    </dgm:pt>
    <dgm:pt modelId="{8E72841B-7F80-4489-A5C8-8CBDD1365646}" type="pres">
      <dgm:prSet presAssocID="{50E26F0A-DDC5-469D-8EB1-7D165CAC805F}" presName="parentText" presStyleLbl="node1" presStyleIdx="1" presStyleCnt="3">
        <dgm:presLayoutVars>
          <dgm:chMax val="0"/>
          <dgm:bulletEnabled val="1"/>
        </dgm:presLayoutVars>
      </dgm:prSet>
      <dgm:spPr/>
    </dgm:pt>
    <dgm:pt modelId="{D80FE373-09EA-48EC-A34F-D4492A8B712E}" type="pres">
      <dgm:prSet presAssocID="{32DCC210-DBD7-41B5-951E-4F57D61E4C90}" presName="spacer" presStyleCnt="0"/>
      <dgm:spPr/>
    </dgm:pt>
    <dgm:pt modelId="{B48DB994-F6F4-46FA-86A3-37299D49193E}" type="pres">
      <dgm:prSet presAssocID="{EBFE6BF5-43F8-4915-A16E-F272F9F1167B}" presName="parentText" presStyleLbl="node1" presStyleIdx="2" presStyleCnt="3">
        <dgm:presLayoutVars>
          <dgm:chMax val="0"/>
          <dgm:bulletEnabled val="1"/>
        </dgm:presLayoutVars>
      </dgm:prSet>
      <dgm:spPr/>
    </dgm:pt>
  </dgm:ptLst>
  <dgm:cxnLst>
    <dgm:cxn modelId="{AE5EBC02-9A38-469D-BD6F-51EA44C2AC03}" type="presOf" srcId="{BC2AD015-B002-4810-8413-109AC65E8965}" destId="{3AC73A89-B9D1-49CF-9726-3773A6511B4E}" srcOrd="0" destOrd="0" presId="urn:microsoft.com/office/officeart/2005/8/layout/vList2"/>
    <dgm:cxn modelId="{0F080C10-819E-4096-8E78-FDF6D9B62EF3}" srcId="{BC2AD015-B002-4810-8413-109AC65E8965}" destId="{EBFE6BF5-43F8-4915-A16E-F272F9F1167B}" srcOrd="2" destOrd="0" parTransId="{51EC6F42-9AB5-46D7-8C2E-8117F7F515D4}" sibTransId="{5F92679C-9EC0-4A75-954F-97272556936F}"/>
    <dgm:cxn modelId="{188188A8-E052-478D-B6C3-0E573786E3BA}" srcId="{BC2AD015-B002-4810-8413-109AC65E8965}" destId="{50E26F0A-DDC5-469D-8EB1-7D165CAC805F}" srcOrd="1" destOrd="0" parTransId="{A8D5143D-6512-47C6-80BA-B997A80B6A08}" sibTransId="{32DCC210-DBD7-41B5-951E-4F57D61E4C90}"/>
    <dgm:cxn modelId="{F8B130AE-15A3-4689-94FD-AC10B84F9275}" type="presOf" srcId="{C81B7846-2C25-47F9-9172-9ECE376E925A}" destId="{205E0422-C71B-4F53-9FD2-342D9E263E1A}" srcOrd="0" destOrd="0" presId="urn:microsoft.com/office/officeart/2005/8/layout/vList2"/>
    <dgm:cxn modelId="{571001B3-861D-49A5-9903-55B9849981D7}" type="presOf" srcId="{50E26F0A-DDC5-469D-8EB1-7D165CAC805F}" destId="{8E72841B-7F80-4489-A5C8-8CBDD1365646}" srcOrd="0" destOrd="0" presId="urn:microsoft.com/office/officeart/2005/8/layout/vList2"/>
    <dgm:cxn modelId="{DEEC9DB9-218F-4BF3-903D-36329907D293}" srcId="{BC2AD015-B002-4810-8413-109AC65E8965}" destId="{C81B7846-2C25-47F9-9172-9ECE376E925A}" srcOrd="0" destOrd="0" parTransId="{86B554CF-BC6E-48D2-8417-ACE925E3C7FC}" sibTransId="{2B530AAB-3BE7-43E6-B6C0-4C027B5F7F9F}"/>
    <dgm:cxn modelId="{097599F2-2499-4D69-8D90-8791A8F8EEAF}" type="presOf" srcId="{EBFE6BF5-43F8-4915-A16E-F272F9F1167B}" destId="{B48DB994-F6F4-46FA-86A3-37299D49193E}" srcOrd="0" destOrd="0" presId="urn:microsoft.com/office/officeart/2005/8/layout/vList2"/>
    <dgm:cxn modelId="{3ED21D79-76D7-4584-B01E-3EC76181C06B}" type="presParOf" srcId="{3AC73A89-B9D1-49CF-9726-3773A6511B4E}" destId="{205E0422-C71B-4F53-9FD2-342D9E263E1A}" srcOrd="0" destOrd="0" presId="urn:microsoft.com/office/officeart/2005/8/layout/vList2"/>
    <dgm:cxn modelId="{B097D05B-EE52-4592-B819-C7000FF788AA}" type="presParOf" srcId="{3AC73A89-B9D1-49CF-9726-3773A6511B4E}" destId="{3C8B14CC-3BC5-41AC-AAEE-29A5AD221927}" srcOrd="1" destOrd="0" presId="urn:microsoft.com/office/officeart/2005/8/layout/vList2"/>
    <dgm:cxn modelId="{51AC5367-7354-4819-99C1-A01712A16477}" type="presParOf" srcId="{3AC73A89-B9D1-49CF-9726-3773A6511B4E}" destId="{8E72841B-7F80-4489-A5C8-8CBDD1365646}" srcOrd="2" destOrd="0" presId="urn:microsoft.com/office/officeart/2005/8/layout/vList2"/>
    <dgm:cxn modelId="{CEBC199F-CD06-4AE5-B186-86985E4897E4}" type="presParOf" srcId="{3AC73A89-B9D1-49CF-9726-3773A6511B4E}" destId="{D80FE373-09EA-48EC-A34F-D4492A8B712E}" srcOrd="3" destOrd="0" presId="urn:microsoft.com/office/officeart/2005/8/layout/vList2"/>
    <dgm:cxn modelId="{C9635800-7E36-4491-BE89-C9F212145D17}" type="presParOf" srcId="{3AC73A89-B9D1-49CF-9726-3773A6511B4E}" destId="{B48DB994-F6F4-46FA-86A3-37299D49193E}"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300985A9-0277-4907-8270-484985E6DE9A}"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F91D6ECD-63D9-472E-9176-3DF00F031EF8}">
      <dgm:prSet/>
      <dgm:spPr>
        <a:solidFill>
          <a:srgbClr val="B0986D"/>
        </a:solidFill>
      </dgm:spPr>
      <dgm:t>
        <a:bodyPr/>
        <a:lstStyle/>
        <a:p>
          <a:r>
            <a:rPr lang="en-US">
              <a:solidFill>
                <a:schemeClr val="bg1"/>
              </a:solidFill>
            </a:rPr>
            <a:t>Royalty Debacle  - then we decided to acquire our own company. </a:t>
          </a:r>
        </a:p>
      </dgm:t>
    </dgm:pt>
    <dgm:pt modelId="{18B5F654-B975-418E-853C-CC5DDEB515B3}" type="parTrans" cxnId="{3F7B602F-CA81-4BC0-A5B1-A3804A415540}">
      <dgm:prSet/>
      <dgm:spPr/>
      <dgm:t>
        <a:bodyPr/>
        <a:lstStyle/>
        <a:p>
          <a:endParaRPr lang="en-US"/>
        </a:p>
      </dgm:t>
    </dgm:pt>
    <dgm:pt modelId="{784670B9-FA8B-4254-B1F9-148E1FBC6498}" type="sibTrans" cxnId="{3F7B602F-CA81-4BC0-A5B1-A3804A415540}">
      <dgm:prSet/>
      <dgm:spPr/>
      <dgm:t>
        <a:bodyPr/>
        <a:lstStyle/>
        <a:p>
          <a:endParaRPr lang="en-US"/>
        </a:p>
      </dgm:t>
    </dgm:pt>
    <dgm:pt modelId="{92172163-B709-41EB-92F0-3A83FF823BB6}">
      <dgm:prSet/>
      <dgm:spPr>
        <a:solidFill>
          <a:schemeClr val="tx2">
            <a:lumMod val="75000"/>
          </a:schemeClr>
        </a:solidFill>
      </dgm:spPr>
      <dgm:t>
        <a:bodyPr/>
        <a:lstStyle/>
        <a:p>
          <a:r>
            <a:rPr lang="en-US" dirty="0">
              <a:solidFill>
                <a:schemeClr val="bg1"/>
              </a:solidFill>
            </a:rPr>
            <a:t>Designed by a Maryland medical practice for medical practices, Mid Atlantic Medical Collection Services offers a single point of contact and complete transparency with proven results.  Our Staff utilizes a patient-first approach, reducing costs and maximizing revenue, all while delivering a positive payment experience.  No matter what size your practice, we’ll handle your debt recovery so that you can focus on providing the best care for your patients.  Unlike other debt recovery businesses, MAMCS specializes in medical-owed debt and is up-to-speed in healthcare rules and regulations.</a:t>
          </a:r>
        </a:p>
      </dgm:t>
    </dgm:pt>
    <dgm:pt modelId="{1B68C1DF-53C1-479A-9CAD-E1B66910C256}" type="parTrans" cxnId="{FAEADFEA-2E51-4B31-BD44-5C512183AF1A}">
      <dgm:prSet/>
      <dgm:spPr/>
      <dgm:t>
        <a:bodyPr/>
        <a:lstStyle/>
        <a:p>
          <a:endParaRPr lang="en-US"/>
        </a:p>
      </dgm:t>
    </dgm:pt>
    <dgm:pt modelId="{C4E41DD0-D7EE-4F0F-B12B-34E78171CD7A}" type="sibTrans" cxnId="{FAEADFEA-2E51-4B31-BD44-5C512183AF1A}">
      <dgm:prSet/>
      <dgm:spPr/>
      <dgm:t>
        <a:bodyPr/>
        <a:lstStyle/>
        <a:p>
          <a:endParaRPr lang="en-US"/>
        </a:p>
      </dgm:t>
    </dgm:pt>
    <dgm:pt modelId="{EECD5A1F-EBE0-476C-B612-A97AF8BE2B8C}" type="pres">
      <dgm:prSet presAssocID="{300985A9-0277-4907-8270-484985E6DE9A}" presName="linearFlow" presStyleCnt="0">
        <dgm:presLayoutVars>
          <dgm:dir/>
          <dgm:resizeHandles val="exact"/>
        </dgm:presLayoutVars>
      </dgm:prSet>
      <dgm:spPr/>
    </dgm:pt>
    <dgm:pt modelId="{01913401-0E7F-456E-8CC0-A85BCFD1D2FF}" type="pres">
      <dgm:prSet presAssocID="{F91D6ECD-63D9-472E-9176-3DF00F031EF8}" presName="composite" presStyleCnt="0"/>
      <dgm:spPr/>
    </dgm:pt>
    <dgm:pt modelId="{59E0E3A0-6974-46B0-9800-A829E38B2285}" type="pres">
      <dgm:prSet presAssocID="{F91D6ECD-63D9-472E-9176-3DF00F031EF8}" presName="imgShp" presStyleLbl="fgImgPlace1" presStyleIdx="0" presStyleCnt="2"/>
      <dgm:spPr/>
    </dgm:pt>
    <dgm:pt modelId="{D45AC94D-A320-4D42-AF7E-CED7F8990368}" type="pres">
      <dgm:prSet presAssocID="{F91D6ECD-63D9-472E-9176-3DF00F031EF8}" presName="txShp" presStyleLbl="node1" presStyleIdx="0" presStyleCnt="2" custLinFactNeighborX="116" custLinFactNeighborY="-28641">
        <dgm:presLayoutVars>
          <dgm:bulletEnabled val="1"/>
        </dgm:presLayoutVars>
      </dgm:prSet>
      <dgm:spPr/>
    </dgm:pt>
    <dgm:pt modelId="{E042C3AA-FDE3-4239-B040-B26CF9F2D053}" type="pres">
      <dgm:prSet presAssocID="{784670B9-FA8B-4254-B1F9-148E1FBC6498}" presName="spacing" presStyleCnt="0"/>
      <dgm:spPr/>
    </dgm:pt>
    <dgm:pt modelId="{9FA9EE60-0F6F-452B-B144-66857A8DB51F}" type="pres">
      <dgm:prSet presAssocID="{92172163-B709-41EB-92F0-3A83FF823BB6}" presName="composite" presStyleCnt="0"/>
      <dgm:spPr/>
    </dgm:pt>
    <dgm:pt modelId="{04ED853F-7FE4-40AD-A75A-C730415C16C7}" type="pres">
      <dgm:prSet presAssocID="{92172163-B709-41EB-92F0-3A83FF823BB6}" presName="imgShp" presStyleLbl="fgImgPlace1" presStyleIdx="1" presStyleCnt="2"/>
      <dgm:spPr/>
    </dgm:pt>
    <dgm:pt modelId="{772657EF-E828-4BEE-B28A-4AF4028D3BE8}" type="pres">
      <dgm:prSet presAssocID="{92172163-B709-41EB-92F0-3A83FF823BB6}" presName="txShp" presStyleLbl="node1" presStyleIdx="1" presStyleCnt="2">
        <dgm:presLayoutVars>
          <dgm:bulletEnabled val="1"/>
        </dgm:presLayoutVars>
      </dgm:prSet>
      <dgm:spPr/>
    </dgm:pt>
  </dgm:ptLst>
  <dgm:cxnLst>
    <dgm:cxn modelId="{3F7B602F-CA81-4BC0-A5B1-A3804A415540}" srcId="{300985A9-0277-4907-8270-484985E6DE9A}" destId="{F91D6ECD-63D9-472E-9176-3DF00F031EF8}" srcOrd="0" destOrd="0" parTransId="{18B5F654-B975-418E-853C-CC5DDEB515B3}" sibTransId="{784670B9-FA8B-4254-B1F9-148E1FBC6498}"/>
    <dgm:cxn modelId="{C395EF76-97E6-4D84-8EDC-5E2C21162A26}" type="presOf" srcId="{F91D6ECD-63D9-472E-9176-3DF00F031EF8}" destId="{D45AC94D-A320-4D42-AF7E-CED7F8990368}" srcOrd="0" destOrd="0" presId="urn:microsoft.com/office/officeart/2005/8/layout/vList3"/>
    <dgm:cxn modelId="{57342F77-1AA3-47BE-9FFC-D27D9515EECF}" type="presOf" srcId="{300985A9-0277-4907-8270-484985E6DE9A}" destId="{EECD5A1F-EBE0-476C-B612-A97AF8BE2B8C}" srcOrd="0" destOrd="0" presId="urn:microsoft.com/office/officeart/2005/8/layout/vList3"/>
    <dgm:cxn modelId="{189D30C7-EC58-4020-9146-1F0AE396E7CE}" type="presOf" srcId="{92172163-B709-41EB-92F0-3A83FF823BB6}" destId="{772657EF-E828-4BEE-B28A-4AF4028D3BE8}" srcOrd="0" destOrd="0" presId="urn:microsoft.com/office/officeart/2005/8/layout/vList3"/>
    <dgm:cxn modelId="{FAEADFEA-2E51-4B31-BD44-5C512183AF1A}" srcId="{300985A9-0277-4907-8270-484985E6DE9A}" destId="{92172163-B709-41EB-92F0-3A83FF823BB6}" srcOrd="1" destOrd="0" parTransId="{1B68C1DF-53C1-479A-9CAD-E1B66910C256}" sibTransId="{C4E41DD0-D7EE-4F0F-B12B-34E78171CD7A}"/>
    <dgm:cxn modelId="{F91C3EDA-E3FA-4A72-A3F6-534CEA6B6B48}" type="presParOf" srcId="{EECD5A1F-EBE0-476C-B612-A97AF8BE2B8C}" destId="{01913401-0E7F-456E-8CC0-A85BCFD1D2FF}" srcOrd="0" destOrd="0" presId="urn:microsoft.com/office/officeart/2005/8/layout/vList3"/>
    <dgm:cxn modelId="{9518AC5A-929D-483F-90C1-1D2D8EAAC326}" type="presParOf" srcId="{01913401-0E7F-456E-8CC0-A85BCFD1D2FF}" destId="{59E0E3A0-6974-46B0-9800-A829E38B2285}" srcOrd="0" destOrd="0" presId="urn:microsoft.com/office/officeart/2005/8/layout/vList3"/>
    <dgm:cxn modelId="{82970910-0E15-4F5A-B403-E07D4C392244}" type="presParOf" srcId="{01913401-0E7F-456E-8CC0-A85BCFD1D2FF}" destId="{D45AC94D-A320-4D42-AF7E-CED7F8990368}" srcOrd="1" destOrd="0" presId="urn:microsoft.com/office/officeart/2005/8/layout/vList3"/>
    <dgm:cxn modelId="{258B7703-27AB-4E37-94C4-8580E8F6A1F2}" type="presParOf" srcId="{EECD5A1F-EBE0-476C-B612-A97AF8BE2B8C}" destId="{E042C3AA-FDE3-4239-B040-B26CF9F2D053}" srcOrd="1" destOrd="0" presId="urn:microsoft.com/office/officeart/2005/8/layout/vList3"/>
    <dgm:cxn modelId="{246AE1AB-3729-46AC-AA32-5E5B665B675D}" type="presParOf" srcId="{EECD5A1F-EBE0-476C-B612-A97AF8BE2B8C}" destId="{9FA9EE60-0F6F-452B-B144-66857A8DB51F}" srcOrd="2" destOrd="0" presId="urn:microsoft.com/office/officeart/2005/8/layout/vList3"/>
    <dgm:cxn modelId="{96CF6CC6-F14A-47EA-9A16-38FB98A3BFCB}" type="presParOf" srcId="{9FA9EE60-0F6F-452B-B144-66857A8DB51F}" destId="{04ED853F-7FE4-40AD-A75A-C730415C16C7}" srcOrd="0" destOrd="0" presId="urn:microsoft.com/office/officeart/2005/8/layout/vList3"/>
    <dgm:cxn modelId="{F3DEAEFC-E2A9-4F01-837E-C57C2A1C5328}" type="presParOf" srcId="{9FA9EE60-0F6F-452B-B144-66857A8DB51F}" destId="{772657EF-E828-4BEE-B28A-4AF4028D3BE8}"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FD426C2-43C2-4BE6-ACF5-7069EADA1063}" type="doc">
      <dgm:prSet loTypeId="urn:microsoft.com/office/officeart/2005/8/layout/hProcess4" loCatId="process" qsTypeId="urn:microsoft.com/office/officeart/2005/8/quickstyle/simple1" qsCatId="simple" csTypeId="urn:microsoft.com/office/officeart/2005/8/colors/colorful5" csCatId="colorful" phldr="1"/>
      <dgm:spPr/>
      <dgm:t>
        <a:bodyPr/>
        <a:lstStyle/>
        <a:p>
          <a:endParaRPr lang="en-US"/>
        </a:p>
      </dgm:t>
    </dgm:pt>
    <dgm:pt modelId="{33957227-145E-4DCE-B071-04702E824490}">
      <dgm:prSet phldrT="[Text]" custT="1"/>
      <dgm:spPr>
        <a:solidFill>
          <a:srgbClr val="B0986D"/>
        </a:solidFill>
      </dgm:spPr>
      <dgm:t>
        <a:bodyPr/>
        <a:lstStyle/>
        <a:p>
          <a:r>
            <a:rPr lang="en-US" sz="1600" dirty="0">
              <a:solidFill>
                <a:schemeClr val="bg1"/>
              </a:solidFill>
              <a:latin typeface="Book Antiqua" panose="02040602050305030304" pitchFamily="18" charset="0"/>
              <a:cs typeface="Times New Roman" panose="02020603050405020304" pitchFamily="18" charset="0"/>
            </a:rPr>
            <a:t>Anger Management</a:t>
          </a:r>
        </a:p>
      </dgm:t>
    </dgm:pt>
    <dgm:pt modelId="{FBBDEF39-C3BA-4FA4-83F2-D635AD30ECAD}" type="parTrans" cxnId="{DDC298F6-AC34-42A2-9C1F-E81D15B087ED}">
      <dgm:prSet/>
      <dgm:spPr/>
      <dgm:t>
        <a:bodyPr/>
        <a:lstStyle/>
        <a:p>
          <a:endParaRPr lang="en-US" sz="1600">
            <a:latin typeface="Book Antiqua" panose="02040602050305030304" pitchFamily="18" charset="0"/>
            <a:cs typeface="Times New Roman" panose="02020603050405020304" pitchFamily="18" charset="0"/>
          </a:endParaRPr>
        </a:p>
      </dgm:t>
    </dgm:pt>
    <dgm:pt modelId="{F79E8B0C-F523-44BD-A0F8-DBE5EC511F78}" type="sibTrans" cxnId="{DDC298F6-AC34-42A2-9C1F-E81D15B087ED}">
      <dgm:prSet/>
      <dgm:spPr>
        <a:solidFill>
          <a:schemeClr val="bg1"/>
        </a:solidFill>
      </dgm:spPr>
      <dgm:t>
        <a:bodyPr/>
        <a:lstStyle/>
        <a:p>
          <a:endParaRPr lang="en-US" sz="1600">
            <a:latin typeface="Book Antiqua" panose="02040602050305030304" pitchFamily="18" charset="0"/>
            <a:cs typeface="Times New Roman" panose="02020603050405020304" pitchFamily="18" charset="0"/>
          </a:endParaRPr>
        </a:p>
      </dgm:t>
    </dgm:pt>
    <dgm:pt modelId="{FF5A4197-AA75-4756-A5D3-B89C78066E88}">
      <dgm:prSet phldrT="[Text]" custT="1"/>
      <dgm:spPr>
        <a:ln>
          <a:solidFill>
            <a:schemeClr val="bg1"/>
          </a:solidFill>
        </a:ln>
      </dgm:spPr>
      <dgm:t>
        <a:bodyPr/>
        <a:lstStyle/>
        <a:p>
          <a:r>
            <a:rPr lang="en-US" sz="1600" dirty="0">
              <a:latin typeface="Book Antiqua" panose="02040602050305030304" pitchFamily="18" charset="0"/>
              <a:cs typeface="Times New Roman" panose="02020603050405020304" pitchFamily="18" charset="0"/>
            </a:rPr>
            <a:t>Substance Abuse</a:t>
          </a:r>
        </a:p>
      </dgm:t>
    </dgm:pt>
    <dgm:pt modelId="{4D4F6A10-3D36-417F-85EF-06815902281F}" type="parTrans" cxnId="{66475DDF-452D-48D1-B9D8-973D76DCC8DD}">
      <dgm:prSet/>
      <dgm:spPr/>
      <dgm:t>
        <a:bodyPr/>
        <a:lstStyle/>
        <a:p>
          <a:endParaRPr lang="en-US" sz="1600">
            <a:latin typeface="Book Antiqua" panose="02040602050305030304" pitchFamily="18" charset="0"/>
            <a:cs typeface="Times New Roman" panose="02020603050405020304" pitchFamily="18" charset="0"/>
          </a:endParaRPr>
        </a:p>
      </dgm:t>
    </dgm:pt>
    <dgm:pt modelId="{6EB66823-8DD0-4F1F-8086-F4C86EA6CE35}" type="sibTrans" cxnId="{66475DDF-452D-48D1-B9D8-973D76DCC8DD}">
      <dgm:prSet/>
      <dgm:spPr/>
      <dgm:t>
        <a:bodyPr/>
        <a:lstStyle/>
        <a:p>
          <a:endParaRPr lang="en-US" sz="1600">
            <a:latin typeface="Book Antiqua" panose="02040602050305030304" pitchFamily="18" charset="0"/>
            <a:cs typeface="Times New Roman" panose="02020603050405020304" pitchFamily="18" charset="0"/>
          </a:endParaRPr>
        </a:p>
      </dgm:t>
    </dgm:pt>
    <dgm:pt modelId="{77107A63-42DD-487B-90CD-ED6B86992574}">
      <dgm:prSet phldrT="[Text]" custT="1"/>
      <dgm:spPr>
        <a:ln>
          <a:solidFill>
            <a:schemeClr val="bg1"/>
          </a:solidFill>
        </a:ln>
      </dgm:spPr>
      <dgm:t>
        <a:bodyPr/>
        <a:lstStyle/>
        <a:p>
          <a:r>
            <a:rPr lang="en-US" sz="1600" dirty="0">
              <a:latin typeface="Book Antiqua" panose="02040602050305030304" pitchFamily="18" charset="0"/>
              <a:cs typeface="Times New Roman" panose="02020603050405020304" pitchFamily="18" charset="0"/>
            </a:rPr>
            <a:t>Behavioral Issues</a:t>
          </a:r>
        </a:p>
      </dgm:t>
    </dgm:pt>
    <dgm:pt modelId="{B8087BF5-512A-4CD9-A2E3-5F93BDB87DFF}" type="parTrans" cxnId="{DEF2D7E3-6EA8-4202-A184-CF2A216EFC4C}">
      <dgm:prSet/>
      <dgm:spPr/>
      <dgm:t>
        <a:bodyPr/>
        <a:lstStyle/>
        <a:p>
          <a:endParaRPr lang="en-US" sz="1600">
            <a:latin typeface="Book Antiqua" panose="02040602050305030304" pitchFamily="18" charset="0"/>
            <a:cs typeface="Times New Roman" panose="02020603050405020304" pitchFamily="18" charset="0"/>
          </a:endParaRPr>
        </a:p>
      </dgm:t>
    </dgm:pt>
    <dgm:pt modelId="{A35489AA-D660-40E7-AB8A-BF1E1FF88CCB}" type="sibTrans" cxnId="{DEF2D7E3-6EA8-4202-A184-CF2A216EFC4C}">
      <dgm:prSet/>
      <dgm:spPr/>
      <dgm:t>
        <a:bodyPr/>
        <a:lstStyle/>
        <a:p>
          <a:endParaRPr lang="en-US" sz="1600">
            <a:latin typeface="Book Antiqua" panose="02040602050305030304" pitchFamily="18" charset="0"/>
            <a:cs typeface="Times New Roman" panose="02020603050405020304" pitchFamily="18" charset="0"/>
          </a:endParaRPr>
        </a:p>
      </dgm:t>
    </dgm:pt>
    <dgm:pt modelId="{3BC263AA-AC86-4F5C-ABED-0F9E3013C0AF}">
      <dgm:prSet phldrT="[Text]" custT="1"/>
      <dgm:spPr>
        <a:solidFill>
          <a:schemeClr val="tx2">
            <a:lumMod val="90000"/>
          </a:schemeClr>
        </a:solidFill>
      </dgm:spPr>
      <dgm:t>
        <a:bodyPr/>
        <a:lstStyle/>
        <a:p>
          <a:r>
            <a:rPr lang="en-US" sz="1600" dirty="0">
              <a:solidFill>
                <a:schemeClr val="bg1"/>
              </a:solidFill>
              <a:latin typeface="Book Antiqua" panose="02040602050305030304" pitchFamily="18" charset="0"/>
              <a:cs typeface="Times New Roman" panose="02020603050405020304" pitchFamily="18" charset="0"/>
            </a:rPr>
            <a:t>Anxiety</a:t>
          </a:r>
        </a:p>
      </dgm:t>
    </dgm:pt>
    <dgm:pt modelId="{20EF66D2-23A4-4C2F-A85D-C709EFF70998}" type="parTrans" cxnId="{82B339CC-5A5C-4335-BB31-D8AC0013B03B}">
      <dgm:prSet/>
      <dgm:spPr/>
      <dgm:t>
        <a:bodyPr/>
        <a:lstStyle/>
        <a:p>
          <a:endParaRPr lang="en-US" sz="1600">
            <a:latin typeface="Book Antiqua" panose="02040602050305030304" pitchFamily="18" charset="0"/>
            <a:cs typeface="Times New Roman" panose="02020603050405020304" pitchFamily="18" charset="0"/>
          </a:endParaRPr>
        </a:p>
      </dgm:t>
    </dgm:pt>
    <dgm:pt modelId="{70B0249C-7996-4CBB-9D7E-B8C8C324A734}" type="sibTrans" cxnId="{82B339CC-5A5C-4335-BB31-D8AC0013B03B}">
      <dgm:prSet/>
      <dgm:spPr>
        <a:solidFill>
          <a:srgbClr val="B0986D"/>
        </a:solidFill>
      </dgm:spPr>
      <dgm:t>
        <a:bodyPr/>
        <a:lstStyle/>
        <a:p>
          <a:endParaRPr lang="en-US" sz="1600">
            <a:latin typeface="Book Antiqua" panose="02040602050305030304" pitchFamily="18" charset="0"/>
            <a:cs typeface="Times New Roman" panose="02020603050405020304" pitchFamily="18" charset="0"/>
          </a:endParaRPr>
        </a:p>
      </dgm:t>
    </dgm:pt>
    <dgm:pt modelId="{DC15B903-DD0B-48D6-BCCF-CBA486F9E8A6}">
      <dgm:prSet phldrT="[Text]" custT="1"/>
      <dgm:spPr>
        <a:ln>
          <a:solidFill>
            <a:schemeClr val="bg1"/>
          </a:solidFill>
        </a:ln>
      </dgm:spPr>
      <dgm:t>
        <a:bodyPr/>
        <a:lstStyle/>
        <a:p>
          <a:r>
            <a:rPr lang="en-US" sz="1600" dirty="0">
              <a:latin typeface="Book Antiqua" panose="02040602050305030304" pitchFamily="18" charset="0"/>
              <a:cs typeface="Times New Roman" panose="02020603050405020304" pitchFamily="18" charset="0"/>
            </a:rPr>
            <a:t>Alcohol Abuse</a:t>
          </a:r>
        </a:p>
      </dgm:t>
    </dgm:pt>
    <dgm:pt modelId="{772550AD-04AF-4DF4-B534-0EBCA807914D}" type="parTrans" cxnId="{4AB89126-3CA8-411A-B51E-37985E97F447}">
      <dgm:prSet/>
      <dgm:spPr/>
      <dgm:t>
        <a:bodyPr/>
        <a:lstStyle/>
        <a:p>
          <a:endParaRPr lang="en-US" sz="1600">
            <a:latin typeface="Book Antiqua" panose="02040602050305030304" pitchFamily="18" charset="0"/>
            <a:cs typeface="Times New Roman" panose="02020603050405020304" pitchFamily="18" charset="0"/>
          </a:endParaRPr>
        </a:p>
      </dgm:t>
    </dgm:pt>
    <dgm:pt modelId="{6B142F2D-E141-426C-A416-DDF57C74340D}" type="sibTrans" cxnId="{4AB89126-3CA8-411A-B51E-37985E97F447}">
      <dgm:prSet/>
      <dgm:spPr/>
      <dgm:t>
        <a:bodyPr/>
        <a:lstStyle/>
        <a:p>
          <a:endParaRPr lang="en-US" sz="1600">
            <a:latin typeface="Book Antiqua" panose="02040602050305030304" pitchFamily="18" charset="0"/>
            <a:cs typeface="Times New Roman" panose="02020603050405020304" pitchFamily="18" charset="0"/>
          </a:endParaRPr>
        </a:p>
      </dgm:t>
    </dgm:pt>
    <dgm:pt modelId="{1B2EA352-6848-40D7-9254-85ABCC5C1915}">
      <dgm:prSet phldrT="[Text]" custT="1"/>
      <dgm:spPr>
        <a:ln>
          <a:solidFill>
            <a:schemeClr val="bg1"/>
          </a:solidFill>
        </a:ln>
      </dgm:spPr>
      <dgm:t>
        <a:bodyPr/>
        <a:lstStyle/>
        <a:p>
          <a:r>
            <a:rPr lang="en-US" sz="1600" dirty="0">
              <a:latin typeface="Book Antiqua" panose="02040602050305030304" pitchFamily="18" charset="0"/>
              <a:cs typeface="Times New Roman" panose="02020603050405020304" pitchFamily="18" charset="0"/>
            </a:rPr>
            <a:t>Boundary Issues</a:t>
          </a:r>
        </a:p>
      </dgm:t>
    </dgm:pt>
    <dgm:pt modelId="{58417E2E-733C-4318-85F3-A4B2CE40F961}" type="parTrans" cxnId="{E1762F78-B681-429F-B8D2-1BAF98FDA240}">
      <dgm:prSet/>
      <dgm:spPr/>
      <dgm:t>
        <a:bodyPr/>
        <a:lstStyle/>
        <a:p>
          <a:endParaRPr lang="en-US" sz="1600">
            <a:latin typeface="Book Antiqua" panose="02040602050305030304" pitchFamily="18" charset="0"/>
            <a:cs typeface="Times New Roman" panose="02020603050405020304" pitchFamily="18" charset="0"/>
          </a:endParaRPr>
        </a:p>
      </dgm:t>
    </dgm:pt>
    <dgm:pt modelId="{3D430ADA-CF7F-443A-91F6-18E5C56D3080}" type="sibTrans" cxnId="{E1762F78-B681-429F-B8D2-1BAF98FDA240}">
      <dgm:prSet/>
      <dgm:spPr/>
      <dgm:t>
        <a:bodyPr/>
        <a:lstStyle/>
        <a:p>
          <a:endParaRPr lang="en-US" sz="1600">
            <a:latin typeface="Book Antiqua" panose="02040602050305030304" pitchFamily="18" charset="0"/>
            <a:cs typeface="Times New Roman" panose="02020603050405020304" pitchFamily="18" charset="0"/>
          </a:endParaRPr>
        </a:p>
      </dgm:t>
    </dgm:pt>
    <dgm:pt modelId="{3997CF05-6EF1-450B-84BF-151E308F035F}">
      <dgm:prSet phldrT="[Text]" custT="1"/>
      <dgm:spPr>
        <a:solidFill>
          <a:schemeClr val="tx2">
            <a:lumMod val="75000"/>
          </a:schemeClr>
        </a:solidFill>
      </dgm:spPr>
      <dgm:t>
        <a:bodyPr/>
        <a:lstStyle/>
        <a:p>
          <a:r>
            <a:rPr lang="en-US" sz="1600" dirty="0">
              <a:solidFill>
                <a:schemeClr val="bg1"/>
              </a:solidFill>
              <a:latin typeface="Book Antiqua" panose="02040602050305030304" pitchFamily="18" charset="0"/>
              <a:cs typeface="Times New Roman" panose="02020603050405020304" pitchFamily="18" charset="0"/>
            </a:rPr>
            <a:t>Physical or Cognitive Impairments</a:t>
          </a:r>
        </a:p>
      </dgm:t>
    </dgm:pt>
    <dgm:pt modelId="{D2436F77-565A-4AE1-9A74-340EF0BA15D9}" type="parTrans" cxnId="{9E441DEB-465A-4D89-908D-081C37E61B90}">
      <dgm:prSet/>
      <dgm:spPr/>
      <dgm:t>
        <a:bodyPr/>
        <a:lstStyle/>
        <a:p>
          <a:endParaRPr lang="en-US" sz="1600">
            <a:latin typeface="Book Antiqua" panose="02040602050305030304" pitchFamily="18" charset="0"/>
            <a:cs typeface="Times New Roman" panose="02020603050405020304" pitchFamily="18" charset="0"/>
          </a:endParaRPr>
        </a:p>
      </dgm:t>
    </dgm:pt>
    <dgm:pt modelId="{9BB96001-5F76-4C31-98F7-A77B35C84DCF}" type="sibTrans" cxnId="{9E441DEB-465A-4D89-908D-081C37E61B90}">
      <dgm:prSet/>
      <dgm:spPr/>
      <dgm:t>
        <a:bodyPr/>
        <a:lstStyle/>
        <a:p>
          <a:endParaRPr lang="en-US" sz="1600">
            <a:latin typeface="Book Antiqua" panose="02040602050305030304" pitchFamily="18" charset="0"/>
            <a:cs typeface="Times New Roman" panose="02020603050405020304" pitchFamily="18" charset="0"/>
          </a:endParaRPr>
        </a:p>
      </dgm:t>
    </dgm:pt>
    <dgm:pt modelId="{36E63190-2891-4300-993A-CF6DA95C0D39}">
      <dgm:prSet phldrT="[Text]" custT="1"/>
      <dgm:spPr>
        <a:ln>
          <a:solidFill>
            <a:schemeClr val="bg1"/>
          </a:solidFill>
        </a:ln>
      </dgm:spPr>
      <dgm:t>
        <a:bodyPr/>
        <a:lstStyle/>
        <a:p>
          <a:r>
            <a:rPr lang="en-US" sz="1600" dirty="0">
              <a:latin typeface="Book Antiqua" panose="02040602050305030304" pitchFamily="18" charset="0"/>
              <a:cs typeface="Times New Roman" panose="02020603050405020304" pitchFamily="18" charset="0"/>
            </a:rPr>
            <a:t>Depression</a:t>
          </a:r>
        </a:p>
      </dgm:t>
    </dgm:pt>
    <dgm:pt modelId="{39F7CDF2-05D8-40B0-ACC9-0DF4B119A899}" type="parTrans" cxnId="{4C1D29E8-7293-40DE-B839-E628DED5C13C}">
      <dgm:prSet/>
      <dgm:spPr/>
      <dgm:t>
        <a:bodyPr/>
        <a:lstStyle/>
        <a:p>
          <a:endParaRPr lang="en-US" sz="1600">
            <a:latin typeface="Book Antiqua" panose="02040602050305030304" pitchFamily="18" charset="0"/>
            <a:cs typeface="Times New Roman" panose="02020603050405020304" pitchFamily="18" charset="0"/>
          </a:endParaRPr>
        </a:p>
      </dgm:t>
    </dgm:pt>
    <dgm:pt modelId="{F5C06344-67E5-4940-BB90-AFB0C35ED8D7}" type="sibTrans" cxnId="{4C1D29E8-7293-40DE-B839-E628DED5C13C}">
      <dgm:prSet/>
      <dgm:spPr/>
      <dgm:t>
        <a:bodyPr/>
        <a:lstStyle/>
        <a:p>
          <a:endParaRPr lang="en-US" sz="1600">
            <a:latin typeface="Book Antiqua" panose="02040602050305030304" pitchFamily="18" charset="0"/>
            <a:cs typeface="Times New Roman" panose="02020603050405020304" pitchFamily="18" charset="0"/>
          </a:endParaRPr>
        </a:p>
      </dgm:t>
    </dgm:pt>
    <dgm:pt modelId="{1C46A43B-DA3F-4F38-8370-F8E10D0015E9}">
      <dgm:prSet phldrT="[Text]" custT="1"/>
      <dgm:spPr>
        <a:ln>
          <a:solidFill>
            <a:schemeClr val="bg1"/>
          </a:solidFill>
        </a:ln>
      </dgm:spPr>
      <dgm:t>
        <a:bodyPr/>
        <a:lstStyle/>
        <a:p>
          <a:r>
            <a:rPr lang="en-US" sz="1600" dirty="0">
              <a:latin typeface="Book Antiqua" panose="02040602050305030304" pitchFamily="18" charset="0"/>
              <a:cs typeface="Times New Roman" panose="02020603050405020304" pitchFamily="18" charset="0"/>
            </a:rPr>
            <a:t>Anger Management</a:t>
          </a:r>
        </a:p>
      </dgm:t>
    </dgm:pt>
    <dgm:pt modelId="{D4F831D8-1A24-4DD3-85A5-3FECA887B286}" type="parTrans" cxnId="{EB9712C4-62DC-48B8-B85E-004BF457B85B}">
      <dgm:prSet/>
      <dgm:spPr/>
      <dgm:t>
        <a:bodyPr/>
        <a:lstStyle/>
        <a:p>
          <a:endParaRPr lang="en-US" sz="1600">
            <a:latin typeface="Book Antiqua" panose="02040602050305030304" pitchFamily="18" charset="0"/>
            <a:cs typeface="Times New Roman" panose="02020603050405020304" pitchFamily="18" charset="0"/>
          </a:endParaRPr>
        </a:p>
      </dgm:t>
    </dgm:pt>
    <dgm:pt modelId="{89223045-A0F1-4629-A35E-61BA4ED85AD8}" type="sibTrans" cxnId="{EB9712C4-62DC-48B8-B85E-004BF457B85B}">
      <dgm:prSet/>
      <dgm:spPr/>
      <dgm:t>
        <a:bodyPr/>
        <a:lstStyle/>
        <a:p>
          <a:endParaRPr lang="en-US" sz="1600">
            <a:latin typeface="Book Antiqua" panose="02040602050305030304" pitchFamily="18" charset="0"/>
            <a:cs typeface="Times New Roman" panose="02020603050405020304" pitchFamily="18" charset="0"/>
          </a:endParaRPr>
        </a:p>
      </dgm:t>
    </dgm:pt>
    <dgm:pt modelId="{E841F708-D9AD-44CF-9BCA-FE7CB18088A7}" type="pres">
      <dgm:prSet presAssocID="{2FD426C2-43C2-4BE6-ACF5-7069EADA1063}" presName="Name0" presStyleCnt="0">
        <dgm:presLayoutVars>
          <dgm:dir/>
          <dgm:animLvl val="lvl"/>
          <dgm:resizeHandles val="exact"/>
        </dgm:presLayoutVars>
      </dgm:prSet>
      <dgm:spPr/>
    </dgm:pt>
    <dgm:pt modelId="{8214C26E-FEC9-410E-99BC-5390FF7199CC}" type="pres">
      <dgm:prSet presAssocID="{2FD426C2-43C2-4BE6-ACF5-7069EADA1063}" presName="tSp" presStyleCnt="0"/>
      <dgm:spPr/>
    </dgm:pt>
    <dgm:pt modelId="{D606EA11-B8E7-40AE-8703-2BE7CD36F7E4}" type="pres">
      <dgm:prSet presAssocID="{2FD426C2-43C2-4BE6-ACF5-7069EADA1063}" presName="bSp" presStyleCnt="0"/>
      <dgm:spPr/>
    </dgm:pt>
    <dgm:pt modelId="{AD561739-E787-4588-A6C5-0A808FF423E8}" type="pres">
      <dgm:prSet presAssocID="{2FD426C2-43C2-4BE6-ACF5-7069EADA1063}" presName="process" presStyleCnt="0"/>
      <dgm:spPr/>
    </dgm:pt>
    <dgm:pt modelId="{F5CE0BBD-74D9-4089-8422-32ABF909F801}" type="pres">
      <dgm:prSet presAssocID="{33957227-145E-4DCE-B071-04702E824490}" presName="composite1" presStyleCnt="0"/>
      <dgm:spPr/>
    </dgm:pt>
    <dgm:pt modelId="{3DE328A8-19D3-4215-9BCA-BA4D2AFBAC31}" type="pres">
      <dgm:prSet presAssocID="{33957227-145E-4DCE-B071-04702E824490}" presName="dummyNode1" presStyleLbl="node1" presStyleIdx="0" presStyleCnt="3"/>
      <dgm:spPr/>
    </dgm:pt>
    <dgm:pt modelId="{94867377-087D-42FF-AAF7-658E49FAD25A}" type="pres">
      <dgm:prSet presAssocID="{33957227-145E-4DCE-B071-04702E824490}" presName="childNode1" presStyleLbl="bgAcc1" presStyleIdx="0" presStyleCnt="3">
        <dgm:presLayoutVars>
          <dgm:bulletEnabled val="1"/>
        </dgm:presLayoutVars>
      </dgm:prSet>
      <dgm:spPr/>
    </dgm:pt>
    <dgm:pt modelId="{011B9CC1-2BE5-4458-9254-59DC52A9EC3C}" type="pres">
      <dgm:prSet presAssocID="{33957227-145E-4DCE-B071-04702E824490}" presName="childNode1tx" presStyleLbl="bgAcc1" presStyleIdx="0" presStyleCnt="3">
        <dgm:presLayoutVars>
          <dgm:bulletEnabled val="1"/>
        </dgm:presLayoutVars>
      </dgm:prSet>
      <dgm:spPr/>
    </dgm:pt>
    <dgm:pt modelId="{F13B1884-E102-4F68-BF27-0B4CFA879F53}" type="pres">
      <dgm:prSet presAssocID="{33957227-145E-4DCE-B071-04702E824490}" presName="parentNode1" presStyleLbl="node1" presStyleIdx="0" presStyleCnt="3">
        <dgm:presLayoutVars>
          <dgm:chMax val="1"/>
          <dgm:bulletEnabled val="1"/>
        </dgm:presLayoutVars>
      </dgm:prSet>
      <dgm:spPr/>
    </dgm:pt>
    <dgm:pt modelId="{C622E76B-0F85-45DB-A544-B940F1F8484E}" type="pres">
      <dgm:prSet presAssocID="{33957227-145E-4DCE-B071-04702E824490}" presName="connSite1" presStyleCnt="0"/>
      <dgm:spPr/>
    </dgm:pt>
    <dgm:pt modelId="{85ED395B-3018-4E08-B306-EE398C0D7A3F}" type="pres">
      <dgm:prSet presAssocID="{F79E8B0C-F523-44BD-A0F8-DBE5EC511F78}" presName="Name9" presStyleLbl="sibTrans2D1" presStyleIdx="0" presStyleCnt="2"/>
      <dgm:spPr/>
    </dgm:pt>
    <dgm:pt modelId="{B8BBBA3A-35A7-4E51-81C7-64CF4A47BFA7}" type="pres">
      <dgm:prSet presAssocID="{3BC263AA-AC86-4F5C-ABED-0F9E3013C0AF}" presName="composite2" presStyleCnt="0"/>
      <dgm:spPr/>
    </dgm:pt>
    <dgm:pt modelId="{09F0529D-ABB1-4C96-93EE-B64CA09FFB4D}" type="pres">
      <dgm:prSet presAssocID="{3BC263AA-AC86-4F5C-ABED-0F9E3013C0AF}" presName="dummyNode2" presStyleLbl="node1" presStyleIdx="0" presStyleCnt="3"/>
      <dgm:spPr/>
    </dgm:pt>
    <dgm:pt modelId="{EAC9B4CF-882B-47D8-A4B2-BEEE9F50ECCA}" type="pres">
      <dgm:prSet presAssocID="{3BC263AA-AC86-4F5C-ABED-0F9E3013C0AF}" presName="childNode2" presStyleLbl="bgAcc1" presStyleIdx="1" presStyleCnt="3">
        <dgm:presLayoutVars>
          <dgm:bulletEnabled val="1"/>
        </dgm:presLayoutVars>
      </dgm:prSet>
      <dgm:spPr/>
    </dgm:pt>
    <dgm:pt modelId="{24B8FA33-BD9E-4C80-9F50-80E642938D5C}" type="pres">
      <dgm:prSet presAssocID="{3BC263AA-AC86-4F5C-ABED-0F9E3013C0AF}" presName="childNode2tx" presStyleLbl="bgAcc1" presStyleIdx="1" presStyleCnt="3">
        <dgm:presLayoutVars>
          <dgm:bulletEnabled val="1"/>
        </dgm:presLayoutVars>
      </dgm:prSet>
      <dgm:spPr/>
    </dgm:pt>
    <dgm:pt modelId="{3F989613-4059-4A84-A1B8-44B112295088}" type="pres">
      <dgm:prSet presAssocID="{3BC263AA-AC86-4F5C-ABED-0F9E3013C0AF}" presName="parentNode2" presStyleLbl="node1" presStyleIdx="1" presStyleCnt="3">
        <dgm:presLayoutVars>
          <dgm:chMax val="0"/>
          <dgm:bulletEnabled val="1"/>
        </dgm:presLayoutVars>
      </dgm:prSet>
      <dgm:spPr/>
    </dgm:pt>
    <dgm:pt modelId="{F1B37328-25A3-465A-9045-F411D3B6715F}" type="pres">
      <dgm:prSet presAssocID="{3BC263AA-AC86-4F5C-ABED-0F9E3013C0AF}" presName="connSite2" presStyleCnt="0"/>
      <dgm:spPr/>
    </dgm:pt>
    <dgm:pt modelId="{72901A64-D703-4EF1-800A-491AC9489967}" type="pres">
      <dgm:prSet presAssocID="{70B0249C-7996-4CBB-9D7E-B8C8C324A734}" presName="Name18" presStyleLbl="sibTrans2D1" presStyleIdx="1" presStyleCnt="2"/>
      <dgm:spPr/>
    </dgm:pt>
    <dgm:pt modelId="{0E8CFE89-C935-4873-98A3-0B84EDB7E041}" type="pres">
      <dgm:prSet presAssocID="{3997CF05-6EF1-450B-84BF-151E308F035F}" presName="composite1" presStyleCnt="0"/>
      <dgm:spPr/>
    </dgm:pt>
    <dgm:pt modelId="{6D8B1169-BA2D-4BA6-A7C2-05D1EFDCE010}" type="pres">
      <dgm:prSet presAssocID="{3997CF05-6EF1-450B-84BF-151E308F035F}" presName="dummyNode1" presStyleLbl="node1" presStyleIdx="1" presStyleCnt="3"/>
      <dgm:spPr/>
    </dgm:pt>
    <dgm:pt modelId="{087C2BC6-74F0-4250-9FA3-2404B72A86DB}" type="pres">
      <dgm:prSet presAssocID="{3997CF05-6EF1-450B-84BF-151E308F035F}" presName="childNode1" presStyleLbl="bgAcc1" presStyleIdx="2" presStyleCnt="3">
        <dgm:presLayoutVars>
          <dgm:bulletEnabled val="1"/>
        </dgm:presLayoutVars>
      </dgm:prSet>
      <dgm:spPr/>
    </dgm:pt>
    <dgm:pt modelId="{82E569E2-F2B3-4C7B-AAC5-D2B266E8D664}" type="pres">
      <dgm:prSet presAssocID="{3997CF05-6EF1-450B-84BF-151E308F035F}" presName="childNode1tx" presStyleLbl="bgAcc1" presStyleIdx="2" presStyleCnt="3">
        <dgm:presLayoutVars>
          <dgm:bulletEnabled val="1"/>
        </dgm:presLayoutVars>
      </dgm:prSet>
      <dgm:spPr/>
    </dgm:pt>
    <dgm:pt modelId="{37E2F0B9-3490-4F5E-A7EC-AECDB709F5FB}" type="pres">
      <dgm:prSet presAssocID="{3997CF05-6EF1-450B-84BF-151E308F035F}" presName="parentNode1" presStyleLbl="node1" presStyleIdx="2" presStyleCnt="3" custScaleY="133526">
        <dgm:presLayoutVars>
          <dgm:chMax val="1"/>
          <dgm:bulletEnabled val="1"/>
        </dgm:presLayoutVars>
      </dgm:prSet>
      <dgm:spPr/>
    </dgm:pt>
    <dgm:pt modelId="{E5474D39-92B5-44B7-B064-13F20CFB2DF2}" type="pres">
      <dgm:prSet presAssocID="{3997CF05-6EF1-450B-84BF-151E308F035F}" presName="connSite1" presStyleCnt="0"/>
      <dgm:spPr/>
    </dgm:pt>
  </dgm:ptLst>
  <dgm:cxnLst>
    <dgm:cxn modelId="{4AB89126-3CA8-411A-B51E-37985E97F447}" srcId="{3BC263AA-AC86-4F5C-ABED-0F9E3013C0AF}" destId="{DC15B903-DD0B-48D6-BCCF-CBA486F9E8A6}" srcOrd="0" destOrd="0" parTransId="{772550AD-04AF-4DF4-B534-0EBCA807914D}" sibTransId="{6B142F2D-E141-426C-A416-DDF57C74340D}"/>
    <dgm:cxn modelId="{462B0A27-5525-4E21-AC71-AD46BB10B087}" type="presOf" srcId="{1C46A43B-DA3F-4F38-8370-F8E10D0015E9}" destId="{087C2BC6-74F0-4250-9FA3-2404B72A86DB}" srcOrd="0" destOrd="1" presId="urn:microsoft.com/office/officeart/2005/8/layout/hProcess4"/>
    <dgm:cxn modelId="{C9C8C539-9A5E-4EBB-89D1-76084008DF3D}" type="presOf" srcId="{F79E8B0C-F523-44BD-A0F8-DBE5EC511F78}" destId="{85ED395B-3018-4E08-B306-EE398C0D7A3F}" srcOrd="0" destOrd="0" presId="urn:microsoft.com/office/officeart/2005/8/layout/hProcess4"/>
    <dgm:cxn modelId="{43022F5F-296C-448C-BB54-7DB0841A8F81}" type="presOf" srcId="{3BC263AA-AC86-4F5C-ABED-0F9E3013C0AF}" destId="{3F989613-4059-4A84-A1B8-44B112295088}" srcOrd="0" destOrd="0" presId="urn:microsoft.com/office/officeart/2005/8/layout/hProcess4"/>
    <dgm:cxn modelId="{6A6ECD44-5595-4BF8-8080-C61DF301DA67}" type="presOf" srcId="{DC15B903-DD0B-48D6-BCCF-CBA486F9E8A6}" destId="{EAC9B4CF-882B-47D8-A4B2-BEEE9F50ECCA}" srcOrd="0" destOrd="0" presId="urn:microsoft.com/office/officeart/2005/8/layout/hProcess4"/>
    <dgm:cxn modelId="{F2791265-E5E0-47F1-9A2B-F77E02D73E3D}" type="presOf" srcId="{DC15B903-DD0B-48D6-BCCF-CBA486F9E8A6}" destId="{24B8FA33-BD9E-4C80-9F50-80E642938D5C}" srcOrd="1" destOrd="0" presId="urn:microsoft.com/office/officeart/2005/8/layout/hProcess4"/>
    <dgm:cxn modelId="{E1762F78-B681-429F-B8D2-1BAF98FDA240}" srcId="{3BC263AA-AC86-4F5C-ABED-0F9E3013C0AF}" destId="{1B2EA352-6848-40D7-9254-85ABCC5C1915}" srcOrd="1" destOrd="0" parTransId="{58417E2E-733C-4318-85F3-A4B2CE40F961}" sibTransId="{3D430ADA-CF7F-443A-91F6-18E5C56D3080}"/>
    <dgm:cxn modelId="{484BD896-E1BF-44D3-8C97-4D745761965A}" type="presOf" srcId="{36E63190-2891-4300-993A-CF6DA95C0D39}" destId="{82E569E2-F2B3-4C7B-AAC5-D2B266E8D664}" srcOrd="1" destOrd="0" presId="urn:microsoft.com/office/officeart/2005/8/layout/hProcess4"/>
    <dgm:cxn modelId="{071A34A9-5F36-49CE-8906-ABEA0EC3B80C}" type="presOf" srcId="{FF5A4197-AA75-4756-A5D3-B89C78066E88}" destId="{94867377-087D-42FF-AAF7-658E49FAD25A}" srcOrd="0" destOrd="0" presId="urn:microsoft.com/office/officeart/2005/8/layout/hProcess4"/>
    <dgm:cxn modelId="{124D94AA-7B48-4B30-AF7D-DA0FA18B0B82}" type="presOf" srcId="{FF5A4197-AA75-4756-A5D3-B89C78066E88}" destId="{011B9CC1-2BE5-4458-9254-59DC52A9EC3C}" srcOrd="1" destOrd="0" presId="urn:microsoft.com/office/officeart/2005/8/layout/hProcess4"/>
    <dgm:cxn modelId="{F34904AB-BE52-4C99-9003-3F6F52757B17}" type="presOf" srcId="{1B2EA352-6848-40D7-9254-85ABCC5C1915}" destId="{24B8FA33-BD9E-4C80-9F50-80E642938D5C}" srcOrd="1" destOrd="1" presId="urn:microsoft.com/office/officeart/2005/8/layout/hProcess4"/>
    <dgm:cxn modelId="{1DA607B3-9902-4CF6-AF1E-2FE4D84456EA}" type="presOf" srcId="{1C46A43B-DA3F-4F38-8370-F8E10D0015E9}" destId="{82E569E2-F2B3-4C7B-AAC5-D2B266E8D664}" srcOrd="1" destOrd="1" presId="urn:microsoft.com/office/officeart/2005/8/layout/hProcess4"/>
    <dgm:cxn modelId="{EB9712C4-62DC-48B8-B85E-004BF457B85B}" srcId="{3997CF05-6EF1-450B-84BF-151E308F035F}" destId="{1C46A43B-DA3F-4F38-8370-F8E10D0015E9}" srcOrd="1" destOrd="0" parTransId="{D4F831D8-1A24-4DD3-85A5-3FECA887B286}" sibTransId="{89223045-A0F1-4629-A35E-61BA4ED85AD8}"/>
    <dgm:cxn modelId="{42CA7CC6-973B-4AB2-B496-044A01B64E0D}" type="presOf" srcId="{36E63190-2891-4300-993A-CF6DA95C0D39}" destId="{087C2BC6-74F0-4250-9FA3-2404B72A86DB}" srcOrd="0" destOrd="0" presId="urn:microsoft.com/office/officeart/2005/8/layout/hProcess4"/>
    <dgm:cxn modelId="{B9A393CA-49FE-4006-B0A9-6F09899F0BF6}" type="presOf" srcId="{70B0249C-7996-4CBB-9D7E-B8C8C324A734}" destId="{72901A64-D703-4EF1-800A-491AC9489967}" srcOrd="0" destOrd="0" presId="urn:microsoft.com/office/officeart/2005/8/layout/hProcess4"/>
    <dgm:cxn modelId="{850FEBCB-D185-4B1A-83B7-5C8701967C05}" type="presOf" srcId="{3997CF05-6EF1-450B-84BF-151E308F035F}" destId="{37E2F0B9-3490-4F5E-A7EC-AECDB709F5FB}" srcOrd="0" destOrd="0" presId="urn:microsoft.com/office/officeart/2005/8/layout/hProcess4"/>
    <dgm:cxn modelId="{82B339CC-5A5C-4335-BB31-D8AC0013B03B}" srcId="{2FD426C2-43C2-4BE6-ACF5-7069EADA1063}" destId="{3BC263AA-AC86-4F5C-ABED-0F9E3013C0AF}" srcOrd="1" destOrd="0" parTransId="{20EF66D2-23A4-4C2F-A85D-C709EFF70998}" sibTransId="{70B0249C-7996-4CBB-9D7E-B8C8C324A734}"/>
    <dgm:cxn modelId="{66475DDF-452D-48D1-B9D8-973D76DCC8DD}" srcId="{33957227-145E-4DCE-B071-04702E824490}" destId="{FF5A4197-AA75-4756-A5D3-B89C78066E88}" srcOrd="0" destOrd="0" parTransId="{4D4F6A10-3D36-417F-85EF-06815902281F}" sibTransId="{6EB66823-8DD0-4F1F-8086-F4C86EA6CE35}"/>
    <dgm:cxn modelId="{DDEDC0E2-1721-41B9-A5E0-A14F54161E85}" type="presOf" srcId="{1B2EA352-6848-40D7-9254-85ABCC5C1915}" destId="{EAC9B4CF-882B-47D8-A4B2-BEEE9F50ECCA}" srcOrd="0" destOrd="1" presId="urn:microsoft.com/office/officeart/2005/8/layout/hProcess4"/>
    <dgm:cxn modelId="{DEF2D7E3-6EA8-4202-A184-CF2A216EFC4C}" srcId="{33957227-145E-4DCE-B071-04702E824490}" destId="{77107A63-42DD-487B-90CD-ED6B86992574}" srcOrd="1" destOrd="0" parTransId="{B8087BF5-512A-4CD9-A2E3-5F93BDB87DFF}" sibTransId="{A35489AA-D660-40E7-AB8A-BF1E1FF88CCB}"/>
    <dgm:cxn modelId="{4C1D29E8-7293-40DE-B839-E628DED5C13C}" srcId="{3997CF05-6EF1-450B-84BF-151E308F035F}" destId="{36E63190-2891-4300-993A-CF6DA95C0D39}" srcOrd="0" destOrd="0" parTransId="{39F7CDF2-05D8-40B0-ACC9-0DF4B119A899}" sibTransId="{F5C06344-67E5-4940-BB90-AFB0C35ED8D7}"/>
    <dgm:cxn modelId="{EECBF9EA-24C2-4C21-9428-EDA2B8C512CC}" type="presOf" srcId="{77107A63-42DD-487B-90CD-ED6B86992574}" destId="{011B9CC1-2BE5-4458-9254-59DC52A9EC3C}" srcOrd="1" destOrd="1" presId="urn:microsoft.com/office/officeart/2005/8/layout/hProcess4"/>
    <dgm:cxn modelId="{9E441DEB-465A-4D89-908D-081C37E61B90}" srcId="{2FD426C2-43C2-4BE6-ACF5-7069EADA1063}" destId="{3997CF05-6EF1-450B-84BF-151E308F035F}" srcOrd="2" destOrd="0" parTransId="{D2436F77-565A-4AE1-9A74-340EF0BA15D9}" sibTransId="{9BB96001-5F76-4C31-98F7-A77B35C84DCF}"/>
    <dgm:cxn modelId="{81066EEF-6BEB-4A7B-A3A8-5D5E56F57311}" type="presOf" srcId="{33957227-145E-4DCE-B071-04702E824490}" destId="{F13B1884-E102-4F68-BF27-0B4CFA879F53}" srcOrd="0" destOrd="0" presId="urn:microsoft.com/office/officeart/2005/8/layout/hProcess4"/>
    <dgm:cxn modelId="{D9A276EF-6F39-4804-A15C-D8710928898E}" type="presOf" srcId="{77107A63-42DD-487B-90CD-ED6B86992574}" destId="{94867377-087D-42FF-AAF7-658E49FAD25A}" srcOrd="0" destOrd="1" presId="urn:microsoft.com/office/officeart/2005/8/layout/hProcess4"/>
    <dgm:cxn modelId="{DDC298F6-AC34-42A2-9C1F-E81D15B087ED}" srcId="{2FD426C2-43C2-4BE6-ACF5-7069EADA1063}" destId="{33957227-145E-4DCE-B071-04702E824490}" srcOrd="0" destOrd="0" parTransId="{FBBDEF39-C3BA-4FA4-83F2-D635AD30ECAD}" sibTransId="{F79E8B0C-F523-44BD-A0F8-DBE5EC511F78}"/>
    <dgm:cxn modelId="{E9A419FE-0717-4B0F-A108-79E4F030754E}" type="presOf" srcId="{2FD426C2-43C2-4BE6-ACF5-7069EADA1063}" destId="{E841F708-D9AD-44CF-9BCA-FE7CB18088A7}" srcOrd="0" destOrd="0" presId="urn:microsoft.com/office/officeart/2005/8/layout/hProcess4"/>
    <dgm:cxn modelId="{687594AD-86A1-4D57-A555-2C52080B8F17}" type="presParOf" srcId="{E841F708-D9AD-44CF-9BCA-FE7CB18088A7}" destId="{8214C26E-FEC9-410E-99BC-5390FF7199CC}" srcOrd="0" destOrd="0" presId="urn:microsoft.com/office/officeart/2005/8/layout/hProcess4"/>
    <dgm:cxn modelId="{199F590D-738D-43ED-938B-9359C626EF4E}" type="presParOf" srcId="{E841F708-D9AD-44CF-9BCA-FE7CB18088A7}" destId="{D606EA11-B8E7-40AE-8703-2BE7CD36F7E4}" srcOrd="1" destOrd="0" presId="urn:microsoft.com/office/officeart/2005/8/layout/hProcess4"/>
    <dgm:cxn modelId="{69AA6C18-2294-4073-A561-2F6261898640}" type="presParOf" srcId="{E841F708-D9AD-44CF-9BCA-FE7CB18088A7}" destId="{AD561739-E787-4588-A6C5-0A808FF423E8}" srcOrd="2" destOrd="0" presId="urn:microsoft.com/office/officeart/2005/8/layout/hProcess4"/>
    <dgm:cxn modelId="{AB578056-9EF2-4E26-8F73-F9666C2B5C15}" type="presParOf" srcId="{AD561739-E787-4588-A6C5-0A808FF423E8}" destId="{F5CE0BBD-74D9-4089-8422-32ABF909F801}" srcOrd="0" destOrd="0" presId="urn:microsoft.com/office/officeart/2005/8/layout/hProcess4"/>
    <dgm:cxn modelId="{631C73CA-6BAC-4E9C-8DC5-98DDA326EB51}" type="presParOf" srcId="{F5CE0BBD-74D9-4089-8422-32ABF909F801}" destId="{3DE328A8-19D3-4215-9BCA-BA4D2AFBAC31}" srcOrd="0" destOrd="0" presId="urn:microsoft.com/office/officeart/2005/8/layout/hProcess4"/>
    <dgm:cxn modelId="{7C974674-1D87-4475-8FFA-AE4FE1CEAFE9}" type="presParOf" srcId="{F5CE0BBD-74D9-4089-8422-32ABF909F801}" destId="{94867377-087D-42FF-AAF7-658E49FAD25A}" srcOrd="1" destOrd="0" presId="urn:microsoft.com/office/officeart/2005/8/layout/hProcess4"/>
    <dgm:cxn modelId="{8D1C5198-6E36-4AE9-B06D-6C078AD68D5A}" type="presParOf" srcId="{F5CE0BBD-74D9-4089-8422-32ABF909F801}" destId="{011B9CC1-2BE5-4458-9254-59DC52A9EC3C}" srcOrd="2" destOrd="0" presId="urn:microsoft.com/office/officeart/2005/8/layout/hProcess4"/>
    <dgm:cxn modelId="{92FFDCEA-B339-448E-AE89-BD7EB1B27B7A}" type="presParOf" srcId="{F5CE0BBD-74D9-4089-8422-32ABF909F801}" destId="{F13B1884-E102-4F68-BF27-0B4CFA879F53}" srcOrd="3" destOrd="0" presId="urn:microsoft.com/office/officeart/2005/8/layout/hProcess4"/>
    <dgm:cxn modelId="{42CB43FA-FED1-4DC9-88A5-5B16AD10C15B}" type="presParOf" srcId="{F5CE0BBD-74D9-4089-8422-32ABF909F801}" destId="{C622E76B-0F85-45DB-A544-B940F1F8484E}" srcOrd="4" destOrd="0" presId="urn:microsoft.com/office/officeart/2005/8/layout/hProcess4"/>
    <dgm:cxn modelId="{18457559-5915-437F-9C6E-C1B2A321F319}" type="presParOf" srcId="{AD561739-E787-4588-A6C5-0A808FF423E8}" destId="{85ED395B-3018-4E08-B306-EE398C0D7A3F}" srcOrd="1" destOrd="0" presId="urn:microsoft.com/office/officeart/2005/8/layout/hProcess4"/>
    <dgm:cxn modelId="{E5F2FBD3-2523-4DC8-9002-492820128C29}" type="presParOf" srcId="{AD561739-E787-4588-A6C5-0A808FF423E8}" destId="{B8BBBA3A-35A7-4E51-81C7-64CF4A47BFA7}" srcOrd="2" destOrd="0" presId="urn:microsoft.com/office/officeart/2005/8/layout/hProcess4"/>
    <dgm:cxn modelId="{1F67B152-1B5A-4D15-B726-A081ADC0E84A}" type="presParOf" srcId="{B8BBBA3A-35A7-4E51-81C7-64CF4A47BFA7}" destId="{09F0529D-ABB1-4C96-93EE-B64CA09FFB4D}" srcOrd="0" destOrd="0" presId="urn:microsoft.com/office/officeart/2005/8/layout/hProcess4"/>
    <dgm:cxn modelId="{30FDD1DA-709F-4CCF-9846-E275EEF80348}" type="presParOf" srcId="{B8BBBA3A-35A7-4E51-81C7-64CF4A47BFA7}" destId="{EAC9B4CF-882B-47D8-A4B2-BEEE9F50ECCA}" srcOrd="1" destOrd="0" presId="urn:microsoft.com/office/officeart/2005/8/layout/hProcess4"/>
    <dgm:cxn modelId="{ED0DEA4E-400F-4664-9FA1-F9A7E7CD8FA4}" type="presParOf" srcId="{B8BBBA3A-35A7-4E51-81C7-64CF4A47BFA7}" destId="{24B8FA33-BD9E-4C80-9F50-80E642938D5C}" srcOrd="2" destOrd="0" presId="urn:microsoft.com/office/officeart/2005/8/layout/hProcess4"/>
    <dgm:cxn modelId="{37B8A939-15B8-4308-8058-6E21C8CF2A14}" type="presParOf" srcId="{B8BBBA3A-35A7-4E51-81C7-64CF4A47BFA7}" destId="{3F989613-4059-4A84-A1B8-44B112295088}" srcOrd="3" destOrd="0" presId="urn:microsoft.com/office/officeart/2005/8/layout/hProcess4"/>
    <dgm:cxn modelId="{C6196CC4-BB65-46F6-86CC-5BDE2EA6BD53}" type="presParOf" srcId="{B8BBBA3A-35A7-4E51-81C7-64CF4A47BFA7}" destId="{F1B37328-25A3-465A-9045-F411D3B6715F}" srcOrd="4" destOrd="0" presId="urn:microsoft.com/office/officeart/2005/8/layout/hProcess4"/>
    <dgm:cxn modelId="{2720FABB-1BB7-43F8-8737-F0EA11BCF59F}" type="presParOf" srcId="{AD561739-E787-4588-A6C5-0A808FF423E8}" destId="{72901A64-D703-4EF1-800A-491AC9489967}" srcOrd="3" destOrd="0" presId="urn:microsoft.com/office/officeart/2005/8/layout/hProcess4"/>
    <dgm:cxn modelId="{6608BC3B-6188-4562-B628-F015655C049C}" type="presParOf" srcId="{AD561739-E787-4588-A6C5-0A808FF423E8}" destId="{0E8CFE89-C935-4873-98A3-0B84EDB7E041}" srcOrd="4" destOrd="0" presId="urn:microsoft.com/office/officeart/2005/8/layout/hProcess4"/>
    <dgm:cxn modelId="{82BF23A4-E4B8-4A03-9591-C486EEE84DEF}" type="presParOf" srcId="{0E8CFE89-C935-4873-98A3-0B84EDB7E041}" destId="{6D8B1169-BA2D-4BA6-A7C2-05D1EFDCE010}" srcOrd="0" destOrd="0" presId="urn:microsoft.com/office/officeart/2005/8/layout/hProcess4"/>
    <dgm:cxn modelId="{C4E846D5-B716-4255-93BD-5066B5FF402A}" type="presParOf" srcId="{0E8CFE89-C935-4873-98A3-0B84EDB7E041}" destId="{087C2BC6-74F0-4250-9FA3-2404B72A86DB}" srcOrd="1" destOrd="0" presId="urn:microsoft.com/office/officeart/2005/8/layout/hProcess4"/>
    <dgm:cxn modelId="{4AA7375E-5111-46E5-9D3E-09A47DE359E9}" type="presParOf" srcId="{0E8CFE89-C935-4873-98A3-0B84EDB7E041}" destId="{82E569E2-F2B3-4C7B-AAC5-D2B266E8D664}" srcOrd="2" destOrd="0" presId="urn:microsoft.com/office/officeart/2005/8/layout/hProcess4"/>
    <dgm:cxn modelId="{A0FE8186-6D6D-494D-A3A3-D78563D648E0}" type="presParOf" srcId="{0E8CFE89-C935-4873-98A3-0B84EDB7E041}" destId="{37E2F0B9-3490-4F5E-A7EC-AECDB709F5FB}" srcOrd="3" destOrd="0" presId="urn:microsoft.com/office/officeart/2005/8/layout/hProcess4"/>
    <dgm:cxn modelId="{2D0FA6BE-BBB1-4E34-BB0E-047F0980E436}" type="presParOf" srcId="{0E8CFE89-C935-4873-98A3-0B84EDB7E041}" destId="{E5474D39-92B5-44B7-B064-13F20CFB2DF2}" srcOrd="4" destOrd="0" presId="urn:microsoft.com/office/officeart/2005/8/layout/h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137BA4D-80B2-4548-AECF-0952E9423E4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82BE220F-DF1F-4B2D-872C-6A737C1187D2}">
      <dgm:prSet/>
      <dgm:spPr>
        <a:solidFill>
          <a:srgbClr val="B0986D"/>
        </a:solidFill>
      </dgm:spPr>
      <dgm:t>
        <a:bodyPr/>
        <a:lstStyle/>
        <a:p>
          <a:pPr algn="ctr"/>
          <a:r>
            <a:rPr lang="en-US">
              <a:solidFill>
                <a:schemeClr val="bg1"/>
              </a:solidFill>
            </a:rPr>
            <a:t>The Board, and Members needs to understand the risk</a:t>
          </a:r>
        </a:p>
      </dgm:t>
    </dgm:pt>
    <dgm:pt modelId="{63E3D9B5-2B19-4865-B6E5-FCF8B6EDC6A4}" type="parTrans" cxnId="{C3038B75-C84D-4F2F-9B2B-5075711D197A}">
      <dgm:prSet/>
      <dgm:spPr/>
      <dgm:t>
        <a:bodyPr/>
        <a:lstStyle/>
        <a:p>
          <a:pPr algn="ctr"/>
          <a:endParaRPr lang="en-US">
            <a:solidFill>
              <a:schemeClr val="bg1"/>
            </a:solidFill>
          </a:endParaRPr>
        </a:p>
      </dgm:t>
    </dgm:pt>
    <dgm:pt modelId="{F1486C59-758E-44AA-AA60-CC291EECD410}" type="sibTrans" cxnId="{C3038B75-C84D-4F2F-9B2B-5075711D197A}">
      <dgm:prSet/>
      <dgm:spPr/>
      <dgm:t>
        <a:bodyPr/>
        <a:lstStyle/>
        <a:p>
          <a:pPr algn="ctr"/>
          <a:endParaRPr lang="en-US">
            <a:solidFill>
              <a:schemeClr val="bg1"/>
            </a:solidFill>
          </a:endParaRPr>
        </a:p>
      </dgm:t>
    </dgm:pt>
    <dgm:pt modelId="{C2AD0532-FCF9-4C9F-B0AA-BAC290028D7D}">
      <dgm:prSet/>
      <dgm:spPr>
        <a:solidFill>
          <a:schemeClr val="tx2">
            <a:lumMod val="90000"/>
          </a:schemeClr>
        </a:solidFill>
      </dgm:spPr>
      <dgm:t>
        <a:bodyPr/>
        <a:lstStyle/>
        <a:p>
          <a:pPr algn="ctr"/>
          <a:r>
            <a:rPr lang="en-US">
              <a:solidFill>
                <a:schemeClr val="bg1"/>
              </a:solidFill>
            </a:rPr>
            <a:t>Trust between CEO and Physicians </a:t>
          </a:r>
        </a:p>
      </dgm:t>
    </dgm:pt>
    <dgm:pt modelId="{53EF7E43-9630-4E97-8123-6EE5E80C65F8}" type="parTrans" cxnId="{05918B96-6602-4A2A-83E0-9A12A96B0C0F}">
      <dgm:prSet/>
      <dgm:spPr/>
      <dgm:t>
        <a:bodyPr/>
        <a:lstStyle/>
        <a:p>
          <a:pPr algn="ctr"/>
          <a:endParaRPr lang="en-US">
            <a:solidFill>
              <a:schemeClr val="bg1"/>
            </a:solidFill>
          </a:endParaRPr>
        </a:p>
      </dgm:t>
    </dgm:pt>
    <dgm:pt modelId="{5CDD7202-BE70-414E-8849-4186DACAAE83}" type="sibTrans" cxnId="{05918B96-6602-4A2A-83E0-9A12A96B0C0F}">
      <dgm:prSet/>
      <dgm:spPr/>
      <dgm:t>
        <a:bodyPr/>
        <a:lstStyle/>
        <a:p>
          <a:pPr algn="ctr"/>
          <a:endParaRPr lang="en-US">
            <a:solidFill>
              <a:schemeClr val="bg1"/>
            </a:solidFill>
          </a:endParaRPr>
        </a:p>
      </dgm:t>
    </dgm:pt>
    <dgm:pt modelId="{E191F331-72DD-490F-88DB-E30568CDE193}">
      <dgm:prSet/>
      <dgm:spPr>
        <a:solidFill>
          <a:schemeClr val="tx2">
            <a:lumMod val="75000"/>
          </a:schemeClr>
        </a:solidFill>
      </dgm:spPr>
      <dgm:t>
        <a:bodyPr/>
        <a:lstStyle/>
        <a:p>
          <a:pPr algn="ctr"/>
          <a:r>
            <a:rPr lang="en-US">
              <a:solidFill>
                <a:schemeClr val="bg1"/>
              </a:solidFill>
            </a:rPr>
            <a:t>Focus on mission </a:t>
          </a:r>
        </a:p>
      </dgm:t>
    </dgm:pt>
    <dgm:pt modelId="{7DBF6DE9-ADE5-4664-B508-D74405C7BAE9}" type="parTrans" cxnId="{D1668D44-A121-4A8D-931B-48FA2C08B1C2}">
      <dgm:prSet/>
      <dgm:spPr/>
      <dgm:t>
        <a:bodyPr/>
        <a:lstStyle/>
        <a:p>
          <a:pPr algn="ctr"/>
          <a:endParaRPr lang="en-US">
            <a:solidFill>
              <a:schemeClr val="bg1"/>
            </a:solidFill>
          </a:endParaRPr>
        </a:p>
      </dgm:t>
    </dgm:pt>
    <dgm:pt modelId="{26A4C03D-EFB6-4B2F-8D5F-915A9BDD0020}" type="sibTrans" cxnId="{D1668D44-A121-4A8D-931B-48FA2C08B1C2}">
      <dgm:prSet/>
      <dgm:spPr/>
      <dgm:t>
        <a:bodyPr/>
        <a:lstStyle/>
        <a:p>
          <a:pPr algn="ctr"/>
          <a:endParaRPr lang="en-US">
            <a:solidFill>
              <a:schemeClr val="bg1"/>
            </a:solidFill>
          </a:endParaRPr>
        </a:p>
      </dgm:t>
    </dgm:pt>
    <dgm:pt modelId="{44CEF654-98FA-4DE3-8312-F29F0A92E3DC}">
      <dgm:prSet/>
      <dgm:spPr>
        <a:solidFill>
          <a:srgbClr val="B0986D"/>
        </a:solidFill>
      </dgm:spPr>
      <dgm:t>
        <a:bodyPr/>
        <a:lstStyle/>
        <a:p>
          <a:pPr algn="ctr"/>
          <a:r>
            <a:rPr lang="en-US" dirty="0">
              <a:solidFill>
                <a:schemeClr val="bg1"/>
              </a:solidFill>
            </a:rPr>
            <a:t>Willingness to allow CEO and staff to be involved in outside activities and explore new ideas. </a:t>
          </a:r>
        </a:p>
      </dgm:t>
    </dgm:pt>
    <dgm:pt modelId="{AF682258-E06C-447B-BD38-4296C56C2A52}" type="parTrans" cxnId="{555F17F0-2925-4949-8A63-A4A18F9810C2}">
      <dgm:prSet/>
      <dgm:spPr/>
      <dgm:t>
        <a:bodyPr/>
        <a:lstStyle/>
        <a:p>
          <a:pPr algn="ctr"/>
          <a:endParaRPr lang="en-US">
            <a:solidFill>
              <a:schemeClr val="bg1"/>
            </a:solidFill>
          </a:endParaRPr>
        </a:p>
      </dgm:t>
    </dgm:pt>
    <dgm:pt modelId="{615DD9E2-1A0A-45C0-BF6B-F69D33AB5F2A}" type="sibTrans" cxnId="{555F17F0-2925-4949-8A63-A4A18F9810C2}">
      <dgm:prSet/>
      <dgm:spPr/>
      <dgm:t>
        <a:bodyPr/>
        <a:lstStyle/>
        <a:p>
          <a:pPr algn="ctr"/>
          <a:endParaRPr lang="en-US">
            <a:solidFill>
              <a:schemeClr val="bg1"/>
            </a:solidFill>
          </a:endParaRPr>
        </a:p>
      </dgm:t>
    </dgm:pt>
    <dgm:pt modelId="{1DB83ABB-8DA4-4E66-985E-FE22418B8388}" type="pres">
      <dgm:prSet presAssocID="{C137BA4D-80B2-4548-AECF-0952E9423E49}" presName="linear" presStyleCnt="0">
        <dgm:presLayoutVars>
          <dgm:animLvl val="lvl"/>
          <dgm:resizeHandles val="exact"/>
        </dgm:presLayoutVars>
      </dgm:prSet>
      <dgm:spPr/>
    </dgm:pt>
    <dgm:pt modelId="{60572471-CA8C-41B9-A19C-EFE0243DFA30}" type="pres">
      <dgm:prSet presAssocID="{82BE220F-DF1F-4B2D-872C-6A737C1187D2}" presName="parentText" presStyleLbl="node1" presStyleIdx="0" presStyleCnt="4" custLinFactY="-25561" custLinFactNeighborX="84" custLinFactNeighborY="-100000">
        <dgm:presLayoutVars>
          <dgm:chMax val="0"/>
          <dgm:bulletEnabled val="1"/>
        </dgm:presLayoutVars>
      </dgm:prSet>
      <dgm:spPr/>
    </dgm:pt>
    <dgm:pt modelId="{BACB19E4-B3FC-48C8-BF68-A4D6F0F69042}" type="pres">
      <dgm:prSet presAssocID="{F1486C59-758E-44AA-AA60-CC291EECD410}" presName="spacer" presStyleCnt="0"/>
      <dgm:spPr/>
    </dgm:pt>
    <dgm:pt modelId="{CCB6FBA3-E870-413D-AB90-3926C1F2C893}" type="pres">
      <dgm:prSet presAssocID="{C2AD0532-FCF9-4C9F-B0AA-BAC290028D7D}" presName="parentText" presStyleLbl="node1" presStyleIdx="1" presStyleCnt="4">
        <dgm:presLayoutVars>
          <dgm:chMax val="0"/>
          <dgm:bulletEnabled val="1"/>
        </dgm:presLayoutVars>
      </dgm:prSet>
      <dgm:spPr/>
    </dgm:pt>
    <dgm:pt modelId="{64CE411F-82B1-4F45-8005-C3BB191CA678}" type="pres">
      <dgm:prSet presAssocID="{5CDD7202-BE70-414E-8849-4186DACAAE83}" presName="spacer" presStyleCnt="0"/>
      <dgm:spPr/>
    </dgm:pt>
    <dgm:pt modelId="{978C3BE7-2A37-4D32-9660-8BB7B15DCA07}" type="pres">
      <dgm:prSet presAssocID="{E191F331-72DD-490F-88DB-E30568CDE193}" presName="parentText" presStyleLbl="node1" presStyleIdx="2" presStyleCnt="4">
        <dgm:presLayoutVars>
          <dgm:chMax val="0"/>
          <dgm:bulletEnabled val="1"/>
        </dgm:presLayoutVars>
      </dgm:prSet>
      <dgm:spPr/>
    </dgm:pt>
    <dgm:pt modelId="{CD6A2EB4-1143-4BEE-8DE4-166CD254E564}" type="pres">
      <dgm:prSet presAssocID="{26A4C03D-EFB6-4B2F-8D5F-915A9BDD0020}" presName="spacer" presStyleCnt="0"/>
      <dgm:spPr/>
    </dgm:pt>
    <dgm:pt modelId="{87E056D0-E32C-4FF2-A5E2-79B7DA44F84F}" type="pres">
      <dgm:prSet presAssocID="{44CEF654-98FA-4DE3-8312-F29F0A92E3DC}" presName="parentText" presStyleLbl="node1" presStyleIdx="3" presStyleCnt="4">
        <dgm:presLayoutVars>
          <dgm:chMax val="0"/>
          <dgm:bulletEnabled val="1"/>
        </dgm:presLayoutVars>
      </dgm:prSet>
      <dgm:spPr/>
    </dgm:pt>
  </dgm:ptLst>
  <dgm:cxnLst>
    <dgm:cxn modelId="{7942511C-2C5A-4AC8-A472-33E75D59E0F7}" type="presOf" srcId="{44CEF654-98FA-4DE3-8312-F29F0A92E3DC}" destId="{87E056D0-E32C-4FF2-A5E2-79B7DA44F84F}" srcOrd="0" destOrd="0" presId="urn:microsoft.com/office/officeart/2005/8/layout/vList2"/>
    <dgm:cxn modelId="{D1668D44-A121-4A8D-931B-48FA2C08B1C2}" srcId="{C137BA4D-80B2-4548-AECF-0952E9423E49}" destId="{E191F331-72DD-490F-88DB-E30568CDE193}" srcOrd="2" destOrd="0" parTransId="{7DBF6DE9-ADE5-4664-B508-D74405C7BAE9}" sibTransId="{26A4C03D-EFB6-4B2F-8D5F-915A9BDD0020}"/>
    <dgm:cxn modelId="{C3038B75-C84D-4F2F-9B2B-5075711D197A}" srcId="{C137BA4D-80B2-4548-AECF-0952E9423E49}" destId="{82BE220F-DF1F-4B2D-872C-6A737C1187D2}" srcOrd="0" destOrd="0" parTransId="{63E3D9B5-2B19-4865-B6E5-FCF8B6EDC6A4}" sibTransId="{F1486C59-758E-44AA-AA60-CC291EECD410}"/>
    <dgm:cxn modelId="{05918B96-6602-4A2A-83E0-9A12A96B0C0F}" srcId="{C137BA4D-80B2-4548-AECF-0952E9423E49}" destId="{C2AD0532-FCF9-4C9F-B0AA-BAC290028D7D}" srcOrd="1" destOrd="0" parTransId="{53EF7E43-9630-4E97-8123-6EE5E80C65F8}" sibTransId="{5CDD7202-BE70-414E-8849-4186DACAAE83}"/>
    <dgm:cxn modelId="{877267AD-BB96-49FB-890F-B32EF4F5FD24}" type="presOf" srcId="{C2AD0532-FCF9-4C9F-B0AA-BAC290028D7D}" destId="{CCB6FBA3-E870-413D-AB90-3926C1F2C893}" srcOrd="0" destOrd="0" presId="urn:microsoft.com/office/officeart/2005/8/layout/vList2"/>
    <dgm:cxn modelId="{4D4BEECF-D628-4ADD-8765-E38082BA5A30}" type="presOf" srcId="{82BE220F-DF1F-4B2D-872C-6A737C1187D2}" destId="{60572471-CA8C-41B9-A19C-EFE0243DFA30}" srcOrd="0" destOrd="0" presId="urn:microsoft.com/office/officeart/2005/8/layout/vList2"/>
    <dgm:cxn modelId="{F95491EF-ACEC-474A-8ED7-994698D8C4AA}" type="presOf" srcId="{E191F331-72DD-490F-88DB-E30568CDE193}" destId="{978C3BE7-2A37-4D32-9660-8BB7B15DCA07}" srcOrd="0" destOrd="0" presId="urn:microsoft.com/office/officeart/2005/8/layout/vList2"/>
    <dgm:cxn modelId="{555F17F0-2925-4949-8A63-A4A18F9810C2}" srcId="{C137BA4D-80B2-4548-AECF-0952E9423E49}" destId="{44CEF654-98FA-4DE3-8312-F29F0A92E3DC}" srcOrd="3" destOrd="0" parTransId="{AF682258-E06C-447B-BD38-4296C56C2A52}" sibTransId="{615DD9E2-1A0A-45C0-BF6B-F69D33AB5F2A}"/>
    <dgm:cxn modelId="{572C97F3-B395-435E-AE1C-A9ADEC76D2FA}" type="presOf" srcId="{C137BA4D-80B2-4548-AECF-0952E9423E49}" destId="{1DB83ABB-8DA4-4E66-985E-FE22418B8388}" srcOrd="0" destOrd="0" presId="urn:microsoft.com/office/officeart/2005/8/layout/vList2"/>
    <dgm:cxn modelId="{88103D4F-CD07-4A57-8546-224B7B924129}" type="presParOf" srcId="{1DB83ABB-8DA4-4E66-985E-FE22418B8388}" destId="{60572471-CA8C-41B9-A19C-EFE0243DFA30}" srcOrd="0" destOrd="0" presId="urn:microsoft.com/office/officeart/2005/8/layout/vList2"/>
    <dgm:cxn modelId="{0708E7FD-B8D3-4B56-9E53-3CF147839DFB}" type="presParOf" srcId="{1DB83ABB-8DA4-4E66-985E-FE22418B8388}" destId="{BACB19E4-B3FC-48C8-BF68-A4D6F0F69042}" srcOrd="1" destOrd="0" presId="urn:microsoft.com/office/officeart/2005/8/layout/vList2"/>
    <dgm:cxn modelId="{52274284-B7E0-40D2-A6DA-B8FEAFF63515}" type="presParOf" srcId="{1DB83ABB-8DA4-4E66-985E-FE22418B8388}" destId="{CCB6FBA3-E870-413D-AB90-3926C1F2C893}" srcOrd="2" destOrd="0" presId="urn:microsoft.com/office/officeart/2005/8/layout/vList2"/>
    <dgm:cxn modelId="{DABA8F7A-23F4-40A0-8FC6-4CCA63DD42BD}" type="presParOf" srcId="{1DB83ABB-8DA4-4E66-985E-FE22418B8388}" destId="{64CE411F-82B1-4F45-8005-C3BB191CA678}" srcOrd="3" destOrd="0" presId="urn:microsoft.com/office/officeart/2005/8/layout/vList2"/>
    <dgm:cxn modelId="{B9752B7B-B766-43B4-8E64-836DF0320A05}" type="presParOf" srcId="{1DB83ABB-8DA4-4E66-985E-FE22418B8388}" destId="{978C3BE7-2A37-4D32-9660-8BB7B15DCA07}" srcOrd="4" destOrd="0" presId="urn:microsoft.com/office/officeart/2005/8/layout/vList2"/>
    <dgm:cxn modelId="{DE6B9D82-1E7A-4ACC-A093-3B0CA26AF046}" type="presParOf" srcId="{1DB83ABB-8DA4-4E66-985E-FE22418B8388}" destId="{CD6A2EB4-1143-4BEE-8DE4-166CD254E564}" srcOrd="5" destOrd="0" presId="urn:microsoft.com/office/officeart/2005/8/layout/vList2"/>
    <dgm:cxn modelId="{24764FD5-78F5-4E83-8791-CCC847E376A0}" type="presParOf" srcId="{1DB83ABB-8DA4-4E66-985E-FE22418B8388}" destId="{87E056D0-E32C-4FF2-A5E2-79B7DA44F84F}"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5E0422-C71B-4F53-9FD2-342D9E263E1A}">
      <dsp:nvSpPr>
        <dsp:cNvPr id="0" name=""/>
        <dsp:cNvSpPr/>
      </dsp:nvSpPr>
      <dsp:spPr>
        <a:xfrm>
          <a:off x="0" y="670188"/>
          <a:ext cx="10353761" cy="725399"/>
        </a:xfrm>
        <a:prstGeom prst="roundRect">
          <a:avLst/>
        </a:prstGeom>
        <a:solidFill>
          <a:srgbClr val="B0986D"/>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dirty="0">
              <a:solidFill>
                <a:schemeClr val="bg1"/>
              </a:solidFill>
            </a:rPr>
            <a:t>For Profit Businesses MedChi Operates</a:t>
          </a:r>
        </a:p>
      </dsp:txBody>
      <dsp:txXfrm>
        <a:off x="35411" y="705599"/>
        <a:ext cx="10282939" cy="654577"/>
      </dsp:txXfrm>
    </dsp:sp>
    <dsp:sp modelId="{8E72841B-7F80-4489-A5C8-8CBDD1365646}">
      <dsp:nvSpPr>
        <dsp:cNvPr id="0" name=""/>
        <dsp:cNvSpPr/>
      </dsp:nvSpPr>
      <dsp:spPr>
        <a:xfrm>
          <a:off x="0" y="1484868"/>
          <a:ext cx="10353761" cy="725399"/>
        </a:xfrm>
        <a:prstGeom prst="roundRect">
          <a:avLst/>
        </a:prstGeom>
        <a:solidFill>
          <a:schemeClr val="tx2">
            <a:lumMod val="9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dirty="0">
              <a:solidFill>
                <a:schemeClr val="bg1"/>
              </a:solidFill>
            </a:rPr>
            <a:t>Government Contracts / Sub-contracts </a:t>
          </a:r>
        </a:p>
      </dsp:txBody>
      <dsp:txXfrm>
        <a:off x="35411" y="1520279"/>
        <a:ext cx="10282939" cy="654577"/>
      </dsp:txXfrm>
    </dsp:sp>
    <dsp:sp modelId="{B48DB994-F6F4-46FA-86A3-37299D49193E}">
      <dsp:nvSpPr>
        <dsp:cNvPr id="0" name=""/>
        <dsp:cNvSpPr/>
      </dsp:nvSpPr>
      <dsp:spPr>
        <a:xfrm>
          <a:off x="0" y="2299548"/>
          <a:ext cx="10353761" cy="725399"/>
        </a:xfrm>
        <a:prstGeom prst="roundRect">
          <a:avLst/>
        </a:prstGeom>
        <a:solidFill>
          <a:schemeClr val="tx2">
            <a:lumMod val="75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a:solidFill>
                <a:schemeClr val="bg1"/>
              </a:solidFill>
            </a:rPr>
            <a:t>Affinity Relationships / Royalty agreements / Sponsors </a:t>
          </a:r>
        </a:p>
      </dsp:txBody>
      <dsp:txXfrm>
        <a:off x="35411" y="2334959"/>
        <a:ext cx="10282939" cy="65457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5AC94D-A320-4D42-AF7E-CED7F8990368}">
      <dsp:nvSpPr>
        <dsp:cNvPr id="0" name=""/>
        <dsp:cNvSpPr/>
      </dsp:nvSpPr>
      <dsp:spPr>
        <a:xfrm rot="10800000">
          <a:off x="2628482" y="0"/>
          <a:ext cx="8033221" cy="2383034"/>
        </a:xfrm>
        <a:prstGeom prst="homePlate">
          <a:avLst/>
        </a:prstGeom>
        <a:solidFill>
          <a:srgbClr val="B0986D"/>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50852" tIns="60960" rIns="113792" bIns="60960" numCol="1" spcCol="1270" anchor="ctr" anchorCtr="0">
          <a:noAutofit/>
        </a:bodyPr>
        <a:lstStyle/>
        <a:p>
          <a:pPr marL="0" lvl="0" indent="0" algn="ctr" defTabSz="711200">
            <a:lnSpc>
              <a:spcPct val="90000"/>
            </a:lnSpc>
            <a:spcBef>
              <a:spcPct val="0"/>
            </a:spcBef>
            <a:spcAft>
              <a:spcPct val="35000"/>
            </a:spcAft>
            <a:buNone/>
          </a:pPr>
          <a:r>
            <a:rPr lang="en-US" sz="1600" kern="1200">
              <a:solidFill>
                <a:schemeClr val="bg1"/>
              </a:solidFill>
            </a:rPr>
            <a:t>Royalty Debacle  - then we decided to acquire our own company. </a:t>
          </a:r>
        </a:p>
      </dsp:txBody>
      <dsp:txXfrm rot="10800000">
        <a:off x="3224240" y="0"/>
        <a:ext cx="7437463" cy="2383034"/>
      </dsp:txXfrm>
    </dsp:sp>
    <dsp:sp modelId="{59E0E3A0-6974-46B0-9800-A829E38B2285}">
      <dsp:nvSpPr>
        <dsp:cNvPr id="0" name=""/>
        <dsp:cNvSpPr/>
      </dsp:nvSpPr>
      <dsp:spPr>
        <a:xfrm>
          <a:off x="1427646" y="4489"/>
          <a:ext cx="2383034" cy="2383034"/>
        </a:xfrm>
        <a:prstGeom prst="ellipse">
          <a:avLst/>
        </a:prstGeom>
        <a:solidFill>
          <a:schemeClr val="accent1">
            <a:tint val="5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72657EF-E828-4BEE-B28A-4AF4028D3BE8}">
      <dsp:nvSpPr>
        <dsp:cNvPr id="0" name=""/>
        <dsp:cNvSpPr/>
      </dsp:nvSpPr>
      <dsp:spPr>
        <a:xfrm rot="10800000">
          <a:off x="2619164" y="3098876"/>
          <a:ext cx="8033221" cy="2383034"/>
        </a:xfrm>
        <a:prstGeom prst="homePlate">
          <a:avLst/>
        </a:prstGeom>
        <a:solidFill>
          <a:schemeClr val="tx2">
            <a:lumMod val="75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50852" tIns="60960" rIns="113792"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rPr>
            <a:t>Designed by a Maryland medical practice for medical practices, Mid Atlantic Medical Collection Services offers a single point of contact and complete transparency with proven results.  Our Staff utilizes a patient-first approach, reducing costs and maximizing revenue, all while delivering a positive payment experience.  No matter what size your practice, we’ll handle your debt recovery so that you can focus on providing the best care for your patients.  Unlike other debt recovery businesses, MAMCS specializes in medical-owed debt and is up-to-speed in healthcare rules and regulations.</a:t>
          </a:r>
        </a:p>
      </dsp:txBody>
      <dsp:txXfrm rot="10800000">
        <a:off x="3214922" y="3098876"/>
        <a:ext cx="7437463" cy="2383034"/>
      </dsp:txXfrm>
    </dsp:sp>
    <dsp:sp modelId="{04ED853F-7FE4-40AD-A75A-C730415C16C7}">
      <dsp:nvSpPr>
        <dsp:cNvPr id="0" name=""/>
        <dsp:cNvSpPr/>
      </dsp:nvSpPr>
      <dsp:spPr>
        <a:xfrm>
          <a:off x="1427646" y="3098876"/>
          <a:ext cx="2383034" cy="2383034"/>
        </a:xfrm>
        <a:prstGeom prst="ellipse">
          <a:avLst/>
        </a:prstGeom>
        <a:solidFill>
          <a:schemeClr val="accent1">
            <a:tint val="5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867377-087D-42FF-AAF7-658E49FAD25A}">
      <dsp:nvSpPr>
        <dsp:cNvPr id="0" name=""/>
        <dsp:cNvSpPr/>
      </dsp:nvSpPr>
      <dsp:spPr>
        <a:xfrm>
          <a:off x="438113" y="729134"/>
          <a:ext cx="1698711" cy="1401081"/>
        </a:xfrm>
        <a:prstGeom prst="roundRect">
          <a:avLst>
            <a:gd name="adj" fmla="val 10000"/>
          </a:avLst>
        </a:prstGeom>
        <a:solidFill>
          <a:schemeClr val="lt1">
            <a:alpha val="90000"/>
            <a:hueOff val="0"/>
            <a:satOff val="0"/>
            <a:lumOff val="0"/>
            <a:alphaOff val="0"/>
          </a:schemeClr>
        </a:solidFill>
        <a:ln w="19050" cap="flat" cmpd="sng" algn="ctr">
          <a:solidFill>
            <a:schemeClr val="bg1"/>
          </a:solidFill>
          <a:prstDash val="solid"/>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171450" lvl="1" indent="-171450" algn="l" defTabSz="711200">
            <a:lnSpc>
              <a:spcPct val="90000"/>
            </a:lnSpc>
            <a:spcBef>
              <a:spcPct val="0"/>
            </a:spcBef>
            <a:spcAft>
              <a:spcPct val="15000"/>
            </a:spcAft>
            <a:buChar char="•"/>
          </a:pPr>
          <a:r>
            <a:rPr lang="en-US" sz="1600" kern="1200" dirty="0">
              <a:latin typeface="Book Antiqua" panose="02040602050305030304" pitchFamily="18" charset="0"/>
              <a:cs typeface="Times New Roman" panose="02020603050405020304" pitchFamily="18" charset="0"/>
            </a:rPr>
            <a:t>Substance Abuse</a:t>
          </a:r>
        </a:p>
        <a:p>
          <a:pPr marL="171450" lvl="1" indent="-171450" algn="l" defTabSz="711200">
            <a:lnSpc>
              <a:spcPct val="90000"/>
            </a:lnSpc>
            <a:spcBef>
              <a:spcPct val="0"/>
            </a:spcBef>
            <a:spcAft>
              <a:spcPct val="15000"/>
            </a:spcAft>
            <a:buChar char="•"/>
          </a:pPr>
          <a:r>
            <a:rPr lang="en-US" sz="1600" kern="1200" dirty="0">
              <a:latin typeface="Book Antiqua" panose="02040602050305030304" pitchFamily="18" charset="0"/>
              <a:cs typeface="Times New Roman" panose="02020603050405020304" pitchFamily="18" charset="0"/>
            </a:rPr>
            <a:t>Behavioral Issues</a:t>
          </a:r>
        </a:p>
      </dsp:txBody>
      <dsp:txXfrm>
        <a:off x="470356" y="761377"/>
        <a:ext cx="1634225" cy="1036363"/>
      </dsp:txXfrm>
    </dsp:sp>
    <dsp:sp modelId="{85ED395B-3018-4E08-B306-EE398C0D7A3F}">
      <dsp:nvSpPr>
        <dsp:cNvPr id="0" name=""/>
        <dsp:cNvSpPr/>
      </dsp:nvSpPr>
      <dsp:spPr>
        <a:xfrm>
          <a:off x="1367981" y="973889"/>
          <a:ext cx="2004751" cy="2004751"/>
        </a:xfrm>
        <a:prstGeom prst="leftCircularArrow">
          <a:avLst>
            <a:gd name="adj1" fmla="val 3805"/>
            <a:gd name="adj2" fmla="val 475595"/>
            <a:gd name="adj3" fmla="val 2251106"/>
            <a:gd name="adj4" fmla="val 9024489"/>
            <a:gd name="adj5" fmla="val 4439"/>
          </a:avLst>
        </a:prstGeom>
        <a:solidFill>
          <a:schemeClr val="bg1"/>
        </a:solidFill>
        <a:ln>
          <a:noFill/>
        </a:ln>
        <a:effectLst/>
      </dsp:spPr>
      <dsp:style>
        <a:lnRef idx="0">
          <a:scrgbClr r="0" g="0" b="0"/>
        </a:lnRef>
        <a:fillRef idx="1">
          <a:scrgbClr r="0" g="0" b="0"/>
        </a:fillRef>
        <a:effectRef idx="0">
          <a:scrgbClr r="0" g="0" b="0"/>
        </a:effectRef>
        <a:fontRef idx="minor">
          <a:schemeClr val="lt1"/>
        </a:fontRef>
      </dsp:style>
    </dsp:sp>
    <dsp:sp modelId="{F13B1884-E102-4F68-BF27-0B4CFA879F53}">
      <dsp:nvSpPr>
        <dsp:cNvPr id="0" name=""/>
        <dsp:cNvSpPr/>
      </dsp:nvSpPr>
      <dsp:spPr>
        <a:xfrm>
          <a:off x="815605" y="1829984"/>
          <a:ext cx="1509965" cy="600463"/>
        </a:xfrm>
        <a:prstGeom prst="roundRect">
          <a:avLst>
            <a:gd name="adj" fmla="val 10000"/>
          </a:avLst>
        </a:prstGeom>
        <a:solidFill>
          <a:srgbClr val="B0986D"/>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latin typeface="Book Antiqua" panose="02040602050305030304" pitchFamily="18" charset="0"/>
              <a:cs typeface="Times New Roman" panose="02020603050405020304" pitchFamily="18" charset="0"/>
            </a:rPr>
            <a:t>Anger Management</a:t>
          </a:r>
        </a:p>
      </dsp:txBody>
      <dsp:txXfrm>
        <a:off x="833192" y="1847571"/>
        <a:ext cx="1474791" cy="565289"/>
      </dsp:txXfrm>
    </dsp:sp>
    <dsp:sp modelId="{EAC9B4CF-882B-47D8-A4B2-BEEE9F50ECCA}">
      <dsp:nvSpPr>
        <dsp:cNvPr id="0" name=""/>
        <dsp:cNvSpPr/>
      </dsp:nvSpPr>
      <dsp:spPr>
        <a:xfrm>
          <a:off x="2688826" y="729134"/>
          <a:ext cx="1698711" cy="1401081"/>
        </a:xfrm>
        <a:prstGeom prst="roundRect">
          <a:avLst>
            <a:gd name="adj" fmla="val 10000"/>
          </a:avLst>
        </a:prstGeom>
        <a:solidFill>
          <a:schemeClr val="lt1">
            <a:alpha val="90000"/>
            <a:hueOff val="0"/>
            <a:satOff val="0"/>
            <a:lumOff val="0"/>
            <a:alphaOff val="0"/>
          </a:schemeClr>
        </a:solidFill>
        <a:ln w="19050" cap="flat" cmpd="sng" algn="ctr">
          <a:solidFill>
            <a:schemeClr val="bg1"/>
          </a:solidFill>
          <a:prstDash val="solid"/>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171450" lvl="1" indent="-171450" algn="l" defTabSz="711200">
            <a:lnSpc>
              <a:spcPct val="90000"/>
            </a:lnSpc>
            <a:spcBef>
              <a:spcPct val="0"/>
            </a:spcBef>
            <a:spcAft>
              <a:spcPct val="15000"/>
            </a:spcAft>
            <a:buChar char="•"/>
          </a:pPr>
          <a:r>
            <a:rPr lang="en-US" sz="1600" kern="1200" dirty="0">
              <a:latin typeface="Book Antiqua" panose="02040602050305030304" pitchFamily="18" charset="0"/>
              <a:cs typeface="Times New Roman" panose="02020603050405020304" pitchFamily="18" charset="0"/>
            </a:rPr>
            <a:t>Alcohol Abuse</a:t>
          </a:r>
        </a:p>
        <a:p>
          <a:pPr marL="171450" lvl="1" indent="-171450" algn="l" defTabSz="711200">
            <a:lnSpc>
              <a:spcPct val="90000"/>
            </a:lnSpc>
            <a:spcBef>
              <a:spcPct val="0"/>
            </a:spcBef>
            <a:spcAft>
              <a:spcPct val="15000"/>
            </a:spcAft>
            <a:buChar char="•"/>
          </a:pPr>
          <a:r>
            <a:rPr lang="en-US" sz="1600" kern="1200" dirty="0">
              <a:latin typeface="Book Antiqua" panose="02040602050305030304" pitchFamily="18" charset="0"/>
              <a:cs typeface="Times New Roman" panose="02020603050405020304" pitchFamily="18" charset="0"/>
            </a:rPr>
            <a:t>Boundary Issues</a:t>
          </a:r>
        </a:p>
      </dsp:txBody>
      <dsp:txXfrm>
        <a:off x="2721069" y="1061609"/>
        <a:ext cx="1634225" cy="1036363"/>
      </dsp:txXfrm>
    </dsp:sp>
    <dsp:sp modelId="{72901A64-D703-4EF1-800A-491AC9489967}">
      <dsp:nvSpPr>
        <dsp:cNvPr id="0" name=""/>
        <dsp:cNvSpPr/>
      </dsp:nvSpPr>
      <dsp:spPr>
        <a:xfrm>
          <a:off x="3618421" y="-199797"/>
          <a:ext cx="2222623" cy="2222623"/>
        </a:xfrm>
        <a:prstGeom prst="circularArrow">
          <a:avLst>
            <a:gd name="adj1" fmla="val 3432"/>
            <a:gd name="adj2" fmla="val 425162"/>
            <a:gd name="adj3" fmla="val 19302604"/>
            <a:gd name="adj4" fmla="val 12478788"/>
            <a:gd name="adj5" fmla="val 4004"/>
          </a:avLst>
        </a:prstGeom>
        <a:solidFill>
          <a:srgbClr val="B0986D"/>
        </a:solidFill>
        <a:ln>
          <a:noFill/>
        </a:ln>
        <a:effectLst/>
      </dsp:spPr>
      <dsp:style>
        <a:lnRef idx="0">
          <a:scrgbClr r="0" g="0" b="0"/>
        </a:lnRef>
        <a:fillRef idx="1">
          <a:scrgbClr r="0" g="0" b="0"/>
        </a:fillRef>
        <a:effectRef idx="0">
          <a:scrgbClr r="0" g="0" b="0"/>
        </a:effectRef>
        <a:fontRef idx="minor">
          <a:schemeClr val="lt1"/>
        </a:fontRef>
      </dsp:style>
    </dsp:sp>
    <dsp:sp modelId="{3F989613-4059-4A84-A1B8-44B112295088}">
      <dsp:nvSpPr>
        <dsp:cNvPr id="0" name=""/>
        <dsp:cNvSpPr/>
      </dsp:nvSpPr>
      <dsp:spPr>
        <a:xfrm>
          <a:off x="3066317" y="428902"/>
          <a:ext cx="1509965" cy="600463"/>
        </a:xfrm>
        <a:prstGeom prst="roundRect">
          <a:avLst>
            <a:gd name="adj" fmla="val 10000"/>
          </a:avLst>
        </a:prstGeom>
        <a:solidFill>
          <a:schemeClr val="tx2">
            <a:lumMod val="9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latin typeface="Book Antiqua" panose="02040602050305030304" pitchFamily="18" charset="0"/>
              <a:cs typeface="Times New Roman" panose="02020603050405020304" pitchFamily="18" charset="0"/>
            </a:rPr>
            <a:t>Anxiety</a:t>
          </a:r>
        </a:p>
      </dsp:txBody>
      <dsp:txXfrm>
        <a:off x="3083904" y="446489"/>
        <a:ext cx="1474791" cy="565289"/>
      </dsp:txXfrm>
    </dsp:sp>
    <dsp:sp modelId="{087C2BC6-74F0-4250-9FA3-2404B72A86DB}">
      <dsp:nvSpPr>
        <dsp:cNvPr id="0" name=""/>
        <dsp:cNvSpPr/>
      </dsp:nvSpPr>
      <dsp:spPr>
        <a:xfrm>
          <a:off x="4939538" y="678806"/>
          <a:ext cx="1698711" cy="1401081"/>
        </a:xfrm>
        <a:prstGeom prst="roundRect">
          <a:avLst>
            <a:gd name="adj" fmla="val 10000"/>
          </a:avLst>
        </a:prstGeom>
        <a:solidFill>
          <a:schemeClr val="lt1">
            <a:alpha val="90000"/>
            <a:hueOff val="0"/>
            <a:satOff val="0"/>
            <a:lumOff val="0"/>
            <a:alphaOff val="0"/>
          </a:schemeClr>
        </a:solidFill>
        <a:ln w="19050" cap="flat" cmpd="sng" algn="ctr">
          <a:solidFill>
            <a:schemeClr val="bg1"/>
          </a:solidFill>
          <a:prstDash val="solid"/>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171450" lvl="1" indent="-171450" algn="l" defTabSz="711200">
            <a:lnSpc>
              <a:spcPct val="90000"/>
            </a:lnSpc>
            <a:spcBef>
              <a:spcPct val="0"/>
            </a:spcBef>
            <a:spcAft>
              <a:spcPct val="15000"/>
            </a:spcAft>
            <a:buChar char="•"/>
          </a:pPr>
          <a:r>
            <a:rPr lang="en-US" sz="1600" kern="1200" dirty="0">
              <a:latin typeface="Book Antiqua" panose="02040602050305030304" pitchFamily="18" charset="0"/>
              <a:cs typeface="Times New Roman" panose="02020603050405020304" pitchFamily="18" charset="0"/>
            </a:rPr>
            <a:t>Depression</a:t>
          </a:r>
        </a:p>
        <a:p>
          <a:pPr marL="171450" lvl="1" indent="-171450" algn="l" defTabSz="711200">
            <a:lnSpc>
              <a:spcPct val="90000"/>
            </a:lnSpc>
            <a:spcBef>
              <a:spcPct val="0"/>
            </a:spcBef>
            <a:spcAft>
              <a:spcPct val="15000"/>
            </a:spcAft>
            <a:buChar char="•"/>
          </a:pPr>
          <a:r>
            <a:rPr lang="en-US" sz="1600" kern="1200" dirty="0">
              <a:latin typeface="Book Antiqua" panose="02040602050305030304" pitchFamily="18" charset="0"/>
              <a:cs typeface="Times New Roman" panose="02020603050405020304" pitchFamily="18" charset="0"/>
            </a:rPr>
            <a:t>Anger Management</a:t>
          </a:r>
        </a:p>
      </dsp:txBody>
      <dsp:txXfrm>
        <a:off x="4971781" y="711049"/>
        <a:ext cx="1634225" cy="1036363"/>
      </dsp:txXfrm>
    </dsp:sp>
    <dsp:sp modelId="{37E2F0B9-3490-4F5E-A7EC-AECDB709F5FB}">
      <dsp:nvSpPr>
        <dsp:cNvPr id="0" name=""/>
        <dsp:cNvSpPr/>
      </dsp:nvSpPr>
      <dsp:spPr>
        <a:xfrm>
          <a:off x="5317029" y="1679000"/>
          <a:ext cx="1509965" cy="801774"/>
        </a:xfrm>
        <a:prstGeom prst="roundRect">
          <a:avLst>
            <a:gd name="adj" fmla="val 10000"/>
          </a:avLst>
        </a:prstGeom>
        <a:solidFill>
          <a:schemeClr val="tx2">
            <a:lumMod val="75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latin typeface="Book Antiqua" panose="02040602050305030304" pitchFamily="18" charset="0"/>
              <a:cs typeface="Times New Roman" panose="02020603050405020304" pitchFamily="18" charset="0"/>
            </a:rPr>
            <a:t>Physical or Cognitive Impairments</a:t>
          </a:r>
        </a:p>
      </dsp:txBody>
      <dsp:txXfrm>
        <a:off x="5340512" y="1702483"/>
        <a:ext cx="1462999" cy="75480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572471-CA8C-41B9-A19C-EFE0243DFA30}">
      <dsp:nvSpPr>
        <dsp:cNvPr id="0" name=""/>
        <dsp:cNvSpPr/>
      </dsp:nvSpPr>
      <dsp:spPr>
        <a:xfrm>
          <a:off x="0" y="0"/>
          <a:ext cx="11077057" cy="1046418"/>
        </a:xfrm>
        <a:prstGeom prst="roundRect">
          <a:avLst/>
        </a:prstGeom>
        <a:solidFill>
          <a:srgbClr val="B0986D"/>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solidFill>
                <a:schemeClr val="bg1"/>
              </a:solidFill>
            </a:rPr>
            <a:t>The Board, and Members needs to understand the risk</a:t>
          </a:r>
        </a:p>
      </dsp:txBody>
      <dsp:txXfrm>
        <a:off x="51082" y="51082"/>
        <a:ext cx="10974893" cy="944254"/>
      </dsp:txXfrm>
    </dsp:sp>
    <dsp:sp modelId="{CCB6FBA3-E870-413D-AB90-3926C1F2C893}">
      <dsp:nvSpPr>
        <dsp:cNvPr id="0" name=""/>
        <dsp:cNvSpPr/>
      </dsp:nvSpPr>
      <dsp:spPr>
        <a:xfrm>
          <a:off x="0" y="1143269"/>
          <a:ext cx="11077057" cy="1046418"/>
        </a:xfrm>
        <a:prstGeom prst="roundRect">
          <a:avLst/>
        </a:prstGeom>
        <a:solidFill>
          <a:schemeClr val="tx2">
            <a:lumMod val="9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solidFill>
                <a:schemeClr val="bg1"/>
              </a:solidFill>
            </a:rPr>
            <a:t>Trust between CEO and Physicians </a:t>
          </a:r>
        </a:p>
      </dsp:txBody>
      <dsp:txXfrm>
        <a:off x="51082" y="1194351"/>
        <a:ext cx="10974893" cy="944254"/>
      </dsp:txXfrm>
    </dsp:sp>
    <dsp:sp modelId="{978C3BE7-2A37-4D32-9660-8BB7B15DCA07}">
      <dsp:nvSpPr>
        <dsp:cNvPr id="0" name=""/>
        <dsp:cNvSpPr/>
      </dsp:nvSpPr>
      <dsp:spPr>
        <a:xfrm>
          <a:off x="0" y="2267448"/>
          <a:ext cx="11077057" cy="1046418"/>
        </a:xfrm>
        <a:prstGeom prst="roundRect">
          <a:avLst/>
        </a:prstGeom>
        <a:solidFill>
          <a:schemeClr val="tx2">
            <a:lumMod val="75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solidFill>
                <a:schemeClr val="bg1"/>
              </a:solidFill>
            </a:rPr>
            <a:t>Focus on mission </a:t>
          </a:r>
        </a:p>
      </dsp:txBody>
      <dsp:txXfrm>
        <a:off x="51082" y="2318530"/>
        <a:ext cx="10974893" cy="944254"/>
      </dsp:txXfrm>
    </dsp:sp>
    <dsp:sp modelId="{87E056D0-E32C-4FF2-A5E2-79B7DA44F84F}">
      <dsp:nvSpPr>
        <dsp:cNvPr id="0" name=""/>
        <dsp:cNvSpPr/>
      </dsp:nvSpPr>
      <dsp:spPr>
        <a:xfrm>
          <a:off x="0" y="3391626"/>
          <a:ext cx="11077057" cy="1046418"/>
        </a:xfrm>
        <a:prstGeom prst="roundRect">
          <a:avLst/>
        </a:prstGeom>
        <a:solidFill>
          <a:srgbClr val="B0986D"/>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solidFill>
                <a:schemeClr val="bg1"/>
              </a:solidFill>
            </a:rPr>
            <a:t>Willingness to allow CEO and staff to be involved in outside activities and explore new ideas. </a:t>
          </a:r>
        </a:p>
      </dsp:txBody>
      <dsp:txXfrm>
        <a:off x="51082" y="3442708"/>
        <a:ext cx="10974893" cy="944254"/>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95269" y="1122363"/>
            <a:ext cx="9001462" cy="2387600"/>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595269" y="3602038"/>
            <a:ext cx="9001462"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923F103-BC34-4FE4-A40E-EDDEECFDA5D0}" type="datetimeFigureOut">
              <a:rPr lang="en-US" smtClean="0"/>
              <a:pPr/>
              <a:t>11/6/2024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0175374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806" y="4289372"/>
            <a:ext cx="10367564" cy="819355"/>
          </a:xfrm>
        </p:spPr>
        <p:txBody>
          <a:bodyPr anchor="b">
            <a:normAutofit/>
          </a:bodyPr>
          <a:lstStyle>
            <a:lvl1pP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913806" y="621321"/>
            <a:ext cx="10367564" cy="3379735"/>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5108728"/>
            <a:ext cx="10365998" cy="682472"/>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23A1CC3-2375-41D4-9E03-427CAF2A4C1A}" type="datetimeFigureOut">
              <a:rPr lang="en-US" smtClean="0"/>
              <a:t>11/6/2024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1080718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3424859"/>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5" y="4204820"/>
            <a:ext cx="10353761" cy="159218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BE451C3-0FF4-47C4-B829-773ADF60F88C}" type="datetimeFigureOut">
              <a:rPr lang="en-US" smtClean="0"/>
              <a:t>11/6/2024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180515925"/>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426812"/>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94" y="4204821"/>
            <a:ext cx="10353762" cy="1586380"/>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BE451C3-0FF4-47C4-B829-773ADF60F88C}" type="datetimeFigureOut">
              <a:rPr lang="en-US" smtClean="0"/>
              <a:t>11/6/2024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
        <p:nvSpPr>
          <p:cNvPr id="11" name="TextBox 10"/>
          <p:cNvSpPr txBox="1"/>
          <p:nvPr/>
        </p:nvSpPr>
        <p:spPr>
          <a:xfrm>
            <a:off x="836612" y="735241"/>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657956" y="297209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055743233"/>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806" y="2126942"/>
            <a:ext cx="10355327"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4" y="4650556"/>
            <a:ext cx="10353763"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BE451C3-0FF4-47C4-B829-773ADF60F88C}" type="datetimeFigureOut">
              <a:rPr lang="en-US" smtClean="0"/>
              <a:t>11/6/2024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399806169"/>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4" y="609600"/>
            <a:ext cx="10353762"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4" y="2088319"/>
            <a:ext cx="3298956" cy="823305"/>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94" y="2911624"/>
            <a:ext cx="3298956"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44878" y="2088320"/>
            <a:ext cx="3298558"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4878" y="2911624"/>
            <a:ext cx="329982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73298" y="2088320"/>
            <a:ext cx="3291211"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76346" y="2911624"/>
            <a:ext cx="329121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2BE451C3-0FF4-47C4-B829-773ADF60F88C}" type="datetimeFigureOut">
              <a:rPr lang="en-US" smtClean="0"/>
              <a:t>11/6/2024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535758386"/>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913795" y="609600"/>
            <a:ext cx="10353762"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4195899"/>
            <a:ext cx="3298955"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092020" y="2298987"/>
            <a:ext cx="2940050"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95" y="4772161"/>
            <a:ext cx="3298955"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01" y="4195899"/>
            <a:ext cx="3298983"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68996" y="2298987"/>
            <a:ext cx="2930525"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348" y="4772160"/>
            <a:ext cx="3300336"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73423" y="4195899"/>
            <a:ext cx="3289900"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152803" y="2298987"/>
            <a:ext cx="2932113"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73298" y="4772161"/>
            <a:ext cx="3294258" cy="1019037"/>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2BE451C3-0FF4-47C4-B829-773ADF60F88C}" type="datetimeFigureOut">
              <a:rPr lang="en-US" smtClean="0"/>
              <a:t>11/6/2024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04128830"/>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3086D93-FCAC-47E0-A2EE-787E62CA814C}" type="datetimeFigureOut">
              <a:rPr lang="en-US" smtClean="0"/>
              <a:t>11/6/2024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5250250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609599"/>
            <a:ext cx="254265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4" y="609599"/>
            <a:ext cx="7658705" cy="51816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DA879A6-0FD0-4734-A311-86BFCA472E6E}" type="datetimeFigureOut">
              <a:rPr lang="en-US" smtClean="0"/>
              <a:t>11/6/2024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3994445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9C9CA7B-DFD4-44B5-8C60-D14B8CD1FB59}" type="datetimeFigureOut">
              <a:rPr lang="en-US" smtClean="0"/>
              <a:t>11/6/2024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5832447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29244" y="657226"/>
            <a:ext cx="9733512" cy="2852737"/>
          </a:xfrm>
        </p:spPr>
        <p:txBody>
          <a:bodyPr anchor="b">
            <a:normAutofit/>
          </a:bodyPr>
          <a:lstStyle>
            <a:lvl1pPr>
              <a:defRPr sz="3400"/>
            </a:lvl1pPr>
          </a:lstStyle>
          <a:p>
            <a:r>
              <a:rPr lang="en-US"/>
              <a:t>Click to edit Master title style</a:t>
            </a:r>
            <a:endParaRPr lang="en-US" dirty="0"/>
          </a:p>
        </p:txBody>
      </p:sp>
      <p:sp>
        <p:nvSpPr>
          <p:cNvPr id="3" name="Text Placeholder 2"/>
          <p:cNvSpPr>
            <a:spLocks noGrp="1"/>
          </p:cNvSpPr>
          <p:nvPr>
            <p:ph type="body" idx="1"/>
          </p:nvPr>
        </p:nvSpPr>
        <p:spPr>
          <a:xfrm>
            <a:off x="1229244" y="3602038"/>
            <a:ext cx="9733512"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34E6425-0181-43F2-84FC-787E803FD2F8}" type="datetimeFigureOut">
              <a:rPr lang="en-US" smtClean="0"/>
              <a:t>11/6/2024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634376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6321"/>
          </a:xfrm>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2088319"/>
            <a:ext cx="5106004" cy="37028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3403" y="2088319"/>
            <a:ext cx="5094154" cy="37028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DB8791-F1B0-41E7-B7FD-A781E65C4266}" type="datetimeFigureOut">
              <a:rPr lang="en-US" smtClean="0"/>
              <a:t>11/6/2024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9598909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1804" y="2088320"/>
            <a:ext cx="4879199"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913795" y="2912232"/>
            <a:ext cx="5107208" cy="28789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2003" y="2088320"/>
            <a:ext cx="4865554"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912232"/>
            <a:ext cx="5095357" cy="28789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FDD63B2-E120-4ED8-B27B-C685F510A5FE}" type="datetimeFigureOut">
              <a:rPr lang="en-US" smtClean="0"/>
              <a:t>11/6/2024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2093592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AA18ACC-A947-437B-A130-35BD54FDF1E9}" type="datetimeFigureOut">
              <a:rPr lang="en-US" smtClean="0"/>
              <a:t>11/6/2024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8873201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8D7E02-BCB8-4D50-A234-369438C08659}" type="datetimeFigureOut">
              <a:rPr lang="en-US" smtClean="0"/>
              <a:t>11/6/2024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8143628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8" y="609600"/>
            <a:ext cx="3932237" cy="2362200"/>
          </a:xfrm>
        </p:spPr>
        <p:txBody>
          <a:bodyPr anchor="b">
            <a:normAutofit/>
          </a:bodyPr>
          <a:lstStyle>
            <a:lvl1pPr>
              <a:defRPr sz="2800"/>
            </a:lvl1pPr>
          </a:lstStyle>
          <a:p>
            <a:r>
              <a:rPr lang="en-US"/>
              <a:t>Click to edit Master title style</a:t>
            </a:r>
            <a:endParaRPr lang="en-US" dirty="0"/>
          </a:p>
        </p:txBody>
      </p:sp>
      <p:sp>
        <p:nvSpPr>
          <p:cNvPr id="3" name="Content Placeholder 2"/>
          <p:cNvSpPr>
            <a:spLocks noGrp="1"/>
          </p:cNvSpPr>
          <p:nvPr>
            <p:ph idx="1"/>
          </p:nvPr>
        </p:nvSpPr>
        <p:spPr>
          <a:xfrm>
            <a:off x="5078064" y="609600"/>
            <a:ext cx="6189492" cy="5181600"/>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7228" y="2971800"/>
            <a:ext cx="3932237" cy="2819399"/>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6E86A4C-8E40-4F87-A4F0-01A0687C5742}" type="datetimeFigureOut">
              <a:rPr lang="en-US" smtClean="0"/>
              <a:t>11/6/2024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2401086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7" y="609600"/>
            <a:ext cx="5929773" cy="2362200"/>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4" y="758881"/>
            <a:ext cx="3255356" cy="4883038"/>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4" y="2971800"/>
            <a:ext cx="5934950" cy="2819400"/>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5E72C73-2D91-4E12-BA25-F0AA0C03599B}" type="datetimeFigureOut">
              <a:rPr lang="en-US" smtClean="0"/>
              <a:t>11/6/2024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0656277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1" cy="132632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2096064"/>
            <a:ext cx="10353762" cy="369513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2BE451C3-0FF4-47C4-B829-773ADF60F88C}" type="datetimeFigureOut">
              <a:rPr lang="en-US" smtClean="0"/>
              <a:t>11/6/2024</a:t>
            </a:fld>
            <a:endParaRPr lang="en-US" dirty="0"/>
          </a:p>
        </p:txBody>
      </p:sp>
      <p:sp>
        <p:nvSpPr>
          <p:cNvPr id="5" name="Footer Placeholder 4"/>
          <p:cNvSpPr>
            <a:spLocks noGrp="1"/>
          </p:cNvSpPr>
          <p:nvPr>
            <p:ph type="ftr" sz="quarter" idx="3"/>
          </p:nvPr>
        </p:nvSpPr>
        <p:spPr>
          <a:xfrm>
            <a:off x="913794" y="5883275"/>
            <a:ext cx="6672865" cy="365125"/>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53411014"/>
      </p:ext>
    </p:extLst>
  </p:cSld>
  <p:clrMap bg1="dk1" tx1="lt1" bg2="dk2" tx2="lt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 id="2147483759" r:id="rId13"/>
    <p:sldLayoutId id="2147483760" r:id="rId14"/>
    <p:sldLayoutId id="2147483761" r:id="rId15"/>
    <p:sldLayoutId id="2147483762" r:id="rId16"/>
    <p:sldLayoutId id="2147483763" r:id="rId17"/>
  </p:sldLayoutIdLst>
  <p:hf sldNum="0" hdr="0" ftr="0" dt="0"/>
  <p:txStyles>
    <p:title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diagramLayout" Target="../diagrams/layout3.xml"/><Relationship Id="rId7" Type="http://schemas.openxmlformats.org/officeDocument/2006/relationships/image" Target="../media/image17.pn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25.pn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hyperlink" Target="https://www.facebook.com/medchi.medchi" TargetMode="External"/><Relationship Id="rId7" Type="http://schemas.openxmlformats.org/officeDocument/2006/relationships/image" Target="../media/image28.png"/><Relationship Id="rId12" Type="http://schemas.openxmlformats.org/officeDocument/2006/relationships/image" Target="../media/image32.png"/><Relationship Id="rId2" Type="http://schemas.openxmlformats.org/officeDocument/2006/relationships/image" Target="../media/image26.emf"/><Relationship Id="rId1" Type="http://schemas.openxmlformats.org/officeDocument/2006/relationships/slideLayout" Target="../slideLayouts/slideLayout2.xml"/><Relationship Id="rId6" Type="http://schemas.openxmlformats.org/officeDocument/2006/relationships/image" Target="../media/image27.png"/><Relationship Id="rId11" Type="http://schemas.openxmlformats.org/officeDocument/2006/relationships/image" Target="../media/image2.png"/><Relationship Id="rId5" Type="http://schemas.openxmlformats.org/officeDocument/2006/relationships/hyperlink" Target="https://www.medchi.org/" TargetMode="External"/><Relationship Id="rId10" Type="http://schemas.openxmlformats.org/officeDocument/2006/relationships/image" Target="../media/image31.png"/><Relationship Id="rId4" Type="http://schemas.openxmlformats.org/officeDocument/2006/relationships/hyperlink" Target="https://twitter.com/MedChiupdates" TargetMode="External"/><Relationship Id="rId9" Type="http://schemas.openxmlformats.org/officeDocument/2006/relationships/image" Target="../media/image30.sv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9.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33D17DF-B566-6BF3-528B-0769119072BA}"/>
              </a:ext>
            </a:extLst>
          </p:cNvPr>
          <p:cNvSpPr/>
          <p:nvPr/>
        </p:nvSpPr>
        <p:spPr>
          <a:xfrm>
            <a:off x="0" y="0"/>
            <a:ext cx="12192000" cy="4972050"/>
          </a:xfrm>
          <a:prstGeom prst="rect">
            <a:avLst/>
          </a:prstGeom>
          <a:solidFill>
            <a:srgbClr val="B0986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2FE2466-39CA-88F5-A0CA-0AAAC1A1126F}"/>
              </a:ext>
            </a:extLst>
          </p:cNvPr>
          <p:cNvSpPr>
            <a:spLocks noGrp="1"/>
          </p:cNvSpPr>
          <p:nvPr>
            <p:ph type="ctrTitle"/>
          </p:nvPr>
        </p:nvSpPr>
        <p:spPr/>
        <p:txBody>
          <a:bodyPr anchor="ctr"/>
          <a:lstStyle/>
          <a:p>
            <a:r>
              <a:rPr lang="en-US" dirty="0">
                <a:solidFill>
                  <a:schemeClr val="bg1"/>
                </a:solidFill>
              </a:rPr>
              <a:t>OSMAP </a:t>
            </a:r>
            <a:br>
              <a:rPr lang="en-US" dirty="0">
                <a:solidFill>
                  <a:schemeClr val="bg1"/>
                </a:solidFill>
              </a:rPr>
            </a:br>
            <a:r>
              <a:rPr lang="en-US" sz="1800" b="1" i="1" kern="0" dirty="0">
                <a:solidFill>
                  <a:srgbClr val="000000"/>
                </a:solidFill>
                <a:effectLst/>
                <a:latin typeface="Times New Roman" panose="02020603050405020304" pitchFamily="18" charset="0"/>
                <a:ea typeface="Times New Roman" panose="02020603050405020304" pitchFamily="18" charset="0"/>
              </a:rPr>
              <a:t>“Thriving Through Innovative Change”</a:t>
            </a:r>
            <a:br>
              <a:rPr lang="en-US" sz="1800" kern="1400" dirty="0">
                <a:solidFill>
                  <a:srgbClr val="000000"/>
                </a:solidFill>
                <a:effectLst/>
                <a:latin typeface="Calibri" panose="020F0502020204030204" pitchFamily="34" charset="0"/>
                <a:ea typeface="Times New Roman" panose="02020603050405020304" pitchFamily="18" charset="0"/>
              </a:rPr>
            </a:br>
            <a:endParaRPr lang="en-US" dirty="0">
              <a:solidFill>
                <a:schemeClr val="bg1"/>
              </a:solidFill>
            </a:endParaRPr>
          </a:p>
        </p:txBody>
      </p:sp>
      <p:sp>
        <p:nvSpPr>
          <p:cNvPr id="3" name="Subtitle 2">
            <a:extLst>
              <a:ext uri="{FF2B5EF4-FFF2-40B4-BE49-F238E27FC236}">
                <a16:creationId xmlns:a16="http://schemas.microsoft.com/office/drawing/2014/main" id="{A32FFBD0-E9CC-2C06-B768-8634B9459BCA}"/>
              </a:ext>
            </a:extLst>
          </p:cNvPr>
          <p:cNvSpPr>
            <a:spLocks noGrp="1"/>
          </p:cNvSpPr>
          <p:nvPr>
            <p:ph type="subTitle" idx="1"/>
          </p:nvPr>
        </p:nvSpPr>
        <p:spPr>
          <a:xfrm>
            <a:off x="1595269" y="2982913"/>
            <a:ext cx="9001462" cy="1655762"/>
          </a:xfrm>
        </p:spPr>
        <p:txBody>
          <a:bodyPr/>
          <a:lstStyle/>
          <a:p>
            <a:r>
              <a:rPr lang="en-US" dirty="0">
                <a:solidFill>
                  <a:schemeClr val="bg1"/>
                </a:solidFill>
              </a:rPr>
              <a:t>Gene M. Ransom, III </a:t>
            </a:r>
          </a:p>
          <a:p>
            <a:r>
              <a:rPr lang="en-US" dirty="0">
                <a:solidFill>
                  <a:schemeClr val="bg1"/>
                </a:solidFill>
              </a:rPr>
              <a:t>Chief Executive Officer</a:t>
            </a:r>
          </a:p>
          <a:p>
            <a:r>
              <a:rPr lang="en-US" dirty="0">
                <a:solidFill>
                  <a:schemeClr val="bg1"/>
                </a:solidFill>
              </a:rPr>
              <a:t>MedChi, The Maryland State Medical Society </a:t>
            </a:r>
          </a:p>
        </p:txBody>
      </p:sp>
      <p:pic>
        <p:nvPicPr>
          <p:cNvPr id="6" name="Picture 5" descr="A picture containing company name&#10;&#10;Description automatically generated">
            <a:extLst>
              <a:ext uri="{FF2B5EF4-FFF2-40B4-BE49-F238E27FC236}">
                <a16:creationId xmlns:a16="http://schemas.microsoft.com/office/drawing/2014/main" id="{A9E9F8CF-87CD-6CE7-F742-EEFBFC8951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8547" y="5044618"/>
            <a:ext cx="3374905" cy="1813382"/>
          </a:xfrm>
          <a:prstGeom prst="rect">
            <a:avLst/>
          </a:prstGeom>
        </p:spPr>
      </p:pic>
      <p:pic>
        <p:nvPicPr>
          <p:cNvPr id="10" name="Picture 9">
            <a:extLst>
              <a:ext uri="{FF2B5EF4-FFF2-40B4-BE49-F238E27FC236}">
                <a16:creationId xmlns:a16="http://schemas.microsoft.com/office/drawing/2014/main" id="{F43941E0-D26D-BA15-272E-3AF539DB5A01}"/>
              </a:ext>
            </a:extLst>
          </p:cNvPr>
          <p:cNvPicPr>
            <a:picLocks noChangeAspect="1"/>
          </p:cNvPicPr>
          <p:nvPr/>
        </p:nvPicPr>
        <p:blipFill>
          <a:blip r:embed="rId3"/>
          <a:stretch>
            <a:fillRect/>
          </a:stretch>
        </p:blipFill>
        <p:spPr>
          <a:xfrm>
            <a:off x="139668" y="140684"/>
            <a:ext cx="3323968" cy="3288316"/>
          </a:xfrm>
          <a:prstGeom prst="rect">
            <a:avLst/>
          </a:prstGeom>
        </p:spPr>
      </p:pic>
    </p:spTree>
    <p:extLst>
      <p:ext uri="{BB962C8B-B14F-4D97-AF65-F5344CB8AC3E}">
        <p14:creationId xmlns:p14="http://schemas.microsoft.com/office/powerpoint/2010/main" val="20658931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B0986D"/>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11969CA-84E2-2872-F407-18A938D20F09}"/>
              </a:ext>
            </a:extLst>
          </p:cNvPr>
          <p:cNvSpPr>
            <a:spLocks/>
          </p:cNvSpPr>
          <p:nvPr/>
        </p:nvSpPr>
        <p:spPr>
          <a:xfrm>
            <a:off x="0" y="5010150"/>
            <a:ext cx="12192000" cy="184785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C556F09-42EF-5ED5-E4D1-999363A4FA34}"/>
              </a:ext>
            </a:extLst>
          </p:cNvPr>
          <p:cNvSpPr>
            <a:spLocks noGrp="1"/>
          </p:cNvSpPr>
          <p:nvPr>
            <p:ph type="title"/>
          </p:nvPr>
        </p:nvSpPr>
        <p:spPr/>
        <p:txBody>
          <a:bodyPr/>
          <a:lstStyle/>
          <a:p>
            <a:r>
              <a:rPr lang="en-US" dirty="0">
                <a:solidFill>
                  <a:schemeClr val="bg1"/>
                </a:solidFill>
              </a:rPr>
              <a:t>HEALTH INFORMATION EXCHANGE (HIE) Crisp contract</a:t>
            </a:r>
          </a:p>
        </p:txBody>
      </p:sp>
      <p:sp>
        <p:nvSpPr>
          <p:cNvPr id="3" name="Content Placeholder 2">
            <a:extLst>
              <a:ext uri="{FF2B5EF4-FFF2-40B4-BE49-F238E27FC236}">
                <a16:creationId xmlns:a16="http://schemas.microsoft.com/office/drawing/2014/main" id="{C516A4AF-39AE-DA5F-98E8-07F1817337CF}"/>
              </a:ext>
            </a:extLst>
          </p:cNvPr>
          <p:cNvSpPr>
            <a:spLocks noGrp="1"/>
          </p:cNvSpPr>
          <p:nvPr>
            <p:ph idx="1"/>
          </p:nvPr>
        </p:nvSpPr>
        <p:spPr/>
        <p:txBody>
          <a:bodyPr/>
          <a:lstStyle/>
          <a:p>
            <a:r>
              <a:rPr lang="en-US" dirty="0">
                <a:solidFill>
                  <a:schemeClr val="bg1"/>
                </a:solidFill>
                <a:effectLst/>
              </a:rPr>
              <a:t>CRISP is Maryland’s Statewide Health Information Exchange (HIE).  An HIE is the technology that supports the flow of health information among physician practices, hospital labs, radiology centers, and other health care institutions.  HIE allows delivery of the right health information to the right place at the right time, providing safer, more timely, efficient, patient-centered care.</a:t>
            </a:r>
          </a:p>
          <a:p>
            <a:r>
              <a:rPr lang="en-US" dirty="0">
                <a:solidFill>
                  <a:schemeClr val="bg1"/>
                </a:solidFill>
                <a:effectLst/>
              </a:rPr>
              <a:t>On or around 2014 MedChi got the support contract for HIE helping all physicians with encounter notification and other services. </a:t>
            </a:r>
          </a:p>
          <a:p>
            <a:pPr marL="0" indent="0">
              <a:buNone/>
            </a:pPr>
            <a:r>
              <a:rPr lang="en-US" dirty="0">
                <a:solidFill>
                  <a:schemeClr val="bg1"/>
                </a:solidFill>
                <a:effectLst/>
              </a:rPr>
              <a:t> </a:t>
            </a:r>
          </a:p>
        </p:txBody>
      </p:sp>
      <p:pic>
        <p:nvPicPr>
          <p:cNvPr id="4" name="Picture 3">
            <a:extLst>
              <a:ext uri="{FF2B5EF4-FFF2-40B4-BE49-F238E27FC236}">
                <a16:creationId xmlns:a16="http://schemas.microsoft.com/office/drawing/2014/main" id="{D19211C6-1FB4-A892-67CF-DFF41D23BF9E}"/>
              </a:ext>
            </a:extLst>
          </p:cNvPr>
          <p:cNvPicPr>
            <a:picLocks noChangeAspect="1"/>
          </p:cNvPicPr>
          <p:nvPr/>
        </p:nvPicPr>
        <p:blipFill>
          <a:blip r:embed="rId2"/>
          <a:stretch>
            <a:fillRect/>
          </a:stretch>
        </p:blipFill>
        <p:spPr>
          <a:xfrm>
            <a:off x="4342197" y="5457825"/>
            <a:ext cx="3257550" cy="952500"/>
          </a:xfrm>
          <a:prstGeom prst="rect">
            <a:avLst/>
          </a:prstGeom>
        </p:spPr>
      </p:pic>
    </p:spTree>
    <p:extLst>
      <p:ext uri="{BB962C8B-B14F-4D97-AF65-F5344CB8AC3E}">
        <p14:creationId xmlns:p14="http://schemas.microsoft.com/office/powerpoint/2010/main" val="16383986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3F27C11-30C1-6246-3017-1419E1CFF82D}"/>
              </a:ext>
            </a:extLst>
          </p:cNvPr>
          <p:cNvSpPr/>
          <p:nvPr/>
        </p:nvSpPr>
        <p:spPr>
          <a:xfrm>
            <a:off x="0" y="951722"/>
            <a:ext cx="5419725" cy="5906277"/>
          </a:xfrm>
          <a:prstGeom prst="rect">
            <a:avLst/>
          </a:prstGeom>
          <a:solidFill>
            <a:srgbClr val="B0986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249279"/>
            <a:ext cx="12192000" cy="590549"/>
          </a:xfrm>
        </p:spPr>
        <p:txBody>
          <a:bodyPr>
            <a:noAutofit/>
          </a:bodyPr>
          <a:lstStyle/>
          <a:p>
            <a:pPr algn="ctr"/>
            <a:r>
              <a:rPr lang="en-US" sz="3200" dirty="0">
                <a:solidFill>
                  <a:schemeClr val="bg1"/>
                </a:solidFill>
                <a:effectLst>
                  <a:outerShdw blurRad="38100" dist="38100" dir="2700000" algn="tl">
                    <a:srgbClr val="000000">
                      <a:alpha val="43137"/>
                    </a:srgbClr>
                  </a:outerShdw>
                </a:effectLst>
              </a:rPr>
              <a:t>STATE CONTRACT Physician Health and Rehab </a:t>
            </a:r>
          </a:p>
        </p:txBody>
      </p:sp>
      <p:sp>
        <p:nvSpPr>
          <p:cNvPr id="5" name="TextBox 4"/>
          <p:cNvSpPr txBox="1"/>
          <p:nvPr/>
        </p:nvSpPr>
        <p:spPr>
          <a:xfrm>
            <a:off x="5583853" y="5978421"/>
            <a:ext cx="6444019" cy="584775"/>
          </a:xfrm>
          <a:prstGeom prst="rect">
            <a:avLst/>
          </a:prstGeom>
          <a:noFill/>
        </p:spPr>
        <p:txBody>
          <a:bodyPr wrap="square" rtlCol="0">
            <a:spAutoFit/>
          </a:bodyPr>
          <a:lstStyle/>
          <a:p>
            <a:pPr algn="ctr"/>
            <a:r>
              <a:rPr lang="en-US" sz="1600" dirty="0">
                <a:solidFill>
                  <a:schemeClr val="bg1"/>
                </a:solidFill>
                <a:latin typeface="Book Antiqua" panose="02040602050305030304" pitchFamily="18" charset="0"/>
                <a:cs typeface="Times New Roman" panose="02020603050405020304" pitchFamily="18" charset="0"/>
              </a:rPr>
              <a:t>MedChi – Got contracts with the Board of physicians and Board of Vicenarians making this business line profitable  </a:t>
            </a:r>
          </a:p>
        </p:txBody>
      </p:sp>
      <p:graphicFrame>
        <p:nvGraphicFramePr>
          <p:cNvPr id="3" name="Diagram 2"/>
          <p:cNvGraphicFramePr/>
          <p:nvPr>
            <p:extLst>
              <p:ext uri="{D42A27DB-BD31-4B8C-83A1-F6EECF244321}">
                <p14:modId xmlns:p14="http://schemas.microsoft.com/office/powerpoint/2010/main" val="749117826"/>
              </p:ext>
            </p:extLst>
          </p:nvPr>
        </p:nvGraphicFramePr>
        <p:xfrm>
          <a:off x="5173307" y="2706932"/>
          <a:ext cx="7265109" cy="28593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p:cNvSpPr txBox="1"/>
          <p:nvPr/>
        </p:nvSpPr>
        <p:spPr>
          <a:xfrm>
            <a:off x="0" y="982176"/>
            <a:ext cx="5419725" cy="4893647"/>
          </a:xfrm>
          <a:prstGeom prst="rect">
            <a:avLst/>
          </a:prstGeom>
          <a:noFill/>
        </p:spPr>
        <p:txBody>
          <a:bodyPr wrap="square" rtlCol="0" anchor="ctr">
            <a:spAutoFit/>
          </a:bodyPr>
          <a:lstStyle/>
          <a:p>
            <a:r>
              <a:rPr lang="en-US" sz="2400" dirty="0">
                <a:solidFill>
                  <a:schemeClr val="bg1"/>
                </a:solidFill>
                <a:latin typeface="Book Antiqua" panose="02040602050305030304" pitchFamily="18" charset="0"/>
                <a:cs typeface="Times New Roman" panose="02020603050405020304" pitchFamily="18" charset="0"/>
              </a:rPr>
              <a:t>The Maryland Physician Health Program is a private, confidential, non-disciplinary program that provides clinical care for physicians and allied health professionals.  Administered by MedChi’s foundation, the Center for a Healthy Maryland, this HIPAA-compliant program provides assessment, monitoring, referral, and support services for physicians impaired by:</a:t>
            </a:r>
            <a:br>
              <a:rPr lang="en-US" sz="2400" dirty="0">
                <a:solidFill>
                  <a:schemeClr val="bg1"/>
                </a:solidFill>
                <a:latin typeface="Book Antiqua" panose="02040602050305030304" pitchFamily="18" charset="0"/>
              </a:rPr>
            </a:br>
            <a:endParaRPr lang="en-US" sz="2400" dirty="0">
              <a:solidFill>
                <a:schemeClr val="bg1"/>
              </a:solidFill>
              <a:latin typeface="Book Antiqua" panose="02040602050305030304" pitchFamily="18" charset="0"/>
            </a:endParaRPr>
          </a:p>
          <a:p>
            <a:r>
              <a:rPr lang="en-US" sz="2400" dirty="0">
                <a:solidFill>
                  <a:schemeClr val="bg1"/>
                </a:solidFill>
              </a:rPr>
              <a:t> </a:t>
            </a:r>
          </a:p>
        </p:txBody>
      </p:sp>
      <p:pic>
        <p:nvPicPr>
          <p:cNvPr id="8" name="Picture 7">
            <a:extLst>
              <a:ext uri="{FF2B5EF4-FFF2-40B4-BE49-F238E27FC236}">
                <a16:creationId xmlns:a16="http://schemas.microsoft.com/office/drawing/2014/main" id="{67F8B409-83B8-D5E9-DCBB-EFA29AE47769}"/>
              </a:ext>
            </a:extLst>
          </p:cNvPr>
          <p:cNvPicPr>
            <a:picLocks noChangeAspect="1"/>
          </p:cNvPicPr>
          <p:nvPr/>
        </p:nvPicPr>
        <p:blipFill>
          <a:blip r:embed="rId7"/>
          <a:stretch>
            <a:fillRect/>
          </a:stretch>
        </p:blipFill>
        <p:spPr>
          <a:xfrm>
            <a:off x="1831851" y="4880907"/>
            <a:ext cx="1756022" cy="2195027"/>
          </a:xfrm>
          <a:prstGeom prst="rect">
            <a:avLst/>
          </a:prstGeom>
        </p:spPr>
      </p:pic>
      <p:pic>
        <p:nvPicPr>
          <p:cNvPr id="10" name="Picture 9">
            <a:extLst>
              <a:ext uri="{FF2B5EF4-FFF2-40B4-BE49-F238E27FC236}">
                <a16:creationId xmlns:a16="http://schemas.microsoft.com/office/drawing/2014/main" id="{D403BDD0-B56F-1906-BBF8-13AF918C4950}"/>
              </a:ext>
            </a:extLst>
          </p:cNvPr>
          <p:cNvPicPr>
            <a:picLocks noChangeAspect="1"/>
          </p:cNvPicPr>
          <p:nvPr/>
        </p:nvPicPr>
        <p:blipFill>
          <a:blip r:embed="rId8"/>
          <a:stretch>
            <a:fillRect/>
          </a:stretch>
        </p:blipFill>
        <p:spPr>
          <a:xfrm>
            <a:off x="6705598" y="1065772"/>
            <a:ext cx="4200525" cy="1415216"/>
          </a:xfrm>
          <a:prstGeom prst="rect">
            <a:avLst/>
          </a:prstGeom>
        </p:spPr>
      </p:pic>
    </p:spTree>
    <p:extLst>
      <p:ext uri="{BB962C8B-B14F-4D97-AF65-F5344CB8AC3E}">
        <p14:creationId xmlns:p14="http://schemas.microsoft.com/office/powerpoint/2010/main" val="23992871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B0986D"/>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67FC0EA-A3B3-ED3F-F4BE-0386E05B200D}"/>
              </a:ext>
            </a:extLst>
          </p:cNvPr>
          <p:cNvSpPr/>
          <p:nvPr/>
        </p:nvSpPr>
        <p:spPr>
          <a:xfrm>
            <a:off x="0" y="2155371"/>
            <a:ext cx="12192000" cy="4702629"/>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414E41E-BA77-246F-483C-DED6434C3CE4}"/>
              </a:ext>
            </a:extLst>
          </p:cNvPr>
          <p:cNvSpPr>
            <a:spLocks noGrp="1"/>
          </p:cNvSpPr>
          <p:nvPr>
            <p:ph type="title"/>
          </p:nvPr>
        </p:nvSpPr>
        <p:spPr>
          <a:xfrm>
            <a:off x="919119" y="299629"/>
            <a:ext cx="10353761" cy="1326321"/>
          </a:xfrm>
        </p:spPr>
        <p:txBody>
          <a:bodyPr/>
          <a:lstStyle/>
          <a:p>
            <a:r>
              <a:rPr lang="en-US" dirty="0">
                <a:solidFill>
                  <a:schemeClr val="bg1"/>
                </a:solidFill>
              </a:rPr>
              <a:t>Other Royalty Vendor AGREEMENT</a:t>
            </a:r>
          </a:p>
        </p:txBody>
      </p:sp>
      <p:pic>
        <p:nvPicPr>
          <p:cNvPr id="6" name="Picture 5">
            <a:extLst>
              <a:ext uri="{FF2B5EF4-FFF2-40B4-BE49-F238E27FC236}">
                <a16:creationId xmlns:a16="http://schemas.microsoft.com/office/drawing/2014/main" id="{1CC5450B-DB99-9C8D-704D-6BD06A3BB24C}"/>
              </a:ext>
            </a:extLst>
          </p:cNvPr>
          <p:cNvPicPr>
            <a:picLocks noChangeAspect="1"/>
          </p:cNvPicPr>
          <p:nvPr/>
        </p:nvPicPr>
        <p:blipFill>
          <a:blip r:embed="rId2"/>
          <a:stretch>
            <a:fillRect/>
          </a:stretch>
        </p:blipFill>
        <p:spPr>
          <a:xfrm>
            <a:off x="4668112" y="3115333"/>
            <a:ext cx="1828800" cy="1828800"/>
          </a:xfrm>
          <a:prstGeom prst="rect">
            <a:avLst/>
          </a:prstGeom>
        </p:spPr>
      </p:pic>
      <p:pic>
        <p:nvPicPr>
          <p:cNvPr id="9" name="Picture 8">
            <a:extLst>
              <a:ext uri="{FF2B5EF4-FFF2-40B4-BE49-F238E27FC236}">
                <a16:creationId xmlns:a16="http://schemas.microsoft.com/office/drawing/2014/main" id="{64534B14-A71B-2D74-5B16-6867834DE01D}"/>
              </a:ext>
            </a:extLst>
          </p:cNvPr>
          <p:cNvPicPr>
            <a:picLocks noChangeAspect="1"/>
          </p:cNvPicPr>
          <p:nvPr/>
        </p:nvPicPr>
        <p:blipFill>
          <a:blip r:embed="rId3"/>
          <a:stretch>
            <a:fillRect/>
          </a:stretch>
        </p:blipFill>
        <p:spPr>
          <a:xfrm>
            <a:off x="7523889" y="3843745"/>
            <a:ext cx="4583384" cy="3080773"/>
          </a:xfrm>
          <a:prstGeom prst="rect">
            <a:avLst/>
          </a:prstGeom>
        </p:spPr>
      </p:pic>
      <p:pic>
        <p:nvPicPr>
          <p:cNvPr id="11" name="Picture 10">
            <a:extLst>
              <a:ext uri="{FF2B5EF4-FFF2-40B4-BE49-F238E27FC236}">
                <a16:creationId xmlns:a16="http://schemas.microsoft.com/office/drawing/2014/main" id="{E633B5C6-79D2-62EB-F6BD-5B63F133E72B}"/>
              </a:ext>
            </a:extLst>
          </p:cNvPr>
          <p:cNvPicPr>
            <a:picLocks noChangeAspect="1"/>
          </p:cNvPicPr>
          <p:nvPr/>
        </p:nvPicPr>
        <p:blipFill>
          <a:blip r:embed="rId4"/>
          <a:stretch>
            <a:fillRect/>
          </a:stretch>
        </p:blipFill>
        <p:spPr>
          <a:xfrm>
            <a:off x="1009815" y="2350993"/>
            <a:ext cx="2050625" cy="2050625"/>
          </a:xfrm>
          <a:prstGeom prst="rect">
            <a:avLst/>
          </a:prstGeom>
        </p:spPr>
      </p:pic>
      <p:pic>
        <p:nvPicPr>
          <p:cNvPr id="12" name="Picture 11">
            <a:extLst>
              <a:ext uri="{FF2B5EF4-FFF2-40B4-BE49-F238E27FC236}">
                <a16:creationId xmlns:a16="http://schemas.microsoft.com/office/drawing/2014/main" id="{ACC6C2E1-F395-4F2E-70E7-60D44BDD4DAA}"/>
              </a:ext>
            </a:extLst>
          </p:cNvPr>
          <p:cNvPicPr>
            <a:picLocks noChangeAspect="1"/>
          </p:cNvPicPr>
          <p:nvPr/>
        </p:nvPicPr>
        <p:blipFill>
          <a:blip r:embed="rId5"/>
          <a:stretch>
            <a:fillRect/>
          </a:stretch>
        </p:blipFill>
        <p:spPr>
          <a:xfrm>
            <a:off x="4557971" y="5532119"/>
            <a:ext cx="2419350" cy="942975"/>
          </a:xfrm>
          <a:prstGeom prst="rect">
            <a:avLst/>
          </a:prstGeom>
        </p:spPr>
      </p:pic>
      <p:pic>
        <p:nvPicPr>
          <p:cNvPr id="13" name="Picture 12">
            <a:extLst>
              <a:ext uri="{FF2B5EF4-FFF2-40B4-BE49-F238E27FC236}">
                <a16:creationId xmlns:a16="http://schemas.microsoft.com/office/drawing/2014/main" id="{7DE5663D-B189-F5C6-7E53-33D39BABDA2E}"/>
              </a:ext>
            </a:extLst>
          </p:cNvPr>
          <p:cNvPicPr>
            <a:picLocks noChangeAspect="1"/>
          </p:cNvPicPr>
          <p:nvPr/>
        </p:nvPicPr>
        <p:blipFill>
          <a:blip r:embed="rId6"/>
          <a:stretch>
            <a:fillRect/>
          </a:stretch>
        </p:blipFill>
        <p:spPr>
          <a:xfrm>
            <a:off x="353238" y="4597239"/>
            <a:ext cx="3715315" cy="2146041"/>
          </a:xfrm>
          <a:prstGeom prst="rect">
            <a:avLst/>
          </a:prstGeom>
        </p:spPr>
      </p:pic>
      <p:pic>
        <p:nvPicPr>
          <p:cNvPr id="14" name="Picture 13">
            <a:extLst>
              <a:ext uri="{FF2B5EF4-FFF2-40B4-BE49-F238E27FC236}">
                <a16:creationId xmlns:a16="http://schemas.microsoft.com/office/drawing/2014/main" id="{592F2573-C0F0-314A-2FB3-71572F61DEF9}"/>
              </a:ext>
            </a:extLst>
          </p:cNvPr>
          <p:cNvPicPr>
            <a:picLocks noChangeAspect="1"/>
          </p:cNvPicPr>
          <p:nvPr/>
        </p:nvPicPr>
        <p:blipFill>
          <a:blip r:embed="rId7"/>
          <a:stretch>
            <a:fillRect/>
          </a:stretch>
        </p:blipFill>
        <p:spPr>
          <a:xfrm>
            <a:off x="7391150" y="2386921"/>
            <a:ext cx="4668112" cy="1456824"/>
          </a:xfrm>
          <a:prstGeom prst="rect">
            <a:avLst/>
          </a:prstGeom>
        </p:spPr>
      </p:pic>
    </p:spTree>
    <p:extLst>
      <p:ext uri="{BB962C8B-B14F-4D97-AF65-F5344CB8AC3E}">
        <p14:creationId xmlns:p14="http://schemas.microsoft.com/office/powerpoint/2010/main" val="30228868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E6593-683B-7847-3175-8F35D126596E}"/>
              </a:ext>
            </a:extLst>
          </p:cNvPr>
          <p:cNvSpPr>
            <a:spLocks noGrp="1"/>
          </p:cNvSpPr>
          <p:nvPr>
            <p:ph type="title"/>
          </p:nvPr>
        </p:nvSpPr>
        <p:spPr>
          <a:xfrm>
            <a:off x="919119" y="180392"/>
            <a:ext cx="10353761" cy="1326321"/>
          </a:xfrm>
        </p:spPr>
        <p:txBody>
          <a:bodyPr/>
          <a:lstStyle/>
          <a:p>
            <a:r>
              <a:rPr lang="en-US" dirty="0">
                <a:solidFill>
                  <a:schemeClr val="bg1"/>
                </a:solidFill>
              </a:rPr>
              <a:t>Keys to SUCCESS FOR MEDCHI</a:t>
            </a:r>
          </a:p>
        </p:txBody>
      </p:sp>
      <p:graphicFrame>
        <p:nvGraphicFramePr>
          <p:cNvPr id="4" name="Content Placeholder 3">
            <a:extLst>
              <a:ext uri="{FF2B5EF4-FFF2-40B4-BE49-F238E27FC236}">
                <a16:creationId xmlns:a16="http://schemas.microsoft.com/office/drawing/2014/main" id="{E60454D0-1F1A-B775-78DF-88DCE08C232A}"/>
              </a:ext>
            </a:extLst>
          </p:cNvPr>
          <p:cNvGraphicFramePr>
            <a:graphicFrameLocks noGrp="1"/>
          </p:cNvGraphicFramePr>
          <p:nvPr>
            <p:ph idx="1"/>
            <p:extLst>
              <p:ext uri="{D42A27DB-BD31-4B8C-83A1-F6EECF244321}">
                <p14:modId xmlns:p14="http://schemas.microsoft.com/office/powerpoint/2010/main" val="1468890591"/>
              </p:ext>
            </p:extLst>
          </p:nvPr>
        </p:nvGraphicFramePr>
        <p:xfrm>
          <a:off x="658392" y="1938416"/>
          <a:ext cx="11077057" cy="44571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a:extLst>
              <a:ext uri="{FF2B5EF4-FFF2-40B4-BE49-F238E27FC236}">
                <a16:creationId xmlns:a16="http://schemas.microsoft.com/office/drawing/2014/main" id="{D38667F5-E7FA-EC3A-AE8C-4252F4F16C41}"/>
              </a:ext>
            </a:extLst>
          </p:cNvPr>
          <p:cNvPicPr>
            <a:picLocks noChangeAspect="1"/>
          </p:cNvPicPr>
          <p:nvPr/>
        </p:nvPicPr>
        <p:blipFill>
          <a:blip r:embed="rId7"/>
          <a:stretch>
            <a:fillRect/>
          </a:stretch>
        </p:blipFill>
        <p:spPr>
          <a:xfrm>
            <a:off x="9308960" y="-331597"/>
            <a:ext cx="3109965" cy="3109965"/>
          </a:xfrm>
          <a:prstGeom prst="rect">
            <a:avLst/>
          </a:prstGeom>
        </p:spPr>
      </p:pic>
    </p:spTree>
    <p:extLst>
      <p:ext uri="{BB962C8B-B14F-4D97-AF65-F5344CB8AC3E}">
        <p14:creationId xmlns:p14="http://schemas.microsoft.com/office/powerpoint/2010/main" val="7457883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489ED42-4E43-5B99-EABD-8B62219AF864}"/>
              </a:ext>
            </a:extLst>
          </p:cNvPr>
          <p:cNvSpPr/>
          <p:nvPr/>
        </p:nvSpPr>
        <p:spPr>
          <a:xfrm>
            <a:off x="0" y="3245861"/>
            <a:ext cx="12192000" cy="3612139"/>
          </a:xfrm>
          <a:prstGeom prst="rect">
            <a:avLst/>
          </a:prstGeom>
          <a:solidFill>
            <a:srgbClr val="B0986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9" name="TextBox 8">
            <a:extLst>
              <a:ext uri="{FF2B5EF4-FFF2-40B4-BE49-F238E27FC236}">
                <a16:creationId xmlns:a16="http://schemas.microsoft.com/office/drawing/2014/main" id="{4EB0FB6F-D042-4F17-B41A-3F313C281864}"/>
              </a:ext>
            </a:extLst>
          </p:cNvPr>
          <p:cNvSpPr txBox="1"/>
          <p:nvPr/>
        </p:nvSpPr>
        <p:spPr>
          <a:xfrm>
            <a:off x="457200" y="500559"/>
            <a:ext cx="11272741" cy="1231106"/>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mn-cs"/>
              </a:rPr>
              <a:t> </a:t>
            </a:r>
          </a:p>
        </p:txBody>
      </p:sp>
      <p:sp>
        <p:nvSpPr>
          <p:cNvPr id="2" name="TextBox 1">
            <a:extLst>
              <a:ext uri="{FF2B5EF4-FFF2-40B4-BE49-F238E27FC236}">
                <a16:creationId xmlns:a16="http://schemas.microsoft.com/office/drawing/2014/main" id="{FD30638E-4E3E-471E-A75F-72ECBB9953AD}"/>
              </a:ext>
            </a:extLst>
          </p:cNvPr>
          <p:cNvSpPr txBox="1"/>
          <p:nvPr/>
        </p:nvSpPr>
        <p:spPr>
          <a:xfrm>
            <a:off x="0" y="197531"/>
            <a:ext cx="121920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Kokila" panose="020B0604020202020204" pitchFamily="34" charset="0"/>
              </a:rPr>
              <a:t>Contact Us and Check Us Out on the Web! </a:t>
            </a:r>
          </a:p>
        </p:txBody>
      </p:sp>
      <p:pic>
        <p:nvPicPr>
          <p:cNvPr id="3" name="Picture 2">
            <a:extLst>
              <a:ext uri="{FF2B5EF4-FFF2-40B4-BE49-F238E27FC236}">
                <a16:creationId xmlns:a16="http://schemas.microsoft.com/office/drawing/2014/main" id="{847F7924-BE33-ABBB-DCF4-6060CE0772B9}"/>
              </a:ext>
            </a:extLst>
          </p:cNvPr>
          <p:cNvPicPr>
            <a:picLocks noChangeAspect="1"/>
          </p:cNvPicPr>
          <p:nvPr/>
        </p:nvPicPr>
        <p:blipFill>
          <a:blip r:embed="rId2"/>
          <a:stretch>
            <a:fillRect/>
          </a:stretch>
        </p:blipFill>
        <p:spPr>
          <a:xfrm>
            <a:off x="7063171" y="3906221"/>
            <a:ext cx="1150797" cy="822604"/>
          </a:xfrm>
          <a:prstGeom prst="rect">
            <a:avLst/>
          </a:prstGeom>
        </p:spPr>
      </p:pic>
      <p:sp>
        <p:nvSpPr>
          <p:cNvPr id="5" name="TextBox 4">
            <a:extLst>
              <a:ext uri="{FF2B5EF4-FFF2-40B4-BE49-F238E27FC236}">
                <a16:creationId xmlns:a16="http://schemas.microsoft.com/office/drawing/2014/main" id="{AC07C143-7E85-FFCA-6A29-9100821815CB}"/>
              </a:ext>
            </a:extLst>
          </p:cNvPr>
          <p:cNvSpPr txBox="1"/>
          <p:nvPr/>
        </p:nvSpPr>
        <p:spPr>
          <a:xfrm>
            <a:off x="1728029" y="4117468"/>
            <a:ext cx="3400802"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Kokila" panose="020B0604020202020204" pitchFamily="34" charset="0"/>
                <a:hlinkClick r:id="rId3">
                  <a:extLst>
                    <a:ext uri="{A12FA001-AC4F-418D-AE19-62706E023703}">
                      <ahyp:hlinkClr xmlns:ahyp="http://schemas.microsoft.com/office/drawing/2018/hyperlinkcolor" val="tx"/>
                    </a:ext>
                  </a:extLst>
                </a:hlinkClick>
              </a:rPr>
              <a:t>Medchi </a:t>
            </a:r>
            <a:r>
              <a:rPr kumimoji="0" lang="en-US" sz="2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cs typeface="Kokila" panose="020B0604020202020204" pitchFamily="34" charset="0"/>
                <a:hlinkClick r:id="rId3">
                  <a:extLst>
                    <a:ext uri="{A12FA001-AC4F-418D-AE19-62706E023703}">
                      <ahyp:hlinkClr xmlns:ahyp="http://schemas.microsoft.com/office/drawing/2018/hyperlinkcolor" val="tx"/>
                    </a:ext>
                  </a:extLst>
                </a:hlinkClick>
              </a:rPr>
              <a:t>Medchi</a:t>
            </a:r>
            <a:r>
              <a:rPr kumimoji="0" lang="en-US" sz="2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Kokila" panose="020B0604020202020204" pitchFamily="34" charset="0"/>
                <a:hlinkClick r:id="rId3">
                  <a:extLst>
                    <a:ext uri="{A12FA001-AC4F-418D-AE19-62706E023703}">
                      <ahyp:hlinkClr xmlns:ahyp="http://schemas.microsoft.com/office/drawing/2018/hyperlinkcolor" val="tx"/>
                    </a:ext>
                  </a:extLst>
                </a:hlinkClick>
              </a:rPr>
              <a:t> | Facebook</a:t>
            </a:r>
            <a:endParaRPr kumimoji="0" lang="en-US" sz="2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Kokila" panose="020B0604020202020204" pitchFamily="34" charset="0"/>
            </a:endParaRPr>
          </a:p>
        </p:txBody>
      </p:sp>
      <p:sp>
        <p:nvSpPr>
          <p:cNvPr id="6" name="TextBox 5">
            <a:extLst>
              <a:ext uri="{FF2B5EF4-FFF2-40B4-BE49-F238E27FC236}">
                <a16:creationId xmlns:a16="http://schemas.microsoft.com/office/drawing/2014/main" id="{EAB01BAB-2B74-3AB2-39C6-E683FBA041C5}"/>
              </a:ext>
            </a:extLst>
          </p:cNvPr>
          <p:cNvSpPr txBox="1"/>
          <p:nvPr/>
        </p:nvSpPr>
        <p:spPr>
          <a:xfrm>
            <a:off x="1760723" y="5628404"/>
            <a:ext cx="4454793"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Kokila" panose="020B0604020202020204" pitchFamily="34" charset="0"/>
                <a:hlinkClick r:id="rId4">
                  <a:extLst>
                    <a:ext uri="{A12FA001-AC4F-418D-AE19-62706E023703}">
                      <ahyp:hlinkClr xmlns:ahyp="http://schemas.microsoft.com/office/drawing/2018/hyperlinkcolor" val="tx"/>
                    </a:ext>
                  </a:extLst>
                </a:hlinkClick>
              </a:rPr>
              <a:t>MedChi (@MedChiupdates) / Twitter</a:t>
            </a:r>
            <a:endParaRPr kumimoji="0" lang="en-US" sz="2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Kokila"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chemeClr val="bg1"/>
                </a:solidFill>
                <a:latin typeface="Cambria" panose="02040503050406030204" pitchFamily="18" charset="0"/>
                <a:ea typeface="Cambria" panose="02040503050406030204" pitchFamily="18" charset="0"/>
                <a:cs typeface="Kokila" panose="020B0604020202020204" pitchFamily="34" charset="0"/>
              </a:rPr>
              <a:t>Gene Ransom (@GeneRansom)</a:t>
            </a:r>
            <a:endParaRPr kumimoji="0" lang="en-US" sz="2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Kokila" panose="020B0604020202020204" pitchFamily="34" charset="0"/>
            </a:endParaRPr>
          </a:p>
        </p:txBody>
      </p:sp>
      <p:sp>
        <p:nvSpPr>
          <p:cNvPr id="7" name="TextBox 6">
            <a:extLst>
              <a:ext uri="{FF2B5EF4-FFF2-40B4-BE49-F238E27FC236}">
                <a16:creationId xmlns:a16="http://schemas.microsoft.com/office/drawing/2014/main" id="{7CA58688-D51E-F69C-A060-A90DF4B1258C}"/>
              </a:ext>
            </a:extLst>
          </p:cNvPr>
          <p:cNvSpPr txBox="1"/>
          <p:nvPr/>
        </p:nvSpPr>
        <p:spPr>
          <a:xfrm>
            <a:off x="8347914" y="5674570"/>
            <a:ext cx="3844086" cy="61555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Kokila" panose="020B0604020202020204" pitchFamily="34" charset="0"/>
              </a:rPr>
              <a:t>LinkedIn: </a:t>
            </a:r>
            <a:r>
              <a:rPr kumimoji="0" lang="en-US" sz="14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Kokila" panose="020B0604020202020204" pitchFamily="34" charset="0"/>
              </a:rPr>
              <a:t>https://www.linkedin.com/in/generansom/</a:t>
            </a:r>
          </a:p>
        </p:txBody>
      </p:sp>
      <p:sp>
        <p:nvSpPr>
          <p:cNvPr id="8" name="TextBox 7">
            <a:extLst>
              <a:ext uri="{FF2B5EF4-FFF2-40B4-BE49-F238E27FC236}">
                <a16:creationId xmlns:a16="http://schemas.microsoft.com/office/drawing/2014/main" id="{108FBC31-643A-7A05-1F6D-D97244788D26}"/>
              </a:ext>
            </a:extLst>
          </p:cNvPr>
          <p:cNvSpPr txBox="1"/>
          <p:nvPr/>
        </p:nvSpPr>
        <p:spPr>
          <a:xfrm>
            <a:off x="8188942" y="3846218"/>
            <a:ext cx="3844086"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Kokila" panose="020B0604020202020204" pitchFamily="34" charset="0"/>
              </a:rPr>
              <a:t>gransom@medchi.org</a:t>
            </a:r>
          </a:p>
        </p:txBody>
      </p:sp>
      <p:sp>
        <p:nvSpPr>
          <p:cNvPr id="11" name="TextBox 10">
            <a:extLst>
              <a:ext uri="{FF2B5EF4-FFF2-40B4-BE49-F238E27FC236}">
                <a16:creationId xmlns:a16="http://schemas.microsoft.com/office/drawing/2014/main" id="{C2B05F4C-7DE8-7B92-B28E-EECB7D5B2E66}"/>
              </a:ext>
            </a:extLst>
          </p:cNvPr>
          <p:cNvSpPr txBox="1"/>
          <p:nvPr/>
        </p:nvSpPr>
        <p:spPr>
          <a:xfrm>
            <a:off x="8213968" y="4232736"/>
            <a:ext cx="3844086"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Kokila" panose="020B0604020202020204" pitchFamily="34" charset="0"/>
              </a:rPr>
              <a:t>members@medchi.org</a:t>
            </a:r>
          </a:p>
        </p:txBody>
      </p:sp>
      <p:sp>
        <p:nvSpPr>
          <p:cNvPr id="13" name="TextBox 12">
            <a:extLst>
              <a:ext uri="{FF2B5EF4-FFF2-40B4-BE49-F238E27FC236}">
                <a16:creationId xmlns:a16="http://schemas.microsoft.com/office/drawing/2014/main" id="{128F0321-8410-822B-A8D4-8D6F26067823}"/>
              </a:ext>
            </a:extLst>
          </p:cNvPr>
          <p:cNvSpPr txBox="1"/>
          <p:nvPr/>
        </p:nvSpPr>
        <p:spPr>
          <a:xfrm>
            <a:off x="3733620" y="1115358"/>
            <a:ext cx="4719900"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Kokila" panose="020B0604020202020204" pitchFamily="34" charset="0"/>
                <a:hlinkClick r:id="rId5">
                  <a:extLst>
                    <a:ext uri="{A12FA001-AC4F-418D-AE19-62706E023703}">
                      <ahyp:hlinkClr xmlns:ahyp="http://schemas.microsoft.com/office/drawing/2018/hyperlinkcolor" val="tx"/>
                    </a:ext>
                  </a:extLst>
                </a:hlinkClick>
              </a:rPr>
              <a:t>www.medchi.org</a:t>
            </a:r>
            <a:endParaRPr kumimoji="0" lang="en-US" sz="32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Kokila" panose="020B0604020202020204" pitchFamily="34" charset="0"/>
            </a:endParaRPr>
          </a:p>
        </p:txBody>
      </p:sp>
      <p:pic>
        <p:nvPicPr>
          <p:cNvPr id="15" name="Picture 4" descr="pnglot.com-twitter-bird-logo-png-139932 | OpenVisual FX">
            <a:extLst>
              <a:ext uri="{FF2B5EF4-FFF2-40B4-BE49-F238E27FC236}">
                <a16:creationId xmlns:a16="http://schemas.microsoft.com/office/drawing/2014/main" id="{B89E307C-1C5C-BB4F-7110-7DB81CD2DFD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7877" y="5564804"/>
            <a:ext cx="902878" cy="90329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Facebook logo and symbol, meaning, history, PNG">
            <a:extLst>
              <a:ext uri="{FF2B5EF4-FFF2-40B4-BE49-F238E27FC236}">
                <a16:creationId xmlns:a16="http://schemas.microsoft.com/office/drawing/2014/main" id="{648712A3-FFC2-D5D3-FBB4-160BEF684F6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4699" y="3747493"/>
            <a:ext cx="1728029" cy="1080018"/>
          </a:xfrm>
          <a:prstGeom prst="rect">
            <a:avLst/>
          </a:prstGeom>
          <a:noFill/>
          <a:extLst>
            <a:ext uri="{909E8E84-426E-40DD-AFC4-6F175D3DCCD1}">
              <a14:hiddenFill xmlns:a14="http://schemas.microsoft.com/office/drawing/2010/main">
                <a:solidFill>
                  <a:srgbClr val="FFFFFF"/>
                </a:solidFill>
              </a14:hiddenFill>
            </a:ext>
          </a:extLst>
        </p:spPr>
      </p:pic>
      <p:pic>
        <p:nvPicPr>
          <p:cNvPr id="19" name="Graphic 18" descr="Questions with solid fill">
            <a:extLst>
              <a:ext uri="{FF2B5EF4-FFF2-40B4-BE49-F238E27FC236}">
                <a16:creationId xmlns:a16="http://schemas.microsoft.com/office/drawing/2014/main" id="{6632A2D7-B87C-3D05-4673-6269D25643C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702601">
            <a:off x="9601201" y="729027"/>
            <a:ext cx="2359770" cy="2359770"/>
          </a:xfrm>
          <a:prstGeom prst="rect">
            <a:avLst/>
          </a:prstGeom>
        </p:spPr>
      </p:pic>
      <p:pic>
        <p:nvPicPr>
          <p:cNvPr id="21" name="Picture 20">
            <a:extLst>
              <a:ext uri="{FF2B5EF4-FFF2-40B4-BE49-F238E27FC236}">
                <a16:creationId xmlns:a16="http://schemas.microsoft.com/office/drawing/2014/main" id="{A9F71438-1157-D712-B59F-D537814A302E}"/>
              </a:ext>
            </a:extLst>
          </p:cNvPr>
          <p:cNvPicPr>
            <a:picLocks noChangeAspect="1"/>
          </p:cNvPicPr>
          <p:nvPr/>
        </p:nvPicPr>
        <p:blipFill>
          <a:blip r:embed="rId10"/>
          <a:stretch>
            <a:fillRect/>
          </a:stretch>
        </p:blipFill>
        <p:spPr>
          <a:xfrm>
            <a:off x="7189638" y="5547674"/>
            <a:ext cx="1064556" cy="869346"/>
          </a:xfrm>
          <a:prstGeom prst="rect">
            <a:avLst/>
          </a:prstGeom>
        </p:spPr>
      </p:pic>
      <p:pic>
        <p:nvPicPr>
          <p:cNvPr id="10" name="Picture 9" descr="A picture containing company name&#10;&#10;Description automatically generated">
            <a:extLst>
              <a:ext uri="{FF2B5EF4-FFF2-40B4-BE49-F238E27FC236}">
                <a16:creationId xmlns:a16="http://schemas.microsoft.com/office/drawing/2014/main" id="{47FBAEA8-D146-5119-E516-AD7EDC7E445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659407" y="1676646"/>
            <a:ext cx="2868326" cy="1541191"/>
          </a:xfrm>
          <a:prstGeom prst="rect">
            <a:avLst/>
          </a:prstGeom>
        </p:spPr>
      </p:pic>
      <p:pic>
        <p:nvPicPr>
          <p:cNvPr id="22" name="Picture 21">
            <a:extLst>
              <a:ext uri="{FF2B5EF4-FFF2-40B4-BE49-F238E27FC236}">
                <a16:creationId xmlns:a16="http://schemas.microsoft.com/office/drawing/2014/main" id="{8CE53474-C913-12B3-BA98-8D4FA07D0BE2}"/>
              </a:ext>
            </a:extLst>
          </p:cNvPr>
          <p:cNvPicPr>
            <a:picLocks noChangeAspect="1"/>
          </p:cNvPicPr>
          <p:nvPr/>
        </p:nvPicPr>
        <p:blipFill>
          <a:blip r:embed="rId12"/>
          <a:stretch>
            <a:fillRect/>
          </a:stretch>
        </p:blipFill>
        <p:spPr>
          <a:xfrm rot="20441492">
            <a:off x="556710" y="1216117"/>
            <a:ext cx="3626634" cy="2611672"/>
          </a:xfrm>
          <a:prstGeom prst="rect">
            <a:avLst/>
          </a:prstGeom>
        </p:spPr>
      </p:pic>
    </p:spTree>
    <p:extLst>
      <p:ext uri="{BB962C8B-B14F-4D97-AF65-F5344CB8AC3E}">
        <p14:creationId xmlns:p14="http://schemas.microsoft.com/office/powerpoint/2010/main" val="8203328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3E80932-2ECD-EAF8-B02A-555269E2C6A2}"/>
              </a:ext>
            </a:extLst>
          </p:cNvPr>
          <p:cNvSpPr/>
          <p:nvPr/>
        </p:nvSpPr>
        <p:spPr>
          <a:xfrm>
            <a:off x="5048948" y="342900"/>
            <a:ext cx="6800152" cy="6353175"/>
          </a:xfrm>
          <a:prstGeom prst="rect">
            <a:avLst/>
          </a:prstGeom>
          <a:solidFill>
            <a:srgbClr val="B0986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lgn="ctr">
              <a:buClr>
                <a:schemeClr val="tx1"/>
              </a:buClr>
              <a:buFont typeface="Arial" panose="020B0604020202020204" pitchFamily="34" charset="0"/>
              <a:buChar char="•"/>
            </a:pPr>
            <a:endParaRPr lang="en-US" dirty="0"/>
          </a:p>
        </p:txBody>
      </p:sp>
      <p:sp>
        <p:nvSpPr>
          <p:cNvPr id="11" name="Content Placeholder 4">
            <a:extLst>
              <a:ext uri="{FF2B5EF4-FFF2-40B4-BE49-F238E27FC236}">
                <a16:creationId xmlns:a16="http://schemas.microsoft.com/office/drawing/2014/main" id="{5CEC6C4E-8ED2-40E3-9FFC-E808D0F56355}"/>
              </a:ext>
            </a:extLst>
          </p:cNvPr>
          <p:cNvSpPr>
            <a:spLocks noGrp="1"/>
          </p:cNvSpPr>
          <p:nvPr>
            <p:ph idx="1"/>
          </p:nvPr>
        </p:nvSpPr>
        <p:spPr>
          <a:xfrm>
            <a:off x="5219700" y="202987"/>
            <a:ext cx="6639863" cy="6483563"/>
          </a:xfrm>
        </p:spPr>
        <p:txBody>
          <a:bodyPr anchor="ctr">
            <a:normAutofit/>
          </a:bodyPr>
          <a:lstStyle/>
          <a:p>
            <a:pPr>
              <a:buClr>
                <a:schemeClr val="tx1"/>
              </a:buClr>
              <a:defRPr/>
            </a:pPr>
            <a:r>
              <a:rPr lang="en-US" sz="20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MedChi is the seventh oldest medical society, formed in 1799 in Annapolis, MD. </a:t>
            </a:r>
          </a:p>
          <a:p>
            <a:pPr>
              <a:buClr>
                <a:schemeClr val="tx1"/>
              </a:buClr>
              <a:defRPr/>
            </a:pPr>
            <a:endParaRPr lang="en-US" sz="105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endParaRPr>
          </a:p>
          <a:p>
            <a:pPr>
              <a:buClr>
                <a:schemeClr val="tx1"/>
              </a:buClr>
              <a:defRPr/>
            </a:pPr>
            <a:r>
              <a:rPr lang="en-US" sz="20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The Mission of MedChi, The Maryland State Medical Society, is to serve as Maryland's foremost advocate and resource for physicians, their patients,  and the public health of Maryland. </a:t>
            </a:r>
          </a:p>
          <a:p>
            <a:pPr>
              <a:buClr>
                <a:schemeClr val="tx1"/>
              </a:buClr>
              <a:defRPr/>
            </a:pPr>
            <a:endParaRPr lang="en-US" sz="105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endParaRPr>
          </a:p>
          <a:p>
            <a:pPr>
              <a:buClr>
                <a:schemeClr val="tx1"/>
              </a:buClr>
              <a:defRPr/>
            </a:pPr>
            <a:r>
              <a:rPr lang="en-US" sz="20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MedChi is the largest physician organization in Maryland</a:t>
            </a:r>
          </a:p>
          <a:p>
            <a:pPr marL="742950" lvl="1" indent="-285750">
              <a:buClr>
                <a:schemeClr val="tx1"/>
              </a:buClr>
              <a:buFont typeface="Arial" panose="020B0604020202020204" pitchFamily="34" charset="0"/>
              <a:buChar char="•"/>
              <a:defRPr/>
            </a:pPr>
            <a:r>
              <a:rPr lang="en-US" sz="20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Physicians – Primary Care and Specialists</a:t>
            </a:r>
          </a:p>
          <a:p>
            <a:pPr marL="742950" lvl="1" indent="-285750">
              <a:buClr>
                <a:schemeClr val="tx1"/>
              </a:buClr>
              <a:buFont typeface="Arial" panose="020B0604020202020204" pitchFamily="34" charset="0"/>
              <a:buChar char="•"/>
              <a:defRPr/>
            </a:pPr>
            <a:r>
              <a:rPr lang="en-US" sz="20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Medical Residents and Students</a:t>
            </a:r>
          </a:p>
          <a:p>
            <a:pPr marL="742950" lvl="1" indent="-285750">
              <a:buClr>
                <a:schemeClr val="tx1"/>
              </a:buClr>
              <a:buFont typeface="Arial" panose="020B0604020202020204" pitchFamily="34" charset="0"/>
              <a:buChar char="•"/>
              <a:defRPr/>
            </a:pPr>
            <a:r>
              <a:rPr lang="en-US" sz="20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Practice Managers and Medical Staff</a:t>
            </a:r>
          </a:p>
        </p:txBody>
      </p:sp>
      <p:sp>
        <p:nvSpPr>
          <p:cNvPr id="13" name="Rectangle 12">
            <a:extLst>
              <a:ext uri="{FF2B5EF4-FFF2-40B4-BE49-F238E27FC236}">
                <a16:creationId xmlns:a16="http://schemas.microsoft.com/office/drawing/2014/main" id="{448BA5EC-E2EC-4BFE-BD1E-C25C1D4DD1CD}"/>
              </a:ext>
            </a:extLst>
          </p:cNvPr>
          <p:cNvSpPr/>
          <p:nvPr/>
        </p:nvSpPr>
        <p:spPr>
          <a:xfrm>
            <a:off x="5048948" y="4673718"/>
            <a:ext cx="3256171" cy="1592653"/>
          </a:xfrm>
          <a:prstGeom prst="rect">
            <a:avLst/>
          </a:prstGeom>
        </p:spPr>
        <p:txBody>
          <a:bodyPr vert="horz" lIns="91440" tIns="45720" rIns="91440" bIns="45720" rtlCol="0" anchor="ctr">
            <a:normAutofit/>
          </a:bodyPr>
          <a:lstStyle/>
          <a:p>
            <a:pPr algn="ctr">
              <a:lnSpc>
                <a:spcPct val="90000"/>
              </a:lnSpc>
              <a:spcAft>
                <a:spcPts val="600"/>
              </a:spcAft>
            </a:pPr>
            <a:endParaRPr lang="en-US" sz="2000" dirty="0">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B0D10C17-FDBF-4E70-9F73-50B2C21F2DAF}"/>
              </a:ext>
            </a:extLst>
          </p:cNvPr>
          <p:cNvSpPr txBox="1"/>
          <p:nvPr/>
        </p:nvSpPr>
        <p:spPr>
          <a:xfrm>
            <a:off x="134756" y="2373689"/>
            <a:ext cx="4697568" cy="1446550"/>
          </a:xfrm>
          <a:prstGeom prst="rect">
            <a:avLst/>
          </a:prstGeom>
          <a:noFill/>
        </p:spPr>
        <p:txBody>
          <a:bodyPr wrap="square">
            <a:spAutoFit/>
          </a:bodyPr>
          <a:lstStyle/>
          <a:p>
            <a:pPr algn="ctr"/>
            <a:r>
              <a:rPr lang="en-US" sz="4400" dirty="0">
                <a:solidFill>
                  <a:schemeClr val="bg1"/>
                </a:solidFill>
                <a:latin typeface="Cambria" panose="02040503050406030204" pitchFamily="18" charset="0"/>
                <a:ea typeface="Cambria" panose="02040503050406030204" pitchFamily="18" charset="0"/>
              </a:rPr>
              <a:t>Introduction to MedChi</a:t>
            </a:r>
            <a:endParaRPr lang="en-US" sz="4400" dirty="0">
              <a:solidFill>
                <a:schemeClr val="bg1"/>
              </a:solidFill>
            </a:endParaRPr>
          </a:p>
        </p:txBody>
      </p:sp>
      <p:pic>
        <p:nvPicPr>
          <p:cNvPr id="3" name="Picture 2" descr="A picture containing company name&#10;&#10;Description automatically generated">
            <a:extLst>
              <a:ext uri="{FF2B5EF4-FFF2-40B4-BE49-F238E27FC236}">
                <a16:creationId xmlns:a16="http://schemas.microsoft.com/office/drawing/2014/main" id="{CC77FBBE-049F-4776-8E5E-273AF08072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6086" y="0"/>
            <a:ext cx="3374905" cy="1813382"/>
          </a:xfrm>
          <a:prstGeom prst="rect">
            <a:avLst/>
          </a:prstGeom>
        </p:spPr>
      </p:pic>
      <p:pic>
        <p:nvPicPr>
          <p:cNvPr id="5" name="Picture 4">
            <a:extLst>
              <a:ext uri="{FF2B5EF4-FFF2-40B4-BE49-F238E27FC236}">
                <a16:creationId xmlns:a16="http://schemas.microsoft.com/office/drawing/2014/main" id="{6E739357-ABBF-B1F4-5701-3FF9FB3214B3}"/>
              </a:ext>
            </a:extLst>
          </p:cNvPr>
          <p:cNvPicPr>
            <a:picLocks noChangeAspect="1"/>
          </p:cNvPicPr>
          <p:nvPr/>
        </p:nvPicPr>
        <p:blipFill>
          <a:blip r:embed="rId3"/>
          <a:stretch>
            <a:fillRect/>
          </a:stretch>
        </p:blipFill>
        <p:spPr>
          <a:xfrm>
            <a:off x="1177159" y="4073789"/>
            <a:ext cx="2612761" cy="2612761"/>
          </a:xfrm>
          <a:prstGeom prst="rect">
            <a:avLst/>
          </a:prstGeom>
        </p:spPr>
      </p:pic>
    </p:spTree>
    <p:extLst>
      <p:ext uri="{BB962C8B-B14F-4D97-AF65-F5344CB8AC3E}">
        <p14:creationId xmlns:p14="http://schemas.microsoft.com/office/powerpoint/2010/main" val="4766158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90016-9B74-53A0-2FAE-F3303BDCD2C5}"/>
              </a:ext>
            </a:extLst>
          </p:cNvPr>
          <p:cNvSpPr>
            <a:spLocks noGrp="1"/>
          </p:cNvSpPr>
          <p:nvPr>
            <p:ph type="title"/>
          </p:nvPr>
        </p:nvSpPr>
        <p:spPr>
          <a:xfrm>
            <a:off x="4376057" y="609601"/>
            <a:ext cx="6891499" cy="911290"/>
          </a:xfrm>
        </p:spPr>
        <p:txBody>
          <a:bodyPr>
            <a:normAutofit fontScale="90000"/>
          </a:bodyPr>
          <a:lstStyle/>
          <a:p>
            <a:r>
              <a:rPr lang="en-US" dirty="0" err="1">
                <a:solidFill>
                  <a:schemeClr val="bg1"/>
                </a:solidFill>
              </a:rPr>
              <a:t>Medchi</a:t>
            </a:r>
            <a:r>
              <a:rPr lang="en-US" dirty="0">
                <a:solidFill>
                  <a:schemeClr val="bg1"/>
                </a:solidFill>
              </a:rPr>
              <a:t> before AND AFTER</a:t>
            </a:r>
          </a:p>
        </p:txBody>
      </p:sp>
      <p:sp>
        <p:nvSpPr>
          <p:cNvPr id="3" name="Content Placeholder 2">
            <a:extLst>
              <a:ext uri="{FF2B5EF4-FFF2-40B4-BE49-F238E27FC236}">
                <a16:creationId xmlns:a16="http://schemas.microsoft.com/office/drawing/2014/main" id="{68D80B52-16BF-A92A-440C-D0159A0F1616}"/>
              </a:ext>
            </a:extLst>
          </p:cNvPr>
          <p:cNvSpPr>
            <a:spLocks noGrp="1"/>
          </p:cNvSpPr>
          <p:nvPr>
            <p:ph idx="1"/>
          </p:nvPr>
        </p:nvSpPr>
        <p:spPr>
          <a:xfrm>
            <a:off x="4702627" y="1694847"/>
            <a:ext cx="6387647" cy="4696622"/>
          </a:xfrm>
        </p:spPr>
        <p:txBody>
          <a:bodyPr>
            <a:normAutofit lnSpcReduction="10000"/>
          </a:bodyPr>
          <a:lstStyle/>
          <a:p>
            <a:r>
              <a:rPr lang="en-US" dirty="0">
                <a:solidFill>
                  <a:schemeClr val="bg1"/>
                </a:solidFill>
                <a:effectLst/>
              </a:rPr>
              <a:t>2010 – Net worth 10M</a:t>
            </a:r>
          </a:p>
          <a:p>
            <a:r>
              <a:rPr lang="en-US" dirty="0">
                <a:solidFill>
                  <a:schemeClr val="bg1"/>
                </a:solidFill>
                <a:effectLst/>
              </a:rPr>
              <a:t>2020 – Net worth 17.5 M</a:t>
            </a:r>
          </a:p>
          <a:p>
            <a:r>
              <a:rPr lang="en-US" dirty="0">
                <a:solidFill>
                  <a:schemeClr val="bg1"/>
                </a:solidFill>
                <a:effectLst/>
              </a:rPr>
              <a:t>2010 – Dues as a percentage of revenue 65%</a:t>
            </a:r>
          </a:p>
          <a:p>
            <a:r>
              <a:rPr lang="en-US" dirty="0">
                <a:solidFill>
                  <a:schemeClr val="bg1"/>
                </a:solidFill>
                <a:effectLst/>
              </a:rPr>
              <a:t>2020 – Dues as a percentage of revenue 11% </a:t>
            </a:r>
          </a:p>
          <a:p>
            <a:r>
              <a:rPr lang="en-US" dirty="0">
                <a:solidFill>
                  <a:schemeClr val="bg1"/>
                </a:solidFill>
                <a:effectLst/>
              </a:rPr>
              <a:t>2010 – One corporate subsidiary  MedChi Insurance Agency </a:t>
            </a:r>
          </a:p>
          <a:p>
            <a:r>
              <a:rPr lang="en-US" dirty="0">
                <a:solidFill>
                  <a:schemeClr val="bg1"/>
                </a:solidFill>
                <a:effectLst/>
              </a:rPr>
              <a:t>2020 – 3 corporate subsidiaries Unity Insurance, MedChi Network Services LLC and MedChi Practice Transformation LLC</a:t>
            </a:r>
          </a:p>
          <a:p>
            <a:r>
              <a:rPr lang="en-US" dirty="0">
                <a:solidFill>
                  <a:schemeClr val="bg1"/>
                </a:solidFill>
                <a:effectLst/>
              </a:rPr>
              <a:t>When I became CEO, we had an operational deficit of 750K we now have an operational surplus.  </a:t>
            </a:r>
          </a:p>
        </p:txBody>
      </p:sp>
      <p:sp>
        <p:nvSpPr>
          <p:cNvPr id="4" name="Rectangle 3">
            <a:extLst>
              <a:ext uri="{FF2B5EF4-FFF2-40B4-BE49-F238E27FC236}">
                <a16:creationId xmlns:a16="http://schemas.microsoft.com/office/drawing/2014/main" id="{AEBE7DE9-706F-33B6-9851-E9263F641639}"/>
              </a:ext>
            </a:extLst>
          </p:cNvPr>
          <p:cNvSpPr/>
          <p:nvPr/>
        </p:nvSpPr>
        <p:spPr>
          <a:xfrm>
            <a:off x="1" y="1"/>
            <a:ext cx="3900196" cy="6858000"/>
          </a:xfrm>
          <a:prstGeom prst="rect">
            <a:avLst/>
          </a:prstGeom>
          <a:solidFill>
            <a:srgbClr val="B0986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85823AF4-95E6-D628-AA82-9F93EC04F671}"/>
              </a:ext>
            </a:extLst>
          </p:cNvPr>
          <p:cNvPicPr>
            <a:picLocks noChangeAspect="1"/>
          </p:cNvPicPr>
          <p:nvPr/>
        </p:nvPicPr>
        <p:blipFill>
          <a:blip r:embed="rId2"/>
          <a:stretch>
            <a:fillRect/>
          </a:stretch>
        </p:blipFill>
        <p:spPr>
          <a:xfrm>
            <a:off x="287495" y="1172333"/>
            <a:ext cx="3325208" cy="4696622"/>
          </a:xfrm>
          <a:prstGeom prst="rect">
            <a:avLst/>
          </a:prstGeom>
        </p:spPr>
      </p:pic>
    </p:spTree>
    <p:extLst>
      <p:ext uri="{BB962C8B-B14F-4D97-AF65-F5344CB8AC3E}">
        <p14:creationId xmlns:p14="http://schemas.microsoft.com/office/powerpoint/2010/main" val="18389872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856E8E1-722C-2968-877A-726C1EC65510}"/>
              </a:ext>
            </a:extLst>
          </p:cNvPr>
          <p:cNvSpPr/>
          <p:nvPr/>
        </p:nvSpPr>
        <p:spPr>
          <a:xfrm>
            <a:off x="5887615" y="1782148"/>
            <a:ext cx="6120883" cy="4991876"/>
          </a:xfrm>
          <a:prstGeom prst="rect">
            <a:avLst/>
          </a:prstGeom>
          <a:solidFill>
            <a:srgbClr val="B0986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0FAA430-DD40-BD04-D916-E2908380A20C}"/>
              </a:ext>
            </a:extLst>
          </p:cNvPr>
          <p:cNvSpPr>
            <a:spLocks noGrp="1"/>
          </p:cNvSpPr>
          <p:nvPr>
            <p:ph type="title"/>
          </p:nvPr>
        </p:nvSpPr>
        <p:spPr>
          <a:xfrm>
            <a:off x="919119" y="127446"/>
            <a:ext cx="10353761" cy="1326321"/>
          </a:xfrm>
        </p:spPr>
        <p:txBody>
          <a:bodyPr/>
          <a:lstStyle/>
          <a:p>
            <a:r>
              <a:rPr lang="en-US" dirty="0">
                <a:solidFill>
                  <a:schemeClr val="bg1"/>
                </a:solidFill>
              </a:rPr>
              <a:t>Strategic direction change </a:t>
            </a:r>
          </a:p>
        </p:txBody>
      </p:sp>
      <p:sp>
        <p:nvSpPr>
          <p:cNvPr id="3" name="Content Placeholder 2">
            <a:extLst>
              <a:ext uri="{FF2B5EF4-FFF2-40B4-BE49-F238E27FC236}">
                <a16:creationId xmlns:a16="http://schemas.microsoft.com/office/drawing/2014/main" id="{36655E5D-ECC9-2DC3-7994-117BEB486A41}"/>
              </a:ext>
            </a:extLst>
          </p:cNvPr>
          <p:cNvSpPr>
            <a:spLocks noGrp="1"/>
          </p:cNvSpPr>
          <p:nvPr>
            <p:ph idx="1"/>
          </p:nvPr>
        </p:nvSpPr>
        <p:spPr>
          <a:xfrm>
            <a:off x="6096000" y="1890933"/>
            <a:ext cx="5763208" cy="4789786"/>
          </a:xfrm>
        </p:spPr>
        <p:txBody>
          <a:bodyPr>
            <a:normAutofit lnSpcReduction="10000"/>
          </a:bodyPr>
          <a:lstStyle/>
          <a:p>
            <a:r>
              <a:rPr lang="en-US" sz="2800" dirty="0">
                <a:solidFill>
                  <a:schemeClr val="bg1"/>
                </a:solidFill>
                <a:effectLst/>
              </a:rPr>
              <a:t>The Board asked and trusted the CEO to change direction. </a:t>
            </a:r>
          </a:p>
          <a:p>
            <a:r>
              <a:rPr lang="en-US" sz="2800" dirty="0">
                <a:solidFill>
                  <a:schemeClr val="bg1"/>
                </a:solidFill>
                <a:effectLst/>
              </a:rPr>
              <a:t>Our goals were:</a:t>
            </a:r>
          </a:p>
          <a:p>
            <a:pPr lvl="1"/>
            <a:r>
              <a:rPr lang="en-US" sz="2800" dirty="0">
                <a:solidFill>
                  <a:schemeClr val="bg1"/>
                </a:solidFill>
                <a:effectLst/>
              </a:rPr>
              <a:t>- Increase non-dues revenue as a percentage of revenue. </a:t>
            </a:r>
          </a:p>
          <a:p>
            <a:pPr lvl="1"/>
            <a:r>
              <a:rPr lang="en-US" sz="2800" dirty="0">
                <a:solidFill>
                  <a:schemeClr val="bg1"/>
                </a:solidFill>
                <a:effectLst/>
              </a:rPr>
              <a:t>- Improve operations of current business lines. </a:t>
            </a:r>
          </a:p>
          <a:p>
            <a:pPr lvl="1"/>
            <a:r>
              <a:rPr lang="en-US" sz="2800" dirty="0">
                <a:solidFill>
                  <a:schemeClr val="bg1"/>
                </a:solidFill>
                <a:effectLst/>
              </a:rPr>
              <a:t>- Achieve these goals without deviating from our mission. </a:t>
            </a:r>
          </a:p>
        </p:txBody>
      </p:sp>
      <p:pic>
        <p:nvPicPr>
          <p:cNvPr id="5" name="Picture 4">
            <a:extLst>
              <a:ext uri="{FF2B5EF4-FFF2-40B4-BE49-F238E27FC236}">
                <a16:creationId xmlns:a16="http://schemas.microsoft.com/office/drawing/2014/main" id="{7ABD6D6C-DA9B-5581-97D5-06C3BE50BC5A}"/>
              </a:ext>
            </a:extLst>
          </p:cNvPr>
          <p:cNvPicPr>
            <a:picLocks noChangeAspect="1"/>
          </p:cNvPicPr>
          <p:nvPr/>
        </p:nvPicPr>
        <p:blipFill>
          <a:blip r:embed="rId2"/>
          <a:stretch>
            <a:fillRect/>
          </a:stretch>
        </p:blipFill>
        <p:spPr>
          <a:xfrm>
            <a:off x="332792" y="1890932"/>
            <a:ext cx="4637545" cy="4774308"/>
          </a:xfrm>
          <a:prstGeom prst="rect">
            <a:avLst/>
          </a:prstGeom>
        </p:spPr>
      </p:pic>
    </p:spTree>
    <p:extLst>
      <p:ext uri="{BB962C8B-B14F-4D97-AF65-F5344CB8AC3E}">
        <p14:creationId xmlns:p14="http://schemas.microsoft.com/office/powerpoint/2010/main" val="42849739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51FC543-3DB8-C389-F5ED-A186F3445626}"/>
              </a:ext>
            </a:extLst>
          </p:cNvPr>
          <p:cNvSpPr/>
          <p:nvPr/>
        </p:nvSpPr>
        <p:spPr>
          <a:xfrm>
            <a:off x="0" y="3429000"/>
            <a:ext cx="12192000" cy="3429000"/>
          </a:xfrm>
          <a:prstGeom prst="rect">
            <a:avLst/>
          </a:prstGeom>
          <a:solidFill>
            <a:srgbClr val="B0986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031E882-83DE-C3EA-FE3B-AB2DBE052A0E}"/>
              </a:ext>
            </a:extLst>
          </p:cNvPr>
          <p:cNvSpPr>
            <a:spLocks noGrp="1"/>
          </p:cNvSpPr>
          <p:nvPr>
            <p:ph type="title"/>
          </p:nvPr>
        </p:nvSpPr>
        <p:spPr>
          <a:xfrm>
            <a:off x="919119" y="66585"/>
            <a:ext cx="10353761" cy="1326321"/>
          </a:xfrm>
        </p:spPr>
        <p:txBody>
          <a:bodyPr/>
          <a:lstStyle/>
          <a:p>
            <a:r>
              <a:rPr lang="en-US" dirty="0">
                <a:solidFill>
                  <a:schemeClr val="bg1"/>
                </a:solidFill>
              </a:rPr>
              <a:t>Five Important Questions to Ask</a:t>
            </a:r>
            <a:br>
              <a:rPr lang="en-US" dirty="0">
                <a:solidFill>
                  <a:schemeClr val="bg1"/>
                </a:solidFill>
              </a:rPr>
            </a:br>
            <a:r>
              <a:rPr lang="en-US" dirty="0">
                <a:solidFill>
                  <a:schemeClr val="bg1"/>
                </a:solidFill>
              </a:rPr>
              <a:t>WHEN CONSIDERING An OPPORTUNITY </a:t>
            </a:r>
          </a:p>
        </p:txBody>
      </p:sp>
      <p:sp>
        <p:nvSpPr>
          <p:cNvPr id="3" name="Content Placeholder 2">
            <a:extLst>
              <a:ext uri="{FF2B5EF4-FFF2-40B4-BE49-F238E27FC236}">
                <a16:creationId xmlns:a16="http://schemas.microsoft.com/office/drawing/2014/main" id="{4C158F1B-801C-2378-CF2B-EC55047AA9CA}"/>
              </a:ext>
            </a:extLst>
          </p:cNvPr>
          <p:cNvSpPr>
            <a:spLocks noGrp="1"/>
          </p:cNvSpPr>
          <p:nvPr>
            <p:ph idx="1"/>
          </p:nvPr>
        </p:nvSpPr>
        <p:spPr>
          <a:xfrm>
            <a:off x="1772211" y="3722914"/>
            <a:ext cx="10353762" cy="3001347"/>
          </a:xfrm>
        </p:spPr>
        <p:txBody>
          <a:bodyPr>
            <a:normAutofit/>
          </a:bodyPr>
          <a:lstStyle/>
          <a:p>
            <a:pPr marL="457200" indent="-457200">
              <a:buFont typeface="+mj-lt"/>
              <a:buAutoNum type="arabicPeriod"/>
            </a:pPr>
            <a:r>
              <a:rPr lang="en-US" sz="2400" dirty="0">
                <a:solidFill>
                  <a:schemeClr val="bg1"/>
                </a:solidFill>
                <a:effectLst/>
              </a:rPr>
              <a:t>Does the opportunity fit with your mission? </a:t>
            </a:r>
          </a:p>
          <a:p>
            <a:pPr marL="457200" indent="-457200">
              <a:buFont typeface="+mj-lt"/>
              <a:buAutoNum type="arabicPeriod"/>
            </a:pPr>
            <a:r>
              <a:rPr lang="en-US" sz="2400" dirty="0">
                <a:solidFill>
                  <a:schemeClr val="bg1"/>
                </a:solidFill>
                <a:effectLst/>
              </a:rPr>
              <a:t>What is the opportunity cost? </a:t>
            </a:r>
          </a:p>
          <a:p>
            <a:pPr marL="457200" indent="-457200">
              <a:buFont typeface="+mj-lt"/>
              <a:buAutoNum type="arabicPeriod"/>
            </a:pPr>
            <a:r>
              <a:rPr lang="en-US" sz="2400" dirty="0">
                <a:solidFill>
                  <a:schemeClr val="bg1"/>
                </a:solidFill>
                <a:effectLst/>
              </a:rPr>
              <a:t>Is the opportunity legal and ethical? </a:t>
            </a:r>
          </a:p>
          <a:p>
            <a:pPr marL="457200" indent="-457200">
              <a:buFont typeface="+mj-lt"/>
              <a:buAutoNum type="arabicPeriod"/>
            </a:pPr>
            <a:r>
              <a:rPr lang="en-US" sz="2400" dirty="0">
                <a:solidFill>
                  <a:schemeClr val="bg1"/>
                </a:solidFill>
                <a:effectLst/>
              </a:rPr>
              <a:t>What is the true cost benefit analysis of the proposed deal? </a:t>
            </a:r>
          </a:p>
          <a:p>
            <a:pPr marL="457200" indent="-457200">
              <a:buFont typeface="+mj-lt"/>
              <a:buAutoNum type="arabicPeriod"/>
            </a:pPr>
            <a:r>
              <a:rPr lang="en-US" sz="2400" dirty="0">
                <a:solidFill>
                  <a:schemeClr val="bg1"/>
                </a:solidFill>
                <a:effectLst/>
              </a:rPr>
              <a:t>What is the risk to the Medical Society brand? </a:t>
            </a:r>
          </a:p>
          <a:p>
            <a:endParaRPr lang="en-US" sz="2400" dirty="0">
              <a:solidFill>
                <a:schemeClr val="bg1"/>
              </a:solidFill>
              <a:effectLst/>
            </a:endParaRPr>
          </a:p>
        </p:txBody>
      </p:sp>
      <p:pic>
        <p:nvPicPr>
          <p:cNvPr id="5" name="Picture 4">
            <a:extLst>
              <a:ext uri="{FF2B5EF4-FFF2-40B4-BE49-F238E27FC236}">
                <a16:creationId xmlns:a16="http://schemas.microsoft.com/office/drawing/2014/main" id="{5CA0E7E9-DD0C-F527-395B-717E1A7E495C}"/>
              </a:ext>
            </a:extLst>
          </p:cNvPr>
          <p:cNvPicPr>
            <a:picLocks noChangeAspect="1"/>
          </p:cNvPicPr>
          <p:nvPr/>
        </p:nvPicPr>
        <p:blipFill>
          <a:blip r:embed="rId2"/>
          <a:stretch>
            <a:fillRect/>
          </a:stretch>
        </p:blipFill>
        <p:spPr>
          <a:xfrm rot="20866018">
            <a:off x="1682015" y="1285770"/>
            <a:ext cx="2778018" cy="2250369"/>
          </a:xfrm>
          <a:prstGeom prst="rect">
            <a:avLst/>
          </a:prstGeom>
        </p:spPr>
      </p:pic>
      <p:pic>
        <p:nvPicPr>
          <p:cNvPr id="6" name="Picture 5">
            <a:extLst>
              <a:ext uri="{FF2B5EF4-FFF2-40B4-BE49-F238E27FC236}">
                <a16:creationId xmlns:a16="http://schemas.microsoft.com/office/drawing/2014/main" id="{F47B7AFC-8CB7-6C20-A449-D4E472878F9D}"/>
              </a:ext>
            </a:extLst>
          </p:cNvPr>
          <p:cNvPicPr>
            <a:picLocks noChangeAspect="1"/>
          </p:cNvPicPr>
          <p:nvPr/>
        </p:nvPicPr>
        <p:blipFill>
          <a:blip r:embed="rId3"/>
          <a:stretch>
            <a:fillRect/>
          </a:stretch>
        </p:blipFill>
        <p:spPr>
          <a:xfrm rot="835079">
            <a:off x="7805710" y="1377307"/>
            <a:ext cx="3736258" cy="3515559"/>
          </a:xfrm>
          <a:prstGeom prst="rect">
            <a:avLst/>
          </a:prstGeom>
        </p:spPr>
      </p:pic>
    </p:spTree>
    <p:extLst>
      <p:ext uri="{BB962C8B-B14F-4D97-AF65-F5344CB8AC3E}">
        <p14:creationId xmlns:p14="http://schemas.microsoft.com/office/powerpoint/2010/main" val="14408673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FFA03-E95F-0CB8-2D25-A10890470BC1}"/>
              </a:ext>
            </a:extLst>
          </p:cNvPr>
          <p:cNvSpPr>
            <a:spLocks noGrp="1"/>
          </p:cNvSpPr>
          <p:nvPr>
            <p:ph type="title"/>
          </p:nvPr>
        </p:nvSpPr>
        <p:spPr>
          <a:xfrm>
            <a:off x="913794" y="168002"/>
            <a:ext cx="10353761" cy="1326321"/>
          </a:xfrm>
        </p:spPr>
        <p:txBody>
          <a:bodyPr/>
          <a:lstStyle/>
          <a:p>
            <a:r>
              <a:rPr lang="en-US" dirty="0">
                <a:solidFill>
                  <a:schemeClr val="bg1"/>
                </a:solidFill>
              </a:rPr>
              <a:t>MEDCHI CURRENT Non-Dues REVENUE    </a:t>
            </a:r>
          </a:p>
        </p:txBody>
      </p:sp>
      <p:graphicFrame>
        <p:nvGraphicFramePr>
          <p:cNvPr id="4" name="Content Placeholder 3">
            <a:extLst>
              <a:ext uri="{FF2B5EF4-FFF2-40B4-BE49-F238E27FC236}">
                <a16:creationId xmlns:a16="http://schemas.microsoft.com/office/drawing/2014/main" id="{F00BD031-B8B2-FAB1-EF9E-83EE23ACB8B3}"/>
              </a:ext>
            </a:extLst>
          </p:cNvPr>
          <p:cNvGraphicFramePr>
            <a:graphicFrameLocks noGrp="1"/>
          </p:cNvGraphicFramePr>
          <p:nvPr>
            <p:ph idx="1"/>
            <p:extLst>
              <p:ext uri="{D42A27DB-BD31-4B8C-83A1-F6EECF244321}">
                <p14:modId xmlns:p14="http://schemas.microsoft.com/office/powerpoint/2010/main" val="1291762469"/>
              </p:ext>
            </p:extLst>
          </p:nvPr>
        </p:nvGraphicFramePr>
        <p:xfrm>
          <a:off x="913793" y="1254735"/>
          <a:ext cx="10353762" cy="36951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26" name="Picture 2" descr="Business, deal, handshake, money icon - Download on Iconfinder">
            <a:extLst>
              <a:ext uri="{FF2B5EF4-FFF2-40B4-BE49-F238E27FC236}">
                <a16:creationId xmlns:a16="http://schemas.microsoft.com/office/drawing/2014/main" id="{8BA834AB-14B6-6A56-0851-FFE85A38592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26191" y="4238782"/>
            <a:ext cx="2728965" cy="27289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47425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B0986D"/>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747E737-8F66-EFC2-8563-27A840CB02BD}"/>
              </a:ext>
            </a:extLst>
          </p:cNvPr>
          <p:cNvSpPr/>
          <p:nvPr/>
        </p:nvSpPr>
        <p:spPr>
          <a:xfrm>
            <a:off x="0" y="4270549"/>
            <a:ext cx="12192000" cy="258745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1524000" y="342900"/>
            <a:ext cx="9144000" cy="2175740"/>
          </a:xfrm>
          <a:prstGeom prst="rect">
            <a:avLst/>
          </a:prstGeom>
          <a:noFill/>
        </p:spPr>
        <p:txBody>
          <a:bodyPr wrap="square" lIns="82058" tIns="41029" rIns="82058" bIns="41029" rtlCol="0">
            <a:spAutoFit/>
          </a:bodyPr>
          <a:lstStyle/>
          <a:p>
            <a:pPr algn="ctr"/>
            <a:r>
              <a:rPr lang="en-US" sz="3400" b="1" dirty="0">
                <a:ln w="0"/>
                <a:solidFill>
                  <a:schemeClr val="bg1"/>
                </a:solidFill>
                <a:effectLst>
                  <a:outerShdw blurRad="38100" dist="38100" dir="2700000" algn="tl">
                    <a:srgbClr val="000000">
                      <a:alpha val="43137"/>
                    </a:srgbClr>
                  </a:outerShdw>
                </a:effectLst>
                <a:latin typeface="+mj-lt"/>
              </a:rPr>
              <a:t>INSURANCE BROKER </a:t>
            </a:r>
          </a:p>
          <a:p>
            <a:pPr algn="ctr"/>
            <a:r>
              <a:rPr lang="en-US" sz="3400" b="1" dirty="0">
                <a:ln w="0"/>
                <a:solidFill>
                  <a:schemeClr val="bg1"/>
                </a:solidFill>
                <a:effectLst>
                  <a:outerShdw blurRad="38100" dist="38100" dir="2700000" algn="tl">
                    <a:srgbClr val="000000">
                      <a:alpha val="43137"/>
                    </a:srgbClr>
                  </a:outerShdw>
                </a:effectLst>
                <a:latin typeface="+mj-lt"/>
              </a:rPr>
              <a:t>MEDCHI AGENCY to UNITY INSURANCE AGENCY</a:t>
            </a:r>
          </a:p>
          <a:p>
            <a:endParaRPr lang="en-US" sz="3400" b="1" dirty="0">
              <a:solidFill>
                <a:schemeClr val="bg1"/>
              </a:solidFill>
              <a:effectLst>
                <a:outerShdw blurRad="38100" dist="38100" dir="2700000" algn="tl">
                  <a:srgbClr val="000000">
                    <a:alpha val="43137"/>
                  </a:srgbClr>
                </a:outerShdw>
              </a:effectLst>
              <a:latin typeface="+mj-lt"/>
            </a:endParaRPr>
          </a:p>
        </p:txBody>
      </p:sp>
      <p:sp>
        <p:nvSpPr>
          <p:cNvPr id="8" name="TextBox 7">
            <a:extLst>
              <a:ext uri="{FF2B5EF4-FFF2-40B4-BE49-F238E27FC236}">
                <a16:creationId xmlns:a16="http://schemas.microsoft.com/office/drawing/2014/main" id="{FD6670AD-6570-470E-42AA-A33DD3DCDCF8}"/>
              </a:ext>
            </a:extLst>
          </p:cNvPr>
          <p:cNvSpPr txBox="1"/>
          <p:nvPr/>
        </p:nvSpPr>
        <p:spPr>
          <a:xfrm>
            <a:off x="3106015" y="2447665"/>
            <a:ext cx="5979970" cy="1631216"/>
          </a:xfrm>
          <a:prstGeom prst="rect">
            <a:avLst/>
          </a:prstGeom>
          <a:noFill/>
        </p:spPr>
        <p:txBody>
          <a:bodyPr wrap="none" rtlCol="0">
            <a:spAutoFit/>
          </a:bodyPr>
          <a:lstStyle/>
          <a:p>
            <a:r>
              <a:rPr lang="en-US" sz="2000" dirty="0">
                <a:solidFill>
                  <a:schemeClr val="bg1"/>
                </a:solidFill>
              </a:rPr>
              <a:t>Reviewed this business and made changes</a:t>
            </a:r>
          </a:p>
          <a:p>
            <a:pPr marL="285750" indent="-285750">
              <a:buFontTx/>
              <a:buChar char="-"/>
            </a:pPr>
            <a:r>
              <a:rPr lang="en-US" sz="2000" dirty="0">
                <a:solidFill>
                  <a:schemeClr val="bg1"/>
                </a:solidFill>
              </a:rPr>
              <a:t>New data system to better track leads</a:t>
            </a:r>
          </a:p>
          <a:p>
            <a:pPr marL="285750" indent="-285750">
              <a:buFontTx/>
              <a:buChar char="-"/>
            </a:pPr>
            <a:r>
              <a:rPr lang="en-US" sz="2000" dirty="0">
                <a:solidFill>
                  <a:schemeClr val="bg1"/>
                </a:solidFill>
              </a:rPr>
              <a:t>Increase broker fees</a:t>
            </a:r>
          </a:p>
          <a:p>
            <a:pPr marL="285750" indent="-285750">
              <a:buFontTx/>
              <a:buChar char="-"/>
            </a:pPr>
            <a:r>
              <a:rPr lang="en-US" sz="2000" dirty="0">
                <a:solidFill>
                  <a:schemeClr val="bg1"/>
                </a:solidFill>
              </a:rPr>
              <a:t>New dynamic CEO</a:t>
            </a:r>
          </a:p>
          <a:p>
            <a:pPr marL="285750" indent="-285750">
              <a:buFontTx/>
              <a:buChar char="-"/>
            </a:pPr>
            <a:r>
              <a:rPr lang="en-US" sz="2000" dirty="0">
                <a:solidFill>
                  <a:schemeClr val="bg1"/>
                </a:solidFill>
              </a:rPr>
              <a:t>New brand to expand to non-healthcare clients</a:t>
            </a:r>
          </a:p>
        </p:txBody>
      </p:sp>
      <p:pic>
        <p:nvPicPr>
          <p:cNvPr id="2" name="Picture 1">
            <a:extLst>
              <a:ext uri="{FF2B5EF4-FFF2-40B4-BE49-F238E27FC236}">
                <a16:creationId xmlns:a16="http://schemas.microsoft.com/office/drawing/2014/main" id="{A9DBBD13-C395-2A6F-CF46-B4F0A427816C}"/>
              </a:ext>
            </a:extLst>
          </p:cNvPr>
          <p:cNvPicPr>
            <a:picLocks noChangeAspect="1"/>
          </p:cNvPicPr>
          <p:nvPr/>
        </p:nvPicPr>
        <p:blipFill>
          <a:blip r:embed="rId2"/>
          <a:stretch>
            <a:fillRect/>
          </a:stretch>
        </p:blipFill>
        <p:spPr>
          <a:xfrm>
            <a:off x="7288567" y="4880806"/>
            <a:ext cx="4473303" cy="1634294"/>
          </a:xfrm>
          <a:prstGeom prst="rect">
            <a:avLst/>
          </a:prstGeom>
        </p:spPr>
      </p:pic>
      <p:pic>
        <p:nvPicPr>
          <p:cNvPr id="3" name="Picture 2">
            <a:extLst>
              <a:ext uri="{FF2B5EF4-FFF2-40B4-BE49-F238E27FC236}">
                <a16:creationId xmlns:a16="http://schemas.microsoft.com/office/drawing/2014/main" id="{FFD7C4D9-CD5E-4C28-2E6D-6FC54558B408}"/>
              </a:ext>
            </a:extLst>
          </p:cNvPr>
          <p:cNvPicPr>
            <a:picLocks noChangeAspect="1"/>
          </p:cNvPicPr>
          <p:nvPr/>
        </p:nvPicPr>
        <p:blipFill>
          <a:blip r:embed="rId3"/>
          <a:stretch>
            <a:fillRect/>
          </a:stretch>
        </p:blipFill>
        <p:spPr>
          <a:xfrm>
            <a:off x="687002" y="4653886"/>
            <a:ext cx="2686050" cy="1704975"/>
          </a:xfrm>
          <a:prstGeom prst="rect">
            <a:avLst/>
          </a:prstGeom>
        </p:spPr>
      </p:pic>
    </p:spTree>
    <p:extLst>
      <p:ext uri="{BB962C8B-B14F-4D97-AF65-F5344CB8AC3E}">
        <p14:creationId xmlns:p14="http://schemas.microsoft.com/office/powerpoint/2010/main" val="23296516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B0986D"/>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336705-FC07-4C1E-2C86-4C46396785FA}"/>
              </a:ext>
            </a:extLst>
          </p:cNvPr>
          <p:cNvSpPr>
            <a:spLocks noGrp="1"/>
          </p:cNvSpPr>
          <p:nvPr>
            <p:ph type="title"/>
          </p:nvPr>
        </p:nvSpPr>
        <p:spPr>
          <a:xfrm>
            <a:off x="913794" y="94923"/>
            <a:ext cx="10353761" cy="1326321"/>
          </a:xfrm>
        </p:spPr>
        <p:txBody>
          <a:bodyPr/>
          <a:lstStyle/>
          <a:p>
            <a:r>
              <a:rPr lang="en-US" dirty="0">
                <a:solidFill>
                  <a:schemeClr val="bg1"/>
                </a:solidFill>
              </a:rPr>
              <a:t>Value based care (MNS LLC MPT LLC) </a:t>
            </a:r>
          </a:p>
        </p:txBody>
      </p:sp>
      <p:sp>
        <p:nvSpPr>
          <p:cNvPr id="3" name="Content Placeholder 2">
            <a:extLst>
              <a:ext uri="{FF2B5EF4-FFF2-40B4-BE49-F238E27FC236}">
                <a16:creationId xmlns:a16="http://schemas.microsoft.com/office/drawing/2014/main" id="{53CDAB5A-4FB3-B581-2AF7-DDB1CDCCE345}"/>
              </a:ext>
            </a:extLst>
          </p:cNvPr>
          <p:cNvSpPr>
            <a:spLocks noGrp="1"/>
          </p:cNvSpPr>
          <p:nvPr>
            <p:ph idx="1"/>
          </p:nvPr>
        </p:nvSpPr>
        <p:spPr>
          <a:xfrm>
            <a:off x="0" y="3483835"/>
            <a:ext cx="12192000" cy="3279241"/>
          </a:xfrm>
        </p:spPr>
        <p:txBody>
          <a:bodyPr/>
          <a:lstStyle/>
          <a:p>
            <a:pPr algn="ctr"/>
            <a:endParaRPr lang="en-US" dirty="0">
              <a:solidFill>
                <a:schemeClr val="bg1"/>
              </a:solidFill>
              <a:effectLst/>
            </a:endParaRPr>
          </a:p>
          <a:p>
            <a:r>
              <a:rPr lang="en-US" dirty="0">
                <a:solidFill>
                  <a:schemeClr val="bg1"/>
                </a:solidFill>
                <a:effectLst/>
              </a:rPr>
              <a:t>MedChi Network Services LLC – ran four Advanced payment ACOs using a physician friendly model, now runs nearly 15 EQIP entities </a:t>
            </a:r>
          </a:p>
          <a:p>
            <a:r>
              <a:rPr lang="en-US" dirty="0">
                <a:solidFill>
                  <a:schemeClr val="bg1"/>
                </a:solidFill>
                <a:effectLst/>
              </a:rPr>
              <a:t>MedChi Practice Transformation Services LLC – Created a CTO in the MDPCP program and EQIP work. Developing AAPMs for physicians</a:t>
            </a:r>
          </a:p>
          <a:p>
            <a:pPr algn="ctr"/>
            <a:endParaRPr lang="en-US" dirty="0">
              <a:solidFill>
                <a:schemeClr val="bg1"/>
              </a:solidFill>
              <a:effectLst/>
            </a:endParaRPr>
          </a:p>
        </p:txBody>
      </p:sp>
      <p:sp>
        <p:nvSpPr>
          <p:cNvPr id="6" name="Rectangle 5">
            <a:extLst>
              <a:ext uri="{FF2B5EF4-FFF2-40B4-BE49-F238E27FC236}">
                <a16:creationId xmlns:a16="http://schemas.microsoft.com/office/drawing/2014/main" id="{159EEB14-A349-8DE7-1558-B74BFC3E488F}"/>
              </a:ext>
            </a:extLst>
          </p:cNvPr>
          <p:cNvSpPr/>
          <p:nvPr/>
        </p:nvSpPr>
        <p:spPr>
          <a:xfrm>
            <a:off x="0" y="1707502"/>
            <a:ext cx="12192000" cy="161419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98AC70C0-E30D-4D89-A366-3646BD784A33}"/>
              </a:ext>
            </a:extLst>
          </p:cNvPr>
          <p:cNvPicPr>
            <a:picLocks noChangeAspect="1"/>
          </p:cNvPicPr>
          <p:nvPr/>
        </p:nvPicPr>
        <p:blipFill>
          <a:blip r:embed="rId2"/>
          <a:stretch>
            <a:fillRect/>
          </a:stretch>
        </p:blipFill>
        <p:spPr>
          <a:xfrm>
            <a:off x="4752714" y="1869640"/>
            <a:ext cx="2675919" cy="1272293"/>
          </a:xfrm>
          <a:prstGeom prst="rect">
            <a:avLst/>
          </a:prstGeom>
        </p:spPr>
      </p:pic>
      <p:pic>
        <p:nvPicPr>
          <p:cNvPr id="4" name="Picture 3">
            <a:extLst>
              <a:ext uri="{FF2B5EF4-FFF2-40B4-BE49-F238E27FC236}">
                <a16:creationId xmlns:a16="http://schemas.microsoft.com/office/drawing/2014/main" id="{B5E60D56-DD0D-9877-46EB-FFA0E483FDB7}"/>
              </a:ext>
            </a:extLst>
          </p:cNvPr>
          <p:cNvPicPr>
            <a:picLocks noChangeAspect="1"/>
          </p:cNvPicPr>
          <p:nvPr/>
        </p:nvPicPr>
        <p:blipFill>
          <a:blip r:embed="rId3"/>
          <a:stretch>
            <a:fillRect/>
          </a:stretch>
        </p:blipFill>
        <p:spPr>
          <a:xfrm>
            <a:off x="3437960" y="5690651"/>
            <a:ext cx="5305425" cy="952500"/>
          </a:xfrm>
          <a:prstGeom prst="rect">
            <a:avLst/>
          </a:prstGeom>
        </p:spPr>
      </p:pic>
    </p:spTree>
    <p:extLst>
      <p:ext uri="{BB962C8B-B14F-4D97-AF65-F5344CB8AC3E}">
        <p14:creationId xmlns:p14="http://schemas.microsoft.com/office/powerpoint/2010/main" val="32076187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large pile of money&#10;&#10;Description automatically generated">
            <a:extLst>
              <a:ext uri="{FF2B5EF4-FFF2-40B4-BE49-F238E27FC236}">
                <a16:creationId xmlns:a16="http://schemas.microsoft.com/office/drawing/2014/main" id="{C7C00D30-30EE-22ED-A250-204747D63906}"/>
              </a:ext>
            </a:extLst>
          </p:cNvPr>
          <p:cNvPicPr>
            <a:picLocks noChangeAspect="1"/>
          </p:cNvPicPr>
          <p:nvPr/>
        </p:nvPicPr>
        <p:blipFill>
          <a:blip r:embed="rId2"/>
          <a:stretch>
            <a:fillRect/>
          </a:stretch>
        </p:blipFill>
        <p:spPr>
          <a:xfrm>
            <a:off x="-483956" y="4664140"/>
            <a:ext cx="3900196" cy="2193860"/>
          </a:xfrm>
          <a:prstGeom prst="rect">
            <a:avLst/>
          </a:prstGeom>
        </p:spPr>
      </p:pic>
      <p:sp>
        <p:nvSpPr>
          <p:cNvPr id="2" name="Title 1">
            <a:extLst>
              <a:ext uri="{FF2B5EF4-FFF2-40B4-BE49-F238E27FC236}">
                <a16:creationId xmlns:a16="http://schemas.microsoft.com/office/drawing/2014/main" id="{11DCA59F-C314-B180-EFA4-B9462A5BC523}"/>
              </a:ext>
            </a:extLst>
          </p:cNvPr>
          <p:cNvSpPr>
            <a:spLocks noGrp="1"/>
          </p:cNvSpPr>
          <p:nvPr>
            <p:ph type="title"/>
          </p:nvPr>
        </p:nvSpPr>
        <p:spPr>
          <a:xfrm>
            <a:off x="913795" y="-38697"/>
            <a:ext cx="10353761" cy="1326321"/>
          </a:xfrm>
        </p:spPr>
        <p:txBody>
          <a:bodyPr/>
          <a:lstStyle/>
          <a:p>
            <a:r>
              <a:rPr lang="en-US" dirty="0">
                <a:solidFill>
                  <a:schemeClr val="bg1"/>
                </a:solidFill>
              </a:rPr>
              <a:t>Collections </a:t>
            </a:r>
          </a:p>
        </p:txBody>
      </p:sp>
      <p:graphicFrame>
        <p:nvGraphicFramePr>
          <p:cNvPr id="5" name="Content Placeholder 4">
            <a:extLst>
              <a:ext uri="{FF2B5EF4-FFF2-40B4-BE49-F238E27FC236}">
                <a16:creationId xmlns:a16="http://schemas.microsoft.com/office/drawing/2014/main" id="{D3AA0AAA-5279-9481-6A51-1AB9B30BB3F3}"/>
              </a:ext>
            </a:extLst>
          </p:cNvPr>
          <p:cNvGraphicFramePr>
            <a:graphicFrameLocks noGrp="1"/>
          </p:cNvGraphicFramePr>
          <p:nvPr>
            <p:ph idx="1"/>
            <p:extLst>
              <p:ext uri="{D42A27DB-BD31-4B8C-83A1-F6EECF244321}">
                <p14:modId xmlns:p14="http://schemas.microsoft.com/office/powerpoint/2010/main" val="3432519450"/>
              </p:ext>
            </p:extLst>
          </p:nvPr>
        </p:nvGraphicFramePr>
        <p:xfrm>
          <a:off x="111966" y="1287624"/>
          <a:ext cx="12080033" cy="5486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a:extLst>
              <a:ext uri="{FF2B5EF4-FFF2-40B4-BE49-F238E27FC236}">
                <a16:creationId xmlns:a16="http://schemas.microsoft.com/office/drawing/2014/main" id="{1A9DBD30-5EBA-3F25-AA42-A0711CE0B8EC}"/>
              </a:ext>
            </a:extLst>
          </p:cNvPr>
          <p:cNvPicPr>
            <a:picLocks noChangeAspect="1"/>
          </p:cNvPicPr>
          <p:nvPr/>
        </p:nvPicPr>
        <p:blipFill>
          <a:blip r:embed="rId8"/>
          <a:srcRect b="17006"/>
          <a:stretch/>
        </p:blipFill>
        <p:spPr>
          <a:xfrm>
            <a:off x="1466142" y="4321268"/>
            <a:ext cx="2527360" cy="2498215"/>
          </a:xfrm>
          <a:prstGeom prst="ellipse">
            <a:avLst/>
          </a:prstGeom>
        </p:spPr>
      </p:pic>
      <p:pic>
        <p:nvPicPr>
          <p:cNvPr id="6" name="Picture 5">
            <a:extLst>
              <a:ext uri="{FF2B5EF4-FFF2-40B4-BE49-F238E27FC236}">
                <a16:creationId xmlns:a16="http://schemas.microsoft.com/office/drawing/2014/main" id="{44988396-382E-DCF0-ABA7-149DFAB4D9F3}"/>
              </a:ext>
            </a:extLst>
          </p:cNvPr>
          <p:cNvPicPr>
            <a:picLocks noChangeAspect="1"/>
          </p:cNvPicPr>
          <p:nvPr/>
        </p:nvPicPr>
        <p:blipFill>
          <a:blip r:embed="rId8"/>
          <a:srcRect b="17006"/>
          <a:stretch/>
        </p:blipFill>
        <p:spPr>
          <a:xfrm>
            <a:off x="1466142" y="1242165"/>
            <a:ext cx="2527360" cy="2498215"/>
          </a:xfrm>
          <a:prstGeom prst="ellipse">
            <a:avLst/>
          </a:prstGeom>
        </p:spPr>
      </p:pic>
    </p:spTree>
    <p:extLst>
      <p:ext uri="{BB962C8B-B14F-4D97-AF65-F5344CB8AC3E}">
        <p14:creationId xmlns:p14="http://schemas.microsoft.com/office/powerpoint/2010/main" val="36308040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amask">
  <a:themeElements>
    <a:clrScheme name="Custom 3">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70186D"/>
      </a:accent6>
      <a:hlink>
        <a:srgbClr val="8F8F8F"/>
      </a:hlink>
      <a:folHlink>
        <a:srgbClr val="A5A5A5"/>
      </a:folHlink>
    </a:clrScheme>
    <a:fontScheme name="Damask">
      <a:majorFont>
        <a:latin typeface="Bookman Old Style" panose="02050604050505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amask">
      <a:fillStyleLst>
        <a:solidFill>
          <a:schemeClr val="phClr"/>
        </a:solidFill>
        <a:gradFill rotWithShape="1">
          <a:gsLst>
            <a:gs pos="0">
              <a:schemeClr val="phClr">
                <a:tint val="48000"/>
                <a:satMod val="105000"/>
                <a:lumMod val="110000"/>
              </a:schemeClr>
            </a:gs>
            <a:gs pos="100000">
              <a:schemeClr val="phClr">
                <a:tint val="78000"/>
                <a:satMod val="109000"/>
                <a:lumMod val="100000"/>
              </a:schemeClr>
            </a:gs>
          </a:gsLst>
          <a:lin ang="5400000" scaled="0"/>
        </a:gradFill>
        <a:gradFill rotWithShape="1">
          <a:gsLst>
            <a:gs pos="0">
              <a:schemeClr val="phClr">
                <a:tint val="94000"/>
                <a:satMod val="100000"/>
                <a:lumMod val="104000"/>
              </a:schemeClr>
            </a:gs>
            <a:gs pos="69000">
              <a:schemeClr val="phClr">
                <a:shade val="86000"/>
                <a:satMod val="130000"/>
                <a:lumMod val="102000"/>
              </a:schemeClr>
            </a:gs>
            <a:gs pos="100000">
              <a:schemeClr val="phClr">
                <a:shade val="72000"/>
                <a:satMod val="130000"/>
                <a:lum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38100" dir="5400000" sy="96000" rotWithShape="0">
              <a:srgbClr val="000000">
                <a:alpha val="54000"/>
              </a:srgbClr>
            </a:outerShdw>
          </a:effectLst>
        </a:effectStyle>
        <a:effectStyle>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a:effectStyle>
      </a:effectStyleLst>
      <a:bgFillStyleLst>
        <a:solidFill>
          <a:schemeClr val="phClr"/>
        </a:solidFill>
        <a:solidFill>
          <a:schemeClr val="phClr">
            <a:tint val="95000"/>
            <a:satMod val="170000"/>
          </a:schemeClr>
        </a:solidFill>
        <a:blipFill rotWithShape="1">
          <a:blip xmlns:r="http://schemas.openxmlformats.org/officeDocument/2006/relationships" r:embed="rId1">
            <a:duotone>
              <a:schemeClr val="phClr">
                <a:shade val="18000"/>
                <a:satMod val="160000"/>
                <a:lumMod val="28000"/>
              </a:schemeClr>
              <a:schemeClr val="phClr">
                <a:tint val="95000"/>
                <a:satMod val="160000"/>
                <a:lumMod val="116000"/>
              </a:schemeClr>
            </a:duotone>
          </a:blip>
          <a:stretch/>
        </a:blipFill>
      </a:bgFillStyleLst>
    </a:fmtScheme>
  </a:themeElements>
  <a:objectDefaults/>
  <a:extraClrSchemeLst/>
  <a:extLst>
    <a:ext uri="{05A4C25C-085E-4340-85A3-A5531E510DB2}">
      <thm15:themeFamily xmlns:thm15="http://schemas.microsoft.com/office/thememl/2012/main" name="Damask" id="{F9A299A0-33D0-4E0F-9F3F-7163E3744208}" vid="{746EEEEA-FB6A-406B-B510-531588D54811}"/>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3BF8A87CE33534E8ACDD112A6EDFBFC" ma:contentTypeVersion="3" ma:contentTypeDescription="Create a new document." ma:contentTypeScope="" ma:versionID="eaa3cdbccefe55e91d1ba9a14b5b606f">
  <xsd:schema xmlns:xsd="http://www.w3.org/2001/XMLSchema" xmlns:xs="http://www.w3.org/2001/XMLSchema" xmlns:p="http://schemas.microsoft.com/office/2006/metadata/properties" xmlns:ns3="df744960-5011-40b4-a2d5-ed00a2f350e7" targetNamespace="http://schemas.microsoft.com/office/2006/metadata/properties" ma:root="true" ma:fieldsID="9687d1a2b520774e8c77224505f0b6ea" ns3:_="">
    <xsd:import namespace="df744960-5011-40b4-a2d5-ed00a2f350e7"/>
    <xsd:element name="properties">
      <xsd:complexType>
        <xsd:sequence>
          <xsd:element name="documentManagement">
            <xsd:complexType>
              <xsd:all>
                <xsd:element ref="ns3:MediaServiceMetadata" minOccurs="0"/>
                <xsd:element ref="ns3:MediaServiceFastMetadata"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f744960-5011-40b4-a2d5-ed00a2f350e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_activity" ma:index="10" nillable="true" ma:displayName="_activity" ma:hidden="true" ma:internalName="_activity">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df744960-5011-40b4-a2d5-ed00a2f350e7" xsi:nil="true"/>
  </documentManagement>
</p:properties>
</file>

<file path=customXml/itemProps1.xml><?xml version="1.0" encoding="utf-8"?>
<ds:datastoreItem xmlns:ds="http://schemas.openxmlformats.org/officeDocument/2006/customXml" ds:itemID="{3F7EF269-E1D5-4819-9372-F2A4E57870E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f744960-5011-40b4-a2d5-ed00a2f350e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854AA49-E45C-497E-B488-115BA7959D51}">
  <ds:schemaRefs>
    <ds:schemaRef ds:uri="http://schemas.microsoft.com/sharepoint/v3/contenttype/forms"/>
  </ds:schemaRefs>
</ds:datastoreItem>
</file>

<file path=customXml/itemProps3.xml><?xml version="1.0" encoding="utf-8"?>
<ds:datastoreItem xmlns:ds="http://schemas.openxmlformats.org/officeDocument/2006/customXml" ds:itemID="{0755AC8F-40EA-441C-8EC5-709206075760}">
  <ds:schemaRefs>
    <ds:schemaRef ds:uri="http://schemas.microsoft.com/office/2006/documentManagement/types"/>
    <ds:schemaRef ds:uri="http://purl.org/dc/terms/"/>
    <ds:schemaRef ds:uri="http://www.w3.org/XML/1998/namespace"/>
    <ds:schemaRef ds:uri="http://purl.org/dc/dcmitype/"/>
    <ds:schemaRef ds:uri="df744960-5011-40b4-a2d5-ed00a2f350e7"/>
    <ds:schemaRef ds:uri="http://schemas.openxmlformats.org/package/2006/metadata/core-properties"/>
    <ds:schemaRef ds:uri="http://schemas.microsoft.com/office/infopath/2007/PartnerControls"/>
    <ds:schemaRef ds:uri="http://schemas.microsoft.com/office/2006/metadata/properties"/>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TM04033921[[fn=Damask]]</Template>
  <TotalTime>1885</TotalTime>
  <Words>785</Words>
  <Application>Microsoft Office PowerPoint</Application>
  <PresentationFormat>Widescreen</PresentationFormat>
  <Paragraphs>86</Paragraphs>
  <Slides>14</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14</vt:i4>
      </vt:variant>
    </vt:vector>
  </HeadingPairs>
  <TitlesOfParts>
    <vt:vector size="22" baseType="lpstr">
      <vt:lpstr>Arial</vt:lpstr>
      <vt:lpstr>Book Antiqua</vt:lpstr>
      <vt:lpstr>Bookman Old Style</vt:lpstr>
      <vt:lpstr>Calibri</vt:lpstr>
      <vt:lpstr>Cambria</vt:lpstr>
      <vt:lpstr>Rockwell</vt:lpstr>
      <vt:lpstr>Times New Roman</vt:lpstr>
      <vt:lpstr>Damask</vt:lpstr>
      <vt:lpstr>OSMAP  “Thriving Through Innovative Change” </vt:lpstr>
      <vt:lpstr>PowerPoint Presentation</vt:lpstr>
      <vt:lpstr>Medchi before AND AFTER</vt:lpstr>
      <vt:lpstr>Strategic direction change </vt:lpstr>
      <vt:lpstr>Five Important Questions to Ask WHEN CONSIDERING An OPPORTUNITY </vt:lpstr>
      <vt:lpstr>MEDCHI CURRENT Non-Dues REVENUE    </vt:lpstr>
      <vt:lpstr>PowerPoint Presentation</vt:lpstr>
      <vt:lpstr>Value based care (MNS LLC MPT LLC) </vt:lpstr>
      <vt:lpstr>Collections </vt:lpstr>
      <vt:lpstr>HEALTH INFORMATION EXCHANGE (HIE) Crisp contract</vt:lpstr>
      <vt:lpstr>STATE CONTRACT Physician Health and Rehab </vt:lpstr>
      <vt:lpstr>Other Royalty Vendor AGREEMENT</vt:lpstr>
      <vt:lpstr>Keys to SUCCESS FOR MEDCHI</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Non-Dues Revenue What’s working in Maryland</dc:title>
  <dc:creator>Barbara Fitzgerald</dc:creator>
  <cp:lastModifiedBy>Karen Foy</cp:lastModifiedBy>
  <cp:revision>10</cp:revision>
  <dcterms:created xsi:type="dcterms:W3CDTF">2023-06-01T15:07:03Z</dcterms:created>
  <dcterms:modified xsi:type="dcterms:W3CDTF">2024-11-06T19:32:18Z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0x010100F3BF8A87CE33534E8ACDD112A6EDFBFC</vt:lpwstr>
  </property>
</Properties>
</file>