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1" r:id="rId1"/>
    <p:sldMasterId id="2147483891" r:id="rId2"/>
  </p:sldMasterIdLst>
  <p:notesMasterIdLst>
    <p:notesMasterId r:id="rId21"/>
  </p:notesMasterIdLst>
  <p:handoutMasterIdLst>
    <p:handoutMasterId r:id="rId22"/>
  </p:handoutMasterIdLst>
  <p:sldIdLst>
    <p:sldId id="353" r:id="rId3"/>
    <p:sldId id="486" r:id="rId4"/>
    <p:sldId id="510" r:id="rId5"/>
    <p:sldId id="539" r:id="rId6"/>
    <p:sldId id="2328" r:id="rId7"/>
    <p:sldId id="583" r:id="rId8"/>
    <p:sldId id="580" r:id="rId9"/>
    <p:sldId id="2330" r:id="rId10"/>
    <p:sldId id="547" r:id="rId11"/>
    <p:sldId id="2329" r:id="rId12"/>
    <p:sldId id="467" r:id="rId13"/>
    <p:sldId id="550" r:id="rId14"/>
    <p:sldId id="543" r:id="rId15"/>
    <p:sldId id="316" r:id="rId16"/>
    <p:sldId id="542" r:id="rId17"/>
    <p:sldId id="2323" r:id="rId18"/>
    <p:sldId id="590" r:id="rId19"/>
    <p:sldId id="390" r:id="rId20"/>
  </p:sldIdLst>
  <p:sldSz cx="9144000" cy="5143500" type="screen16x9"/>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6" userDrawn="1">
          <p15:clr>
            <a:srgbClr val="A4A3A4"/>
          </p15:clr>
        </p15:guide>
        <p15:guide id="3" orient="horz" pos="1799">
          <p15:clr>
            <a:srgbClr val="A4A3A4"/>
          </p15:clr>
        </p15:guide>
        <p15:guide id="4" orient="horz" pos="2124" userDrawn="1">
          <p15:clr>
            <a:srgbClr val="A4A3A4"/>
          </p15:clr>
        </p15:guide>
        <p15:guide id="5" orient="horz" pos="2600">
          <p15:clr>
            <a:srgbClr val="A4A3A4"/>
          </p15:clr>
        </p15:guide>
        <p15:guide id="6" orient="horz" pos="1630">
          <p15:clr>
            <a:srgbClr val="A4A3A4"/>
          </p15:clr>
        </p15:guide>
        <p15:guide id="7" orient="horz" pos="1869">
          <p15:clr>
            <a:srgbClr val="A4A3A4"/>
          </p15:clr>
        </p15:guide>
        <p15:guide id="8" orient="horz" pos="2428">
          <p15:clr>
            <a:srgbClr val="A4A3A4"/>
          </p15:clr>
        </p15:guide>
        <p15:guide id="9" orient="horz" pos="1350">
          <p15:clr>
            <a:srgbClr val="A4A3A4"/>
          </p15:clr>
        </p15:guide>
        <p15:guide id="12" orient="horz" pos="1668" userDrawn="1">
          <p15:clr>
            <a:srgbClr val="A4A3A4"/>
          </p15:clr>
        </p15:guide>
        <p15:guide id="16" pos="287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Ross" initials="LR" lastIdx="20" clrIdx="0">
    <p:extLst>
      <p:ext uri="{19B8F6BF-5375-455C-9EA6-DF929625EA0E}">
        <p15:presenceInfo xmlns:p15="http://schemas.microsoft.com/office/powerpoint/2012/main" userId="S::lross@ama-assn.org::863f6d88-7fc6-4d45-9d25-8ab54e715b4b" providerId="AD"/>
      </p:ext>
    </p:extLst>
  </p:cmAuthor>
  <p:cmAuthor id="2" name="Lauren Ross" initials="LR [2]" lastIdx="10" clrIdx="1">
    <p:extLst>
      <p:ext uri="{19B8F6BF-5375-455C-9EA6-DF929625EA0E}">
        <p15:presenceInfo xmlns:p15="http://schemas.microsoft.com/office/powerpoint/2012/main" userId="S-1-5-21-1463053324-85817769-623648099-690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846" y="78"/>
      </p:cViewPr>
      <p:guideLst>
        <p:guide orient="horz" pos="1116"/>
        <p:guide orient="horz" pos="1799"/>
        <p:guide orient="horz" pos="2124"/>
        <p:guide orient="horz" pos="2600"/>
        <p:guide orient="horz" pos="1630"/>
        <p:guide orient="horz" pos="1869"/>
        <p:guide orient="horz" pos="2428"/>
        <p:guide orient="horz" pos="1350"/>
        <p:guide orient="horz" pos="1668"/>
        <p:guide pos="287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44" tIns="46672" rIns="93344" bIns="46672" rtlCol="0"/>
          <a:lstStyle>
            <a:lvl1pPr algn="r">
              <a:defRPr sz="1200"/>
            </a:lvl1pPr>
          </a:lstStyle>
          <a:p>
            <a:fld id="{8274B2CA-F352-4048-BF5E-BC9CDFDD49AE}" type="datetimeFigureOut">
              <a:rPr lang="en-US" smtClean="0"/>
              <a:t>11/16/2019</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44" tIns="46672" rIns="93344" bIns="46672" rtlCol="0" anchor="b"/>
          <a:lstStyle>
            <a:lvl1pPr algn="r">
              <a:defRPr sz="1200"/>
            </a:lvl1pPr>
          </a:lstStyle>
          <a:p>
            <a:fld id="{9325EC04-120A-B54A-926A-201D98A50ABB}" type="slidenum">
              <a:rPr lang="en-US" smtClean="0"/>
              <a:t>‹#›</a:t>
            </a:fld>
            <a:endParaRPr lang="en-US" dirty="0"/>
          </a:p>
        </p:txBody>
      </p:sp>
    </p:spTree>
    <p:extLst>
      <p:ext uri="{BB962C8B-B14F-4D97-AF65-F5344CB8AC3E}">
        <p14:creationId xmlns:p14="http://schemas.microsoft.com/office/powerpoint/2010/main" val="36178560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44" tIns="46672" rIns="93344" bIns="46672"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44" tIns="46672" rIns="93344" bIns="46672" rtlCol="0"/>
          <a:lstStyle>
            <a:lvl1pPr algn="r">
              <a:defRPr sz="1200"/>
            </a:lvl1pPr>
          </a:lstStyle>
          <a:p>
            <a:fld id="{490844F4-A1AB-044E-B59A-A7CE0BFDA5B6}" type="datetimeFigureOut">
              <a:rPr lang="en-US" smtClean="0"/>
              <a:t>11/16/2019</a:t>
            </a:fld>
            <a:endParaRPr lang="en-US" dirty="0"/>
          </a:p>
        </p:txBody>
      </p:sp>
      <p:sp>
        <p:nvSpPr>
          <p:cNvPr id="4" name="Slide Image Placeholder 3"/>
          <p:cNvSpPr>
            <a:spLocks noGrp="1" noRot="1" noChangeAspect="1"/>
          </p:cNvSpPr>
          <p:nvPr>
            <p:ph type="sldImg" idx="2"/>
          </p:nvPr>
        </p:nvSpPr>
        <p:spPr>
          <a:xfrm>
            <a:off x="407988" y="700088"/>
            <a:ext cx="6210300" cy="3492500"/>
          </a:xfrm>
          <a:prstGeom prst="rect">
            <a:avLst/>
          </a:prstGeom>
          <a:noFill/>
          <a:ln w="12700">
            <a:solidFill>
              <a:prstClr val="black"/>
            </a:solidFill>
          </a:ln>
        </p:spPr>
        <p:txBody>
          <a:bodyPr vert="horz" lIns="93344" tIns="46672" rIns="93344" bIns="46672" rtlCol="0" anchor="ctr"/>
          <a:lstStyle/>
          <a:p>
            <a:endParaRPr lang="en-US" dirty="0"/>
          </a:p>
        </p:txBody>
      </p:sp>
      <p:sp>
        <p:nvSpPr>
          <p:cNvPr id="5" name="Notes Placeholder 4"/>
          <p:cNvSpPr>
            <a:spLocks noGrp="1"/>
          </p:cNvSpPr>
          <p:nvPr>
            <p:ph type="body" sz="quarter" idx="3"/>
          </p:nvPr>
        </p:nvSpPr>
        <p:spPr>
          <a:xfrm>
            <a:off x="702629" y="4423332"/>
            <a:ext cx="5621020" cy="4190524"/>
          </a:xfrm>
          <a:prstGeom prst="rect">
            <a:avLst/>
          </a:prstGeom>
        </p:spPr>
        <p:txBody>
          <a:bodyPr vert="horz" lIns="93344" tIns="46672" rIns="93344" bIns="466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5045"/>
            <a:ext cx="3044719" cy="465614"/>
          </a:xfrm>
          <a:prstGeom prst="rect">
            <a:avLst/>
          </a:prstGeom>
        </p:spPr>
        <p:txBody>
          <a:bodyPr vert="horz" lIns="93344" tIns="46672" rIns="93344" bIns="466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44" tIns="46672" rIns="93344" bIns="46672" rtlCol="0" anchor="b"/>
          <a:lstStyle>
            <a:lvl1pPr algn="r">
              <a:defRPr sz="1200"/>
            </a:lvl1pPr>
          </a:lstStyle>
          <a:p>
            <a:fld id="{21633E5F-3683-0140-832F-D6B972C1BC5D}" type="slidenum">
              <a:rPr lang="en-US" smtClean="0"/>
              <a:t>‹#›</a:t>
            </a:fld>
            <a:endParaRPr lang="en-US" dirty="0"/>
          </a:p>
        </p:txBody>
      </p:sp>
    </p:spTree>
    <p:extLst>
      <p:ext uri="{BB962C8B-B14F-4D97-AF65-F5344CB8AC3E}">
        <p14:creationId xmlns:p14="http://schemas.microsoft.com/office/powerpoint/2010/main" val="39653365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633E5F-3683-0140-832F-D6B972C1BC5D}" type="slidenum">
              <a:rPr lang="en-US" smtClean="0"/>
              <a:t>10</a:t>
            </a:fld>
            <a:endParaRPr lang="en-US" dirty="0"/>
          </a:p>
        </p:txBody>
      </p:sp>
    </p:spTree>
    <p:extLst>
      <p:ext uri="{BB962C8B-B14F-4D97-AF65-F5344CB8AC3E}">
        <p14:creationId xmlns:p14="http://schemas.microsoft.com/office/powerpoint/2010/main" val="2649416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1633E5F-3683-0140-832F-D6B972C1BC5D}" type="slidenum">
              <a:rPr lang="en-US" smtClean="0"/>
              <a:t>13</a:t>
            </a:fld>
            <a:endParaRPr lang="en-US" dirty="0"/>
          </a:p>
        </p:txBody>
      </p:sp>
    </p:spTree>
    <p:extLst>
      <p:ext uri="{BB962C8B-B14F-4D97-AF65-F5344CB8AC3E}">
        <p14:creationId xmlns:p14="http://schemas.microsoft.com/office/powerpoint/2010/main" val="2984284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100" b="1">
                <a:solidFill>
                  <a:schemeClr val="bg2"/>
                </a:solidFill>
                <a:latin typeface="Arial" pitchFamily="34" charset="0"/>
                <a:ea typeface="MS PGothic" pitchFamily="34" charset="-128"/>
              </a:defRPr>
            </a:lvl1pPr>
            <a:lvl2pPr marL="742950" indent="-285750" defTabSz="933450">
              <a:defRPr sz="1100" b="1">
                <a:solidFill>
                  <a:schemeClr val="bg2"/>
                </a:solidFill>
                <a:latin typeface="Arial" pitchFamily="34" charset="0"/>
                <a:ea typeface="MS PGothic" pitchFamily="34" charset="-128"/>
              </a:defRPr>
            </a:lvl2pPr>
            <a:lvl3pPr marL="1143000" indent="-228600" defTabSz="933450">
              <a:defRPr sz="1100" b="1">
                <a:solidFill>
                  <a:schemeClr val="bg2"/>
                </a:solidFill>
                <a:latin typeface="Arial" pitchFamily="34" charset="0"/>
                <a:ea typeface="MS PGothic" pitchFamily="34" charset="-128"/>
              </a:defRPr>
            </a:lvl3pPr>
            <a:lvl4pPr marL="1600200" indent="-228600" defTabSz="933450">
              <a:defRPr sz="1100" b="1">
                <a:solidFill>
                  <a:schemeClr val="bg2"/>
                </a:solidFill>
                <a:latin typeface="Arial" pitchFamily="34" charset="0"/>
                <a:ea typeface="MS PGothic" pitchFamily="34" charset="-128"/>
              </a:defRPr>
            </a:lvl4pPr>
            <a:lvl5pPr marL="2057400" indent="-228600" defTabSz="933450">
              <a:defRPr sz="1100" b="1">
                <a:solidFill>
                  <a:schemeClr val="bg2"/>
                </a:solidFill>
                <a:latin typeface="Arial" pitchFamily="34" charset="0"/>
                <a:ea typeface="MS PGothic" pitchFamily="34" charset="-128"/>
              </a:defRPr>
            </a:lvl5pPr>
            <a:lvl6pPr marL="2514600" indent="-228600" defTabSz="933450" eaLnBrk="0" fontAlgn="base" hangingPunct="0">
              <a:spcBef>
                <a:spcPct val="0"/>
              </a:spcBef>
              <a:spcAft>
                <a:spcPct val="0"/>
              </a:spcAft>
              <a:defRPr sz="1100" b="1">
                <a:solidFill>
                  <a:schemeClr val="bg2"/>
                </a:solidFill>
                <a:latin typeface="Arial" pitchFamily="34" charset="0"/>
                <a:ea typeface="MS PGothic" pitchFamily="34" charset="-128"/>
              </a:defRPr>
            </a:lvl6pPr>
            <a:lvl7pPr marL="2971800" indent="-228600" defTabSz="933450" eaLnBrk="0" fontAlgn="base" hangingPunct="0">
              <a:spcBef>
                <a:spcPct val="0"/>
              </a:spcBef>
              <a:spcAft>
                <a:spcPct val="0"/>
              </a:spcAft>
              <a:defRPr sz="1100" b="1">
                <a:solidFill>
                  <a:schemeClr val="bg2"/>
                </a:solidFill>
                <a:latin typeface="Arial" pitchFamily="34" charset="0"/>
                <a:ea typeface="MS PGothic" pitchFamily="34" charset="-128"/>
              </a:defRPr>
            </a:lvl7pPr>
            <a:lvl8pPr marL="3429000" indent="-228600" defTabSz="933450" eaLnBrk="0" fontAlgn="base" hangingPunct="0">
              <a:spcBef>
                <a:spcPct val="0"/>
              </a:spcBef>
              <a:spcAft>
                <a:spcPct val="0"/>
              </a:spcAft>
              <a:defRPr sz="1100" b="1">
                <a:solidFill>
                  <a:schemeClr val="bg2"/>
                </a:solidFill>
                <a:latin typeface="Arial" pitchFamily="34" charset="0"/>
                <a:ea typeface="MS PGothic" pitchFamily="34" charset="-128"/>
              </a:defRPr>
            </a:lvl8pPr>
            <a:lvl9pPr marL="3886200" indent="-228600" defTabSz="933450" eaLnBrk="0" fontAlgn="base" hangingPunct="0">
              <a:spcBef>
                <a:spcPct val="0"/>
              </a:spcBef>
              <a:spcAft>
                <a:spcPct val="0"/>
              </a:spcAft>
              <a:defRPr sz="1100" b="1">
                <a:solidFill>
                  <a:schemeClr val="bg2"/>
                </a:solidFill>
                <a:latin typeface="Arial" pitchFamily="34" charset="0"/>
                <a:ea typeface="MS PGothic" pitchFamily="34" charset="-128"/>
              </a:defRPr>
            </a:lvl9pPr>
          </a:lstStyle>
          <a:p>
            <a:fld id="{0C4E61AE-057F-4F23-9524-E32C0CE72B87}" type="slidenum">
              <a:rPr lang="en-US" altLang="en-US" sz="1200" b="0" smtClean="0">
                <a:solidFill>
                  <a:schemeClr val="tx1"/>
                </a:solidFill>
                <a:latin typeface="Arial Narrow" pitchFamily="34" charset="0"/>
              </a:rPr>
              <a:pPr/>
              <a:t>14</a:t>
            </a:fld>
            <a:endParaRPr lang="en-US" altLang="en-US" sz="1200" b="0">
              <a:solidFill>
                <a:schemeClr val="tx1"/>
              </a:solidFill>
              <a:latin typeface="Arial Narrow" pitchFamily="34" charset="0"/>
            </a:endParaRPr>
          </a:p>
        </p:txBody>
      </p:sp>
      <p:sp>
        <p:nvSpPr>
          <p:cNvPr id="2" name="Notes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065578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2.xml"/><Relationship Id="rId4" Type="http://schemas.openxmlformats.org/officeDocument/2006/relationships/hyperlink" Target="https://www.patientsbeforepolitics.org/" TargetMode="Externa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 Id="rId4" Type="http://schemas.openxmlformats.org/officeDocument/2006/relationships/hyperlink" Target="http://truthinrx.org/" TargetMode="Externa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Master" Target="../slideMasters/slideMaster2.xml"/><Relationship Id="rId4" Type="http://schemas.openxmlformats.org/officeDocument/2006/relationships/hyperlink" Target="https://fixpriorauth.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Master" Target="../slideMasters/slideMaster2.xml"/><Relationship Id="rId4" Type="http://schemas.openxmlformats.org/officeDocument/2006/relationships/hyperlink" Target="https://www.stepsforward.org/" TargetMode="Externa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2.svg"/><Relationship Id="rId2" Type="http://schemas.openxmlformats.org/officeDocument/2006/relationships/image" Target="../media/image61.png"/><Relationship Id="rId1" Type="http://schemas.openxmlformats.org/officeDocument/2006/relationships/slideMaster" Target="../slideMasters/slideMaster2.xml"/><Relationship Id="rId4" Type="http://schemas.openxmlformats.org/officeDocument/2006/relationships/hyperlink" Target="https://www.stepsforward.org/" TargetMode="Externa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2.svg"/><Relationship Id="rId2" Type="http://schemas.openxmlformats.org/officeDocument/2006/relationships/image" Target="../media/image7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rgbClr val="452663"/>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D6E3DD-93C1-B94B-9613-633DD584EF7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317"/>
          <a:stretch/>
        </p:blipFill>
        <p:spPr>
          <a:xfrm rot="18924514">
            <a:off x="776209" y="1396263"/>
            <a:ext cx="10053890" cy="2388993"/>
          </a:xfrm>
          <a:prstGeom prst="rect">
            <a:avLst/>
          </a:prstGeom>
        </p:spPr>
      </p:pic>
      <p:sp>
        <p:nvSpPr>
          <p:cNvPr id="3" name="Subtitle 2"/>
          <p:cNvSpPr>
            <a:spLocks noGrp="1"/>
          </p:cNvSpPr>
          <p:nvPr>
            <p:ph type="subTitle" idx="1" hasCustomPrompt="1"/>
          </p:nvPr>
        </p:nvSpPr>
        <p:spPr>
          <a:xfrm>
            <a:off x="737419" y="3698539"/>
            <a:ext cx="7649497" cy="687752"/>
          </a:xfrm>
        </p:spPr>
        <p:txBody>
          <a:bodyPr>
            <a:normAutofit/>
          </a:bodyPr>
          <a:lstStyle>
            <a:lvl1pPr marL="0" indent="0" algn="ctr">
              <a:lnSpc>
                <a:spcPct val="90000"/>
              </a:lnSpc>
              <a:spcBef>
                <a:spcPts val="0"/>
              </a:spcBef>
              <a:spcAft>
                <a:spcPts val="0"/>
              </a:spcAft>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p:cNvSpPr>
            <a:spLocks noGrp="1"/>
          </p:cNvSpPr>
          <p:nvPr>
            <p:ph type="title"/>
          </p:nvPr>
        </p:nvSpPr>
        <p:spPr>
          <a:xfrm>
            <a:off x="743689" y="1989023"/>
            <a:ext cx="7643094" cy="1643620"/>
          </a:xfrm>
        </p:spPr>
        <p:txBody>
          <a:bodyPr anchor="ctr">
            <a:normAutofit/>
          </a:bodyPr>
          <a:lstStyle>
            <a:lvl1pPr algn="ctr">
              <a:lnSpc>
                <a:spcPct val="90000"/>
              </a:lnSpc>
              <a:defRPr sz="3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pic>
        <p:nvPicPr>
          <p:cNvPr id="13" name="Graphic 12">
            <a:extLst>
              <a:ext uri="{FF2B5EF4-FFF2-40B4-BE49-F238E27FC236}">
                <a16:creationId xmlns:a16="http://schemas.microsoft.com/office/drawing/2014/main" id="{E38E776A-4D7D-E442-BCA0-F16239A546F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19401" y="540308"/>
            <a:ext cx="4460240" cy="828894"/>
          </a:xfrm>
          <a:prstGeom prst="rect">
            <a:avLst/>
          </a:prstGeom>
        </p:spPr>
      </p:pic>
    </p:spTree>
    <p:extLst>
      <p:ext uri="{BB962C8B-B14F-4D97-AF65-F5344CB8AC3E}">
        <p14:creationId xmlns:p14="http://schemas.microsoft.com/office/powerpoint/2010/main" val="2833520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18E79B-394B-2E46-AF32-C9ECD1348C7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8016" t="2026" b="7510"/>
          <a:stretch/>
        </p:blipFill>
        <p:spPr>
          <a:xfrm>
            <a:off x="0" y="262647"/>
            <a:ext cx="3632923" cy="4425100"/>
          </a:xfrm>
          <a:prstGeom prst="rect">
            <a:avLst/>
          </a:prstGeom>
        </p:spPr>
      </p:pic>
      <p:sp>
        <p:nvSpPr>
          <p:cNvPr id="2" name="Title 1"/>
          <p:cNvSpPr>
            <a:spLocks noGrp="1"/>
          </p:cNvSpPr>
          <p:nvPr>
            <p:ph type="title"/>
          </p:nvPr>
        </p:nvSpPr>
        <p:spPr>
          <a:xfrm>
            <a:off x="3871609" y="138131"/>
            <a:ext cx="4945300" cy="897710"/>
          </a:xfrm>
        </p:spPr>
        <p:txBody>
          <a:bodyPr/>
          <a:lstStyle/>
          <a:p>
            <a:r>
              <a:rPr lang="en-US"/>
              <a:t>Click to edit Master title style</a:t>
            </a:r>
          </a:p>
        </p:txBody>
      </p:sp>
      <p:sp>
        <p:nvSpPr>
          <p:cNvPr id="3" name="Content Placeholder 2"/>
          <p:cNvSpPr>
            <a:spLocks noGrp="1"/>
          </p:cNvSpPr>
          <p:nvPr>
            <p:ph idx="1"/>
          </p:nvPr>
        </p:nvSpPr>
        <p:spPr>
          <a:xfrm>
            <a:off x="3891063" y="1131502"/>
            <a:ext cx="4925845"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CE631CAF-C0CE-574B-8079-A37640E0617A}"/>
              </a:ext>
            </a:extLst>
          </p:cNvPr>
          <p:cNvSpPr txBox="1"/>
          <p:nvPr userDrawn="1"/>
        </p:nvSpPr>
        <p:spPr>
          <a:xfrm>
            <a:off x="1045029" y="4209397"/>
            <a:ext cx="2054240" cy="338554"/>
          </a:xfrm>
          <a:prstGeom prst="rect">
            <a:avLst/>
          </a:prstGeom>
          <a:noFill/>
        </p:spPr>
        <p:txBody>
          <a:bodyPr wrap="square" rtlCol="0">
            <a:spAutoFit/>
          </a:bodyPr>
          <a:lstStyle/>
          <a:p>
            <a:r>
              <a:rPr lang="en-US" sz="800" b="1" dirty="0">
                <a:solidFill>
                  <a:srgbClr val="452663"/>
                </a:solidFill>
                <a:latin typeface="Arial" panose="020B0604020202020204" pitchFamily="34" charset="0"/>
                <a:cs typeface="Arial" panose="020B0604020202020204" pitchFamily="34" charset="0"/>
              </a:rPr>
              <a:t>Frank Alexander Clark, MD</a:t>
            </a:r>
          </a:p>
          <a:p>
            <a:r>
              <a:rPr lang="en-US" sz="800" dirty="0">
                <a:solidFill>
                  <a:srgbClr val="452663"/>
                </a:solidFill>
                <a:latin typeface="Arial" panose="020B0604020202020204" pitchFamily="34" charset="0"/>
                <a:cs typeface="Arial" panose="020B0604020202020204" pitchFamily="34" charset="0"/>
              </a:rPr>
              <a:t>Member since 2003</a:t>
            </a:r>
          </a:p>
        </p:txBody>
      </p:sp>
    </p:spTree>
    <p:extLst>
      <p:ext uri="{BB962C8B-B14F-4D97-AF65-F5344CB8AC3E}">
        <p14:creationId xmlns:p14="http://schemas.microsoft.com/office/powerpoint/2010/main" val="320560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13B85F-1DF3-F548-B29C-1F88D6D5EC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700" r="5193" b="7510"/>
          <a:stretch/>
        </p:blipFill>
        <p:spPr>
          <a:xfrm>
            <a:off x="5300160" y="233464"/>
            <a:ext cx="3843840" cy="4454283"/>
          </a:xfrm>
          <a:prstGeom prst="rect">
            <a:avLst/>
          </a:prstGeom>
        </p:spPr>
      </p:pic>
      <p:sp>
        <p:nvSpPr>
          <p:cNvPr id="2" name="Title 1"/>
          <p:cNvSpPr>
            <a:spLocks noGrp="1"/>
          </p:cNvSpPr>
          <p:nvPr>
            <p:ph type="title"/>
          </p:nvPr>
        </p:nvSpPr>
        <p:spPr>
          <a:xfrm>
            <a:off x="628650" y="138131"/>
            <a:ext cx="5149580" cy="897710"/>
          </a:xfrm>
        </p:spPr>
        <p:txBody>
          <a:bodyPr/>
          <a:lstStyle/>
          <a:p>
            <a:r>
              <a:rPr lang="en-US"/>
              <a:t>Click to edit Master title style</a:t>
            </a:r>
          </a:p>
        </p:txBody>
      </p:sp>
      <p:sp>
        <p:nvSpPr>
          <p:cNvPr id="3" name="Content Placeholder 2"/>
          <p:cNvSpPr>
            <a:spLocks noGrp="1"/>
          </p:cNvSpPr>
          <p:nvPr>
            <p:ph idx="1"/>
          </p:nvPr>
        </p:nvSpPr>
        <p:spPr>
          <a:xfrm>
            <a:off x="628650" y="1131502"/>
            <a:ext cx="4614559"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A2F4A3A0-7657-5849-99A4-1686C6947B0E}"/>
              </a:ext>
            </a:extLst>
          </p:cNvPr>
          <p:cNvSpPr txBox="1"/>
          <p:nvPr userDrawn="1"/>
        </p:nvSpPr>
        <p:spPr>
          <a:xfrm>
            <a:off x="7782689" y="3702266"/>
            <a:ext cx="3040457" cy="338554"/>
          </a:xfrm>
          <a:prstGeom prst="rect">
            <a:avLst/>
          </a:prstGeom>
          <a:noFill/>
        </p:spPr>
        <p:txBody>
          <a:bodyPr wrap="square" rtlCol="0">
            <a:spAutoFit/>
          </a:bodyPr>
          <a:lstStyle/>
          <a:p>
            <a:r>
              <a:rPr lang="en-US" sz="800" b="1" dirty="0">
                <a:solidFill>
                  <a:schemeClr val="bg1"/>
                </a:solidFill>
                <a:latin typeface="Arial" panose="020B0604020202020204" pitchFamily="34" charset="0"/>
                <a:cs typeface="Arial" panose="020B0604020202020204" pitchFamily="34" charset="0"/>
              </a:rPr>
              <a:t>Jacqueline Bello, MD</a:t>
            </a:r>
          </a:p>
          <a:p>
            <a:r>
              <a:rPr lang="en-US" sz="800" dirty="0">
                <a:solidFill>
                  <a:schemeClr val="bg1"/>
                </a:solidFill>
                <a:latin typeface="Arial" panose="020B0604020202020204" pitchFamily="34" charset="0"/>
                <a:cs typeface="Arial" panose="020B0604020202020204" pitchFamily="34" charset="0"/>
              </a:rPr>
              <a:t>Member since 1979</a:t>
            </a:r>
          </a:p>
        </p:txBody>
      </p:sp>
    </p:spTree>
    <p:extLst>
      <p:ext uri="{BB962C8B-B14F-4D97-AF65-F5344CB8AC3E}">
        <p14:creationId xmlns:p14="http://schemas.microsoft.com/office/powerpoint/2010/main" val="30724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42327E-1E33-AA47-AA0A-E2A980451F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9010" y="103909"/>
            <a:ext cx="3524990" cy="4575708"/>
          </a:xfrm>
          <a:prstGeom prst="rect">
            <a:avLst/>
          </a:prstGeom>
        </p:spPr>
      </p:pic>
      <p:sp>
        <p:nvSpPr>
          <p:cNvPr id="2" name="Title 1"/>
          <p:cNvSpPr>
            <a:spLocks noGrp="1"/>
          </p:cNvSpPr>
          <p:nvPr>
            <p:ph type="title"/>
          </p:nvPr>
        </p:nvSpPr>
        <p:spPr>
          <a:xfrm>
            <a:off x="628649" y="138131"/>
            <a:ext cx="5519231" cy="897710"/>
          </a:xfrm>
        </p:spPr>
        <p:txBody>
          <a:bodyPr/>
          <a:lstStyle/>
          <a:p>
            <a:r>
              <a:rPr lang="en-US"/>
              <a:t>Click to edit Master title style</a:t>
            </a:r>
          </a:p>
        </p:txBody>
      </p:sp>
      <p:sp>
        <p:nvSpPr>
          <p:cNvPr id="3" name="Content Placeholder 2"/>
          <p:cNvSpPr>
            <a:spLocks noGrp="1"/>
          </p:cNvSpPr>
          <p:nvPr>
            <p:ph idx="1"/>
          </p:nvPr>
        </p:nvSpPr>
        <p:spPr>
          <a:xfrm>
            <a:off x="628650" y="1131502"/>
            <a:ext cx="4614559"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9" name="TextBox 8">
            <a:extLst>
              <a:ext uri="{FF2B5EF4-FFF2-40B4-BE49-F238E27FC236}">
                <a16:creationId xmlns:a16="http://schemas.microsoft.com/office/drawing/2014/main" id="{CBDB6835-01BE-874E-96D2-1DD060BEA052}"/>
              </a:ext>
            </a:extLst>
          </p:cNvPr>
          <p:cNvSpPr txBox="1"/>
          <p:nvPr userDrawn="1"/>
        </p:nvSpPr>
        <p:spPr>
          <a:xfrm>
            <a:off x="7957802" y="3402998"/>
            <a:ext cx="1099113" cy="338554"/>
          </a:xfrm>
          <a:prstGeom prst="rect">
            <a:avLst/>
          </a:prstGeom>
          <a:noFill/>
        </p:spPr>
        <p:txBody>
          <a:bodyPr wrap="square" rtlCol="0">
            <a:spAutoFit/>
          </a:bodyPr>
          <a:lstStyle/>
          <a:p>
            <a:r>
              <a:rPr lang="en-US" sz="800" b="1" dirty="0">
                <a:solidFill>
                  <a:schemeClr val="bg1"/>
                </a:solidFill>
                <a:latin typeface="Arial" panose="020B0604020202020204" pitchFamily="34" charset="0"/>
                <a:cs typeface="Arial" panose="020B0604020202020204" pitchFamily="34" charset="0"/>
              </a:rPr>
              <a:t>Moudi Hubeishy</a:t>
            </a:r>
          </a:p>
          <a:p>
            <a:r>
              <a:rPr lang="en-US" sz="800" dirty="0">
                <a:solidFill>
                  <a:schemeClr val="bg1"/>
                </a:solidFill>
                <a:latin typeface="Arial" panose="020B0604020202020204" pitchFamily="34" charset="0"/>
                <a:cs typeface="Arial" panose="020B0604020202020204" pitchFamily="34" charset="0"/>
              </a:rPr>
              <a:t>Member since 2015</a:t>
            </a:r>
          </a:p>
        </p:txBody>
      </p:sp>
      <p:sp>
        <p:nvSpPr>
          <p:cNvPr id="11" name="TextBox 10">
            <a:extLst>
              <a:ext uri="{FF2B5EF4-FFF2-40B4-BE49-F238E27FC236}">
                <a16:creationId xmlns:a16="http://schemas.microsoft.com/office/drawing/2014/main" id="{3EC56C6B-08A5-BC42-9164-2173B2053327}"/>
              </a:ext>
            </a:extLst>
          </p:cNvPr>
          <p:cNvSpPr txBox="1"/>
          <p:nvPr userDrawn="1"/>
        </p:nvSpPr>
        <p:spPr>
          <a:xfrm>
            <a:off x="5496411" y="3624368"/>
            <a:ext cx="1808571" cy="338554"/>
          </a:xfrm>
          <a:prstGeom prst="rect">
            <a:avLst/>
          </a:prstGeom>
          <a:noFill/>
        </p:spPr>
        <p:txBody>
          <a:bodyPr wrap="square" rtlCol="0">
            <a:spAutoFit/>
          </a:bodyPr>
          <a:lstStyle/>
          <a:p>
            <a:r>
              <a:rPr lang="en-US" sz="800" b="1" dirty="0">
                <a:solidFill>
                  <a:srgbClr val="452663"/>
                </a:solidFill>
                <a:latin typeface="Arial" panose="020B0604020202020204" pitchFamily="34" charset="0"/>
                <a:cs typeface="Arial" panose="020B0604020202020204" pitchFamily="34" charset="0"/>
              </a:rPr>
              <a:t>Nakisa Sadeghi</a:t>
            </a:r>
          </a:p>
          <a:p>
            <a:r>
              <a:rPr lang="en-US" sz="800" dirty="0">
                <a:solidFill>
                  <a:srgbClr val="452663"/>
                </a:solidFill>
                <a:latin typeface="Arial" panose="020B0604020202020204" pitchFamily="34" charset="0"/>
                <a:cs typeface="Arial" panose="020B0604020202020204" pitchFamily="34" charset="0"/>
              </a:rPr>
              <a:t>Member since 2018</a:t>
            </a:r>
          </a:p>
        </p:txBody>
      </p:sp>
    </p:spTree>
    <p:extLst>
      <p:ext uri="{BB962C8B-B14F-4D97-AF65-F5344CB8AC3E}">
        <p14:creationId xmlns:p14="http://schemas.microsoft.com/office/powerpoint/2010/main" val="266377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DE80AB-8F61-8245-AB84-942AD9F35DB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1701" b="894"/>
          <a:stretch/>
        </p:blipFill>
        <p:spPr>
          <a:xfrm>
            <a:off x="5582671" y="184826"/>
            <a:ext cx="3561328" cy="4502922"/>
          </a:xfrm>
          <a:prstGeom prst="rect">
            <a:avLst/>
          </a:prstGeom>
        </p:spPr>
      </p:pic>
      <p:sp>
        <p:nvSpPr>
          <p:cNvPr id="2" name="Title 1"/>
          <p:cNvSpPr>
            <a:spLocks noGrp="1"/>
          </p:cNvSpPr>
          <p:nvPr>
            <p:ph type="title"/>
          </p:nvPr>
        </p:nvSpPr>
        <p:spPr>
          <a:xfrm>
            <a:off x="628649" y="138131"/>
            <a:ext cx="5519231" cy="897710"/>
          </a:xfrm>
        </p:spPr>
        <p:txBody>
          <a:bodyPr/>
          <a:lstStyle/>
          <a:p>
            <a:r>
              <a:rPr lang="en-US"/>
              <a:t>Click to edit Master title style</a:t>
            </a:r>
          </a:p>
        </p:txBody>
      </p:sp>
      <p:sp>
        <p:nvSpPr>
          <p:cNvPr id="3" name="Content Placeholder 2"/>
          <p:cNvSpPr>
            <a:spLocks noGrp="1"/>
          </p:cNvSpPr>
          <p:nvPr>
            <p:ph idx="1"/>
          </p:nvPr>
        </p:nvSpPr>
        <p:spPr>
          <a:xfrm>
            <a:off x="628650" y="1131502"/>
            <a:ext cx="4614559"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12" name="TextBox 11">
            <a:extLst>
              <a:ext uri="{FF2B5EF4-FFF2-40B4-BE49-F238E27FC236}">
                <a16:creationId xmlns:a16="http://schemas.microsoft.com/office/drawing/2014/main" id="{66B15CE9-0989-C04A-AAFC-83CA10743F3B}"/>
              </a:ext>
            </a:extLst>
          </p:cNvPr>
          <p:cNvSpPr txBox="1"/>
          <p:nvPr userDrawn="1"/>
        </p:nvSpPr>
        <p:spPr>
          <a:xfrm>
            <a:off x="7728223" y="3228832"/>
            <a:ext cx="2422027" cy="338554"/>
          </a:xfrm>
          <a:prstGeom prst="rect">
            <a:avLst/>
          </a:prstGeom>
          <a:noFill/>
        </p:spPr>
        <p:txBody>
          <a:bodyPr wrap="square" rtlCol="0">
            <a:spAutoFit/>
          </a:bodyPr>
          <a:lstStyle/>
          <a:p>
            <a:r>
              <a:rPr lang="en-US" sz="800" b="1" dirty="0">
                <a:solidFill>
                  <a:srgbClr val="452663"/>
                </a:solidFill>
                <a:latin typeface="Arial" panose="020B0604020202020204" pitchFamily="34" charset="0"/>
                <a:cs typeface="Arial" panose="020B0604020202020204" pitchFamily="34" charset="0"/>
              </a:rPr>
              <a:t>Avneet Soin</a:t>
            </a:r>
          </a:p>
          <a:p>
            <a:r>
              <a:rPr lang="en-US" sz="800" dirty="0">
                <a:solidFill>
                  <a:srgbClr val="452663"/>
                </a:solidFill>
                <a:latin typeface="Arial" panose="020B0604020202020204" pitchFamily="34" charset="0"/>
                <a:cs typeface="Arial" panose="020B0604020202020204" pitchFamily="34" charset="0"/>
              </a:rPr>
              <a:t>Member since 2017</a:t>
            </a:r>
          </a:p>
        </p:txBody>
      </p:sp>
    </p:spTree>
    <p:extLst>
      <p:ext uri="{BB962C8B-B14F-4D97-AF65-F5344CB8AC3E}">
        <p14:creationId xmlns:p14="http://schemas.microsoft.com/office/powerpoint/2010/main" val="209523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58E525-FFCE-A34D-B36B-2604AC44C45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7017"/>
          <a:stretch/>
        </p:blipFill>
        <p:spPr>
          <a:xfrm>
            <a:off x="1" y="200297"/>
            <a:ext cx="4388950" cy="4487450"/>
          </a:xfrm>
          <a:prstGeom prst="rect">
            <a:avLst/>
          </a:prstGeom>
        </p:spPr>
      </p:pic>
      <p:sp>
        <p:nvSpPr>
          <p:cNvPr id="2" name="Title 1"/>
          <p:cNvSpPr>
            <a:spLocks noGrp="1"/>
          </p:cNvSpPr>
          <p:nvPr>
            <p:ph type="title"/>
          </p:nvPr>
        </p:nvSpPr>
        <p:spPr>
          <a:xfrm>
            <a:off x="3540682" y="138131"/>
            <a:ext cx="5089511" cy="897710"/>
          </a:xfrm>
        </p:spPr>
        <p:txBody>
          <a:bodyPr/>
          <a:lstStyle/>
          <a:p>
            <a:r>
              <a:rPr lang="en-US"/>
              <a:t>Click to edit Master title style</a:t>
            </a:r>
          </a:p>
        </p:txBody>
      </p:sp>
      <p:sp>
        <p:nvSpPr>
          <p:cNvPr id="3" name="Content Placeholder 2"/>
          <p:cNvSpPr>
            <a:spLocks noGrp="1"/>
          </p:cNvSpPr>
          <p:nvPr>
            <p:ph idx="1"/>
          </p:nvPr>
        </p:nvSpPr>
        <p:spPr>
          <a:xfrm>
            <a:off x="3551428" y="1131505"/>
            <a:ext cx="5035223" cy="29092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9" name="TextBox 8">
            <a:extLst>
              <a:ext uri="{FF2B5EF4-FFF2-40B4-BE49-F238E27FC236}">
                <a16:creationId xmlns:a16="http://schemas.microsoft.com/office/drawing/2014/main" id="{03047040-1C2E-E841-B15F-39AF6646D548}"/>
              </a:ext>
            </a:extLst>
          </p:cNvPr>
          <p:cNvSpPr txBox="1"/>
          <p:nvPr userDrawn="1"/>
        </p:nvSpPr>
        <p:spPr>
          <a:xfrm>
            <a:off x="2212738" y="3690569"/>
            <a:ext cx="1808571" cy="338554"/>
          </a:xfrm>
          <a:prstGeom prst="rect">
            <a:avLst/>
          </a:prstGeom>
          <a:noFill/>
        </p:spPr>
        <p:txBody>
          <a:bodyPr wrap="square" rtlCol="0">
            <a:spAutoFit/>
          </a:bodyPr>
          <a:lstStyle/>
          <a:p>
            <a:r>
              <a:rPr lang="en-US" sz="800" b="1" dirty="0">
                <a:solidFill>
                  <a:schemeClr val="bg1"/>
                </a:solidFill>
                <a:latin typeface="Arial" panose="020B0604020202020204" pitchFamily="34" charset="0"/>
                <a:cs typeface="Arial" panose="020B0604020202020204" pitchFamily="34" charset="0"/>
              </a:rPr>
              <a:t>Sohayla Rostami, DO</a:t>
            </a:r>
          </a:p>
          <a:p>
            <a:r>
              <a:rPr lang="en-US" sz="800" dirty="0">
                <a:solidFill>
                  <a:schemeClr val="bg1"/>
                </a:solidFill>
                <a:latin typeface="Arial" panose="020B0604020202020204" pitchFamily="34" charset="0"/>
                <a:cs typeface="Arial" panose="020B0604020202020204" pitchFamily="34" charset="0"/>
              </a:rPr>
              <a:t>Member since 2014</a:t>
            </a:r>
          </a:p>
        </p:txBody>
      </p:sp>
    </p:spTree>
    <p:extLst>
      <p:ext uri="{BB962C8B-B14F-4D97-AF65-F5344CB8AC3E}">
        <p14:creationId xmlns:p14="http://schemas.microsoft.com/office/powerpoint/2010/main" val="3528752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FABCDBA-CFEB-4248-B4E5-244565CF416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02" r="13496"/>
          <a:stretch/>
        </p:blipFill>
        <p:spPr>
          <a:xfrm>
            <a:off x="4878690" y="282102"/>
            <a:ext cx="4265310" cy="4407357"/>
          </a:xfrm>
          <a:prstGeom prst="rect">
            <a:avLst/>
          </a:prstGeom>
        </p:spPr>
      </p:pic>
      <p:sp>
        <p:nvSpPr>
          <p:cNvPr id="8" name="TextBox 7">
            <a:extLst>
              <a:ext uri="{FF2B5EF4-FFF2-40B4-BE49-F238E27FC236}">
                <a16:creationId xmlns:a16="http://schemas.microsoft.com/office/drawing/2014/main" id="{F9EF7E60-4A31-EC49-9711-9C661759C7A3}"/>
              </a:ext>
            </a:extLst>
          </p:cNvPr>
          <p:cNvSpPr txBox="1"/>
          <p:nvPr userDrawn="1"/>
        </p:nvSpPr>
        <p:spPr>
          <a:xfrm>
            <a:off x="7384167" y="2786358"/>
            <a:ext cx="2422027" cy="338554"/>
          </a:xfrm>
          <a:prstGeom prst="rect">
            <a:avLst/>
          </a:prstGeom>
          <a:noFill/>
        </p:spPr>
        <p:txBody>
          <a:bodyPr wrap="square" rtlCol="0">
            <a:spAutoFit/>
          </a:bodyPr>
          <a:lstStyle/>
          <a:p>
            <a:r>
              <a:rPr lang="en-US" sz="800" b="1" strike="noStrike" dirty="0">
                <a:solidFill>
                  <a:schemeClr val="bg1"/>
                </a:solidFill>
                <a:latin typeface="Arial" panose="020B0604020202020204" pitchFamily="34" charset="0"/>
                <a:cs typeface="Arial" panose="020B0604020202020204" pitchFamily="34" charset="0"/>
              </a:rPr>
              <a:t>Christopher Clifford, MD</a:t>
            </a:r>
          </a:p>
          <a:p>
            <a:r>
              <a:rPr lang="en-US" sz="800" strike="noStrike" dirty="0">
                <a:solidFill>
                  <a:schemeClr val="bg1"/>
                </a:solidFill>
                <a:latin typeface="Arial" panose="020B0604020202020204" pitchFamily="34" charset="0"/>
                <a:cs typeface="Arial" panose="020B0604020202020204" pitchFamily="34" charset="0"/>
              </a:rPr>
              <a:t>Member since 2013</a:t>
            </a:r>
          </a:p>
        </p:txBody>
      </p:sp>
      <p:sp>
        <p:nvSpPr>
          <p:cNvPr id="2" name="Title 1"/>
          <p:cNvSpPr>
            <a:spLocks noGrp="1"/>
          </p:cNvSpPr>
          <p:nvPr>
            <p:ph type="title"/>
          </p:nvPr>
        </p:nvSpPr>
        <p:spPr>
          <a:xfrm>
            <a:off x="628649" y="138131"/>
            <a:ext cx="5519231" cy="897710"/>
          </a:xfrm>
        </p:spPr>
        <p:txBody>
          <a:bodyPr/>
          <a:lstStyle/>
          <a:p>
            <a:r>
              <a:rPr lang="en-US"/>
              <a:t>Click to edit Master title style</a:t>
            </a:r>
          </a:p>
        </p:txBody>
      </p:sp>
      <p:sp>
        <p:nvSpPr>
          <p:cNvPr id="3" name="Content Placeholder 2"/>
          <p:cNvSpPr>
            <a:spLocks noGrp="1"/>
          </p:cNvSpPr>
          <p:nvPr>
            <p:ph idx="1"/>
          </p:nvPr>
        </p:nvSpPr>
        <p:spPr>
          <a:xfrm>
            <a:off x="628651" y="1131502"/>
            <a:ext cx="4448446"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2874101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B4702CA-80B6-BB41-ABBF-DD9DEB30FE8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605"/>
          <a:stretch/>
        </p:blipFill>
        <p:spPr>
          <a:xfrm>
            <a:off x="4426528" y="337485"/>
            <a:ext cx="4717468" cy="4349623"/>
          </a:xfrm>
          <a:prstGeom prst="rect">
            <a:avLst/>
          </a:prstGeom>
        </p:spPr>
      </p:pic>
      <p:sp>
        <p:nvSpPr>
          <p:cNvPr id="5" name="Rectangle 4">
            <a:extLst>
              <a:ext uri="{FF2B5EF4-FFF2-40B4-BE49-F238E27FC236}">
                <a16:creationId xmlns:a16="http://schemas.microsoft.com/office/drawing/2014/main" id="{FA4BF7C7-6A7E-BD48-A1DA-CC6BBC162FD6}"/>
              </a:ext>
            </a:extLst>
          </p:cNvPr>
          <p:cNvSpPr/>
          <p:nvPr userDrawn="1"/>
        </p:nvSpPr>
        <p:spPr>
          <a:xfrm>
            <a:off x="7663543" y="2987040"/>
            <a:ext cx="1593668" cy="138466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49" y="138131"/>
            <a:ext cx="5519231" cy="897710"/>
          </a:xfrm>
        </p:spPr>
        <p:txBody>
          <a:bodyPr/>
          <a:lstStyle/>
          <a:p>
            <a:r>
              <a:rPr lang="en-US"/>
              <a:t>Click to edit Master title style</a:t>
            </a:r>
          </a:p>
        </p:txBody>
      </p:sp>
      <p:sp>
        <p:nvSpPr>
          <p:cNvPr id="3" name="Content Placeholder 2"/>
          <p:cNvSpPr>
            <a:spLocks noGrp="1"/>
          </p:cNvSpPr>
          <p:nvPr>
            <p:ph idx="1"/>
          </p:nvPr>
        </p:nvSpPr>
        <p:spPr>
          <a:xfrm>
            <a:off x="628651" y="1131502"/>
            <a:ext cx="4265467"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77925001-0261-0E44-98E9-A0DF23367027}"/>
              </a:ext>
            </a:extLst>
          </p:cNvPr>
          <p:cNvSpPr txBox="1"/>
          <p:nvPr userDrawn="1"/>
        </p:nvSpPr>
        <p:spPr>
          <a:xfrm>
            <a:off x="7754175" y="3084225"/>
            <a:ext cx="1560182" cy="1446550"/>
          </a:xfrm>
          <a:prstGeom prst="rect">
            <a:avLst/>
          </a:prstGeom>
          <a:noFill/>
        </p:spPr>
        <p:txBody>
          <a:bodyPr wrap="square" rtlCol="0">
            <a:spAutoFit/>
          </a:bodyPr>
          <a:lstStyle/>
          <a:p>
            <a:r>
              <a:rPr lang="en-US" sz="800" i="1" dirty="0">
                <a:solidFill>
                  <a:srgbClr val="452663"/>
                </a:solidFill>
                <a:latin typeface="Arial" panose="020B0604020202020204" pitchFamily="34" charset="0"/>
                <a:cs typeface="Arial" panose="020B0604020202020204" pitchFamily="34" charset="0"/>
              </a:rPr>
              <a:t>(From left)</a:t>
            </a:r>
          </a:p>
          <a:p>
            <a:r>
              <a:rPr lang="en-US" sz="800" b="1" u="none" dirty="0">
                <a:solidFill>
                  <a:srgbClr val="452663"/>
                </a:solidFill>
                <a:latin typeface="Arial" panose="020B0604020202020204" pitchFamily="34" charset="0"/>
                <a:cs typeface="Arial" panose="020B0604020202020204" pitchFamily="34" charset="0"/>
              </a:rPr>
              <a:t>Aishwarya Thakur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u="none" kern="1200" dirty="0">
                <a:solidFill>
                  <a:srgbClr val="452663"/>
                </a:solidFill>
                <a:effectLst/>
                <a:latin typeface="Arial" panose="020B0604020202020204" pitchFamily="34" charset="0"/>
                <a:ea typeface="+mn-ea"/>
                <a:cs typeface="Arial" panose="020B0604020202020204" pitchFamily="34" charset="0"/>
              </a:rPr>
              <a:t>Member since 2017</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i="0" u="none" kern="1200" dirty="0">
              <a:solidFill>
                <a:srgbClr val="452663"/>
              </a:solidFill>
              <a:effectLst/>
              <a:latin typeface="Arial" panose="020B0604020202020204" pitchFamily="34" charset="0"/>
              <a:ea typeface="+mn-ea"/>
              <a:cs typeface="Arial" panose="020B0604020202020204" pitchFamily="34" charset="0"/>
            </a:endParaRPr>
          </a:p>
          <a:p>
            <a:r>
              <a:rPr lang="en-US" sz="800" b="1" u="none" dirty="0">
                <a:solidFill>
                  <a:srgbClr val="452663"/>
                </a:solidFill>
                <a:latin typeface="Arial" panose="020B0604020202020204" pitchFamily="34" charset="0"/>
                <a:cs typeface="Arial" panose="020B0604020202020204" pitchFamily="34" charset="0"/>
              </a:rPr>
              <a:t>Ariel Carpenter, MD</a:t>
            </a:r>
          </a:p>
          <a:p>
            <a:r>
              <a:rPr lang="en-US" sz="800" u="none" dirty="0">
                <a:solidFill>
                  <a:srgbClr val="452663"/>
                </a:solidFill>
                <a:latin typeface="Arial" panose="020B0604020202020204" pitchFamily="34" charset="0"/>
                <a:cs typeface="Arial" panose="020B0604020202020204" pitchFamily="34" charset="0"/>
              </a:rPr>
              <a:t>Member since 2014</a:t>
            </a:r>
          </a:p>
          <a:p>
            <a:endParaRPr lang="en-US" sz="800" u="none" dirty="0">
              <a:solidFill>
                <a:srgbClr val="452663"/>
              </a:solidFill>
              <a:latin typeface="Arial" panose="020B0604020202020204" pitchFamily="34" charset="0"/>
              <a:cs typeface="Arial" panose="020B0604020202020204" pitchFamily="34" charset="0"/>
            </a:endParaRPr>
          </a:p>
          <a:p>
            <a:r>
              <a:rPr lang="en-US" sz="800" b="1" u="none" dirty="0">
                <a:solidFill>
                  <a:srgbClr val="452663"/>
                </a:solidFill>
                <a:latin typeface="Arial" panose="020B0604020202020204" pitchFamily="34" charset="0"/>
                <a:cs typeface="Arial" panose="020B0604020202020204" pitchFamily="34" charset="0"/>
              </a:rPr>
              <a:t>Rachel Ekaireb</a:t>
            </a:r>
          </a:p>
          <a:p>
            <a:r>
              <a:rPr lang="en-US" sz="800" u="none" dirty="0">
                <a:solidFill>
                  <a:srgbClr val="452663"/>
                </a:solidFill>
                <a:latin typeface="Arial" panose="020B0604020202020204" pitchFamily="34" charset="0"/>
                <a:cs typeface="Arial" panose="020B0604020202020204" pitchFamily="34" charset="0"/>
              </a:rPr>
              <a:t>Member since 2014</a:t>
            </a:r>
          </a:p>
          <a:p>
            <a:endParaRPr lang="en-US" sz="800" u="none" dirty="0">
              <a:solidFill>
                <a:srgbClr val="452663"/>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u="none" dirty="0">
              <a:solidFill>
                <a:srgbClr val="4526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6998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DF2B46-8CFD-9B46-9CE2-6D990120567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4284"/>
          <a:stretch/>
        </p:blipFill>
        <p:spPr>
          <a:xfrm>
            <a:off x="5717518" y="238991"/>
            <a:ext cx="3426482" cy="4459413"/>
          </a:xfrm>
          <a:prstGeom prst="rect">
            <a:avLst/>
          </a:prstGeom>
        </p:spPr>
      </p:pic>
      <p:sp>
        <p:nvSpPr>
          <p:cNvPr id="8" name="TextBox 7">
            <a:extLst>
              <a:ext uri="{FF2B5EF4-FFF2-40B4-BE49-F238E27FC236}">
                <a16:creationId xmlns:a16="http://schemas.microsoft.com/office/drawing/2014/main" id="{371E0555-F7F9-7744-B3CD-FD27B37B2BE6}"/>
              </a:ext>
            </a:extLst>
          </p:cNvPr>
          <p:cNvSpPr txBox="1"/>
          <p:nvPr userDrawn="1"/>
        </p:nvSpPr>
        <p:spPr>
          <a:xfrm>
            <a:off x="6032886" y="4039608"/>
            <a:ext cx="1367791" cy="338554"/>
          </a:xfrm>
          <a:prstGeom prst="rect">
            <a:avLst/>
          </a:prstGeom>
          <a:noFill/>
        </p:spPr>
        <p:txBody>
          <a:bodyPr wrap="square" rtlCol="0">
            <a:spAutoFit/>
          </a:bodyPr>
          <a:lstStyle/>
          <a:p>
            <a:r>
              <a:rPr lang="en-US" sz="800" b="1" dirty="0">
                <a:solidFill>
                  <a:srgbClr val="452663"/>
                </a:solidFill>
                <a:latin typeface="Arial" panose="020B0604020202020204" pitchFamily="34" charset="0"/>
                <a:cs typeface="Arial" panose="020B0604020202020204" pitchFamily="34" charset="0"/>
              </a:rPr>
              <a:t>Tiffani Bell, MD</a:t>
            </a:r>
          </a:p>
          <a:p>
            <a:r>
              <a:rPr lang="en-US" sz="800" dirty="0">
                <a:solidFill>
                  <a:srgbClr val="452663"/>
                </a:solidFill>
                <a:latin typeface="Arial" panose="020B0604020202020204" pitchFamily="34" charset="0"/>
                <a:cs typeface="Arial" panose="020B0604020202020204" pitchFamily="34" charset="0"/>
              </a:rPr>
              <a:t>Member since 2007</a:t>
            </a:r>
          </a:p>
        </p:txBody>
      </p:sp>
      <p:sp>
        <p:nvSpPr>
          <p:cNvPr id="2" name="Title 1"/>
          <p:cNvSpPr>
            <a:spLocks noGrp="1"/>
          </p:cNvSpPr>
          <p:nvPr>
            <p:ph type="title"/>
          </p:nvPr>
        </p:nvSpPr>
        <p:spPr>
          <a:xfrm>
            <a:off x="628649" y="138131"/>
            <a:ext cx="5917624" cy="897710"/>
          </a:xfrm>
        </p:spPr>
        <p:txBody>
          <a:bodyPr/>
          <a:lstStyle/>
          <a:p>
            <a:r>
              <a:rPr lang="en-US"/>
              <a:t>Click to edit Master title style</a:t>
            </a:r>
          </a:p>
        </p:txBody>
      </p:sp>
      <p:sp>
        <p:nvSpPr>
          <p:cNvPr id="3" name="Content Placeholder 2"/>
          <p:cNvSpPr>
            <a:spLocks noGrp="1"/>
          </p:cNvSpPr>
          <p:nvPr>
            <p:ph idx="1"/>
          </p:nvPr>
        </p:nvSpPr>
        <p:spPr>
          <a:xfrm>
            <a:off x="628650" y="1131502"/>
            <a:ext cx="5013614"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914930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3558F8-C7FB-6B40-AC39-5B9786946ED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0233"/>
          <a:stretch/>
        </p:blipFill>
        <p:spPr>
          <a:xfrm>
            <a:off x="-1" y="290944"/>
            <a:ext cx="3410765" cy="4396669"/>
          </a:xfrm>
          <a:prstGeom prst="rect">
            <a:avLst/>
          </a:prstGeom>
        </p:spPr>
      </p:pic>
      <p:sp>
        <p:nvSpPr>
          <p:cNvPr id="2" name="Title 1"/>
          <p:cNvSpPr>
            <a:spLocks noGrp="1"/>
          </p:cNvSpPr>
          <p:nvPr>
            <p:ph type="title"/>
          </p:nvPr>
        </p:nvSpPr>
        <p:spPr>
          <a:xfrm>
            <a:off x="3487146" y="138131"/>
            <a:ext cx="4945300" cy="897710"/>
          </a:xfrm>
        </p:spPr>
        <p:txBody>
          <a:bodyPr/>
          <a:lstStyle/>
          <a:p>
            <a:r>
              <a:rPr lang="en-US"/>
              <a:t>Click to edit Master title style</a:t>
            </a:r>
          </a:p>
        </p:txBody>
      </p:sp>
      <p:sp>
        <p:nvSpPr>
          <p:cNvPr id="3" name="Content Placeholder 2"/>
          <p:cNvSpPr>
            <a:spLocks noGrp="1"/>
          </p:cNvSpPr>
          <p:nvPr>
            <p:ph idx="1"/>
          </p:nvPr>
        </p:nvSpPr>
        <p:spPr>
          <a:xfrm>
            <a:off x="3506600" y="1131502"/>
            <a:ext cx="4925845" cy="2496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122B8901-CB89-9E4D-AC2E-D2839E108F4A}"/>
              </a:ext>
            </a:extLst>
          </p:cNvPr>
          <p:cNvSpPr txBox="1"/>
          <p:nvPr userDrawn="1"/>
        </p:nvSpPr>
        <p:spPr>
          <a:xfrm>
            <a:off x="1817396" y="4112836"/>
            <a:ext cx="1808571" cy="338554"/>
          </a:xfrm>
          <a:prstGeom prst="rect">
            <a:avLst/>
          </a:prstGeom>
          <a:noFill/>
        </p:spPr>
        <p:txBody>
          <a:bodyPr wrap="square" rtlCol="0">
            <a:spAutoFit/>
          </a:bodyPr>
          <a:lstStyle/>
          <a:p>
            <a:r>
              <a:rPr lang="en-US" sz="800" b="1" dirty="0">
                <a:solidFill>
                  <a:schemeClr val="bg1"/>
                </a:solidFill>
                <a:latin typeface="Arial" panose="020B0604020202020204" pitchFamily="34" charset="0"/>
                <a:cs typeface="Arial" panose="020B0604020202020204" pitchFamily="34" charset="0"/>
              </a:rPr>
              <a:t>Nancy Church, MD</a:t>
            </a:r>
          </a:p>
          <a:p>
            <a:r>
              <a:rPr lang="en-US" sz="800" dirty="0">
                <a:solidFill>
                  <a:schemeClr val="bg1"/>
                </a:solidFill>
                <a:latin typeface="Arial" panose="020B0604020202020204" pitchFamily="34" charset="0"/>
                <a:cs typeface="Arial" panose="020B0604020202020204" pitchFamily="34" charset="0"/>
              </a:rPr>
              <a:t>Member since 1986</a:t>
            </a:r>
          </a:p>
        </p:txBody>
      </p:sp>
    </p:spTree>
    <p:extLst>
      <p:ext uri="{BB962C8B-B14F-4D97-AF65-F5344CB8AC3E}">
        <p14:creationId xmlns:p14="http://schemas.microsoft.com/office/powerpoint/2010/main" val="3997488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A575DE-7467-DD4A-A8C2-BFC2CE59EB5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2508" r="1800"/>
          <a:stretch/>
        </p:blipFill>
        <p:spPr>
          <a:xfrm>
            <a:off x="0" y="271176"/>
            <a:ext cx="4231532" cy="4414836"/>
          </a:xfrm>
          <a:prstGeom prst="rect">
            <a:avLst/>
          </a:prstGeom>
        </p:spPr>
      </p:pic>
      <p:sp>
        <p:nvSpPr>
          <p:cNvPr id="2" name="Title 1"/>
          <p:cNvSpPr>
            <a:spLocks noGrp="1"/>
          </p:cNvSpPr>
          <p:nvPr>
            <p:ph type="title"/>
          </p:nvPr>
        </p:nvSpPr>
        <p:spPr>
          <a:xfrm>
            <a:off x="3871609" y="138131"/>
            <a:ext cx="4945300" cy="897710"/>
          </a:xfrm>
        </p:spPr>
        <p:txBody>
          <a:bodyPr/>
          <a:lstStyle/>
          <a:p>
            <a:r>
              <a:rPr lang="en-US"/>
              <a:t>Click to edit Master title style</a:t>
            </a:r>
          </a:p>
        </p:txBody>
      </p:sp>
      <p:sp>
        <p:nvSpPr>
          <p:cNvPr id="3" name="Content Placeholder 2"/>
          <p:cNvSpPr>
            <a:spLocks noGrp="1"/>
          </p:cNvSpPr>
          <p:nvPr>
            <p:ph idx="1"/>
          </p:nvPr>
        </p:nvSpPr>
        <p:spPr>
          <a:xfrm>
            <a:off x="3891063" y="1131502"/>
            <a:ext cx="4925845" cy="33918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9" name="TextBox 8">
            <a:extLst>
              <a:ext uri="{FF2B5EF4-FFF2-40B4-BE49-F238E27FC236}">
                <a16:creationId xmlns:a16="http://schemas.microsoft.com/office/drawing/2014/main" id="{EE2E7921-068D-694B-B99D-C41E61891D0C}"/>
              </a:ext>
            </a:extLst>
          </p:cNvPr>
          <p:cNvSpPr txBox="1"/>
          <p:nvPr userDrawn="1"/>
        </p:nvSpPr>
        <p:spPr>
          <a:xfrm>
            <a:off x="2213241" y="3786706"/>
            <a:ext cx="1600223" cy="338554"/>
          </a:xfrm>
          <a:prstGeom prst="rect">
            <a:avLst/>
          </a:prstGeom>
          <a:noFill/>
        </p:spPr>
        <p:txBody>
          <a:bodyPr wrap="square" rtlCol="0">
            <a:spAutoFit/>
          </a:bodyPr>
          <a:lstStyle/>
          <a:p>
            <a:r>
              <a:rPr lang="en-US" sz="800" b="1" dirty="0">
                <a:solidFill>
                  <a:srgbClr val="452663"/>
                </a:solidFill>
                <a:latin typeface="Arial" panose="020B0604020202020204" pitchFamily="34" charset="0"/>
                <a:cs typeface="Arial" panose="020B0604020202020204" pitchFamily="34" charset="0"/>
              </a:rPr>
              <a:t>Natasha Thiagalingam </a:t>
            </a:r>
            <a:r>
              <a:rPr lang="en-US" sz="800" dirty="0">
                <a:solidFill>
                  <a:srgbClr val="452663"/>
                </a:solidFill>
                <a:latin typeface="Arial" panose="020B0604020202020204" pitchFamily="34" charset="0"/>
                <a:cs typeface="Arial" panose="020B0604020202020204" pitchFamily="34" charset="0"/>
              </a:rPr>
              <a:t>Member since 2017</a:t>
            </a:r>
          </a:p>
        </p:txBody>
      </p:sp>
    </p:spTree>
    <p:extLst>
      <p:ext uri="{BB962C8B-B14F-4D97-AF65-F5344CB8AC3E}">
        <p14:creationId xmlns:p14="http://schemas.microsoft.com/office/powerpoint/2010/main" val="39159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A1A69EB-36C3-4E46-A9E8-2D9F1477F9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19299" y="-99046"/>
            <a:ext cx="7654089" cy="4817126"/>
          </a:xfrm>
          <a:prstGeom prst="rect">
            <a:avLst/>
          </a:prstGeom>
        </p:spPr>
      </p:pic>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idx="1"/>
          </p:nvPr>
        </p:nvSpPr>
        <p:spPr>
          <a:xfrm>
            <a:off x="628650" y="1131502"/>
            <a:ext cx="7886700"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7931541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3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50A25F5-1DE4-D045-B333-C03865F7B67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3813"/>
          <a:stretch/>
        </p:blipFill>
        <p:spPr>
          <a:xfrm>
            <a:off x="4823025" y="651753"/>
            <a:ext cx="4320975" cy="4034097"/>
          </a:xfrm>
          <a:prstGeom prst="rect">
            <a:avLst/>
          </a:prstGeom>
        </p:spPr>
      </p:pic>
      <p:sp>
        <p:nvSpPr>
          <p:cNvPr id="10" name="Rectangle 9">
            <a:extLst>
              <a:ext uri="{FF2B5EF4-FFF2-40B4-BE49-F238E27FC236}">
                <a16:creationId xmlns:a16="http://schemas.microsoft.com/office/drawing/2014/main" id="{86132B20-F772-EB47-B479-65204C4292CC}"/>
              </a:ext>
            </a:extLst>
          </p:cNvPr>
          <p:cNvSpPr/>
          <p:nvPr userDrawn="1"/>
        </p:nvSpPr>
        <p:spPr>
          <a:xfrm>
            <a:off x="7663543" y="2987040"/>
            <a:ext cx="1593668" cy="1384663"/>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28650" y="138131"/>
            <a:ext cx="4779930" cy="897710"/>
          </a:xfrm>
        </p:spPr>
        <p:txBody>
          <a:bodyPr/>
          <a:lstStyle/>
          <a:p>
            <a:r>
              <a:rPr lang="en-US"/>
              <a:t>Click to edit Master title style</a:t>
            </a:r>
          </a:p>
        </p:txBody>
      </p:sp>
      <p:sp>
        <p:nvSpPr>
          <p:cNvPr id="3" name="Content Placeholder 2"/>
          <p:cNvSpPr>
            <a:spLocks noGrp="1"/>
          </p:cNvSpPr>
          <p:nvPr>
            <p:ph idx="1"/>
          </p:nvPr>
        </p:nvSpPr>
        <p:spPr>
          <a:xfrm>
            <a:off x="628651" y="1131502"/>
            <a:ext cx="4254634"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13" name="TextBox 12">
            <a:extLst>
              <a:ext uri="{FF2B5EF4-FFF2-40B4-BE49-F238E27FC236}">
                <a16:creationId xmlns:a16="http://schemas.microsoft.com/office/drawing/2014/main" id="{0ED3C5D2-A3B5-064D-8139-BE53B153D91E}"/>
              </a:ext>
            </a:extLst>
          </p:cNvPr>
          <p:cNvSpPr txBox="1"/>
          <p:nvPr userDrawn="1"/>
        </p:nvSpPr>
        <p:spPr>
          <a:xfrm>
            <a:off x="7754175" y="3094616"/>
            <a:ext cx="1560182" cy="1200329"/>
          </a:xfrm>
          <a:prstGeom prst="rect">
            <a:avLst/>
          </a:prstGeom>
          <a:noFill/>
        </p:spPr>
        <p:txBody>
          <a:bodyPr wrap="square" rtlCol="0">
            <a:spAutoFit/>
          </a:bodyPr>
          <a:lstStyle/>
          <a:p>
            <a:r>
              <a:rPr lang="en-US" sz="800" i="1" dirty="0">
                <a:solidFill>
                  <a:srgbClr val="452663"/>
                </a:solidFill>
                <a:latin typeface="Arial" panose="020B0604020202020204" pitchFamily="34" charset="0"/>
                <a:cs typeface="Arial" panose="020B0604020202020204" pitchFamily="34" charset="0"/>
              </a:rPr>
              <a:t>(From left)</a:t>
            </a:r>
          </a:p>
          <a:p>
            <a:r>
              <a:rPr lang="en-US" sz="800" b="1" dirty="0">
                <a:solidFill>
                  <a:srgbClr val="452663"/>
                </a:solidFill>
                <a:latin typeface="Arial" panose="020B0604020202020204" pitchFamily="34" charset="0"/>
                <a:cs typeface="Arial" panose="020B0604020202020204" pitchFamily="34" charset="0"/>
              </a:rPr>
              <a:t>Mohammed Miniato</a:t>
            </a:r>
            <a:br>
              <a:rPr lang="en-US" sz="800" dirty="0">
                <a:solidFill>
                  <a:srgbClr val="452663"/>
                </a:solidFill>
                <a:latin typeface="Arial" panose="020B0604020202020204" pitchFamily="34" charset="0"/>
                <a:cs typeface="Arial" panose="020B0604020202020204" pitchFamily="34" charset="0"/>
              </a:rPr>
            </a:br>
            <a:r>
              <a:rPr lang="en-US" sz="800" dirty="0">
                <a:solidFill>
                  <a:srgbClr val="452663"/>
                </a:solidFill>
                <a:latin typeface="Arial" panose="020B0604020202020204" pitchFamily="34" charset="0"/>
                <a:cs typeface="Arial" panose="020B0604020202020204" pitchFamily="34" charset="0"/>
              </a:rPr>
              <a:t>Member since 2016</a:t>
            </a:r>
          </a:p>
          <a:p>
            <a:endParaRPr lang="en-US" sz="800" dirty="0">
              <a:solidFill>
                <a:srgbClr val="452663"/>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dirty="0">
                <a:solidFill>
                  <a:srgbClr val="452663"/>
                </a:solidFill>
                <a:latin typeface="Arial" panose="020B0604020202020204" pitchFamily="34" charset="0"/>
                <a:cs typeface="Arial" panose="020B0604020202020204" pitchFamily="34" charset="0"/>
              </a:rPr>
              <a:t>Nara Tashjian</a:t>
            </a:r>
            <a:br>
              <a:rPr lang="en-US" sz="800" dirty="0">
                <a:solidFill>
                  <a:srgbClr val="452663"/>
                </a:solidFill>
                <a:latin typeface="Arial" panose="020B0604020202020204" pitchFamily="34" charset="0"/>
                <a:cs typeface="Arial" panose="020B0604020202020204" pitchFamily="34" charset="0"/>
              </a:rPr>
            </a:br>
            <a:r>
              <a:rPr lang="en-US" sz="800" dirty="0">
                <a:solidFill>
                  <a:srgbClr val="452663"/>
                </a:solidFill>
                <a:latin typeface="Arial" panose="020B0604020202020204" pitchFamily="34" charset="0"/>
                <a:cs typeface="Arial" panose="020B0604020202020204" pitchFamily="34" charset="0"/>
              </a:rPr>
              <a:t>Member since 2014</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solidFill>
                <a:srgbClr val="452663"/>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b="1" dirty="0">
                <a:solidFill>
                  <a:srgbClr val="452663"/>
                </a:solidFill>
                <a:latin typeface="Arial" panose="020B0604020202020204" pitchFamily="34" charset="0"/>
                <a:cs typeface="Arial" panose="020B0604020202020204" pitchFamily="34" charset="0"/>
              </a:rPr>
              <a:t>Ajeet Singh</a:t>
            </a:r>
            <a:br>
              <a:rPr lang="en-US" sz="800" dirty="0">
                <a:solidFill>
                  <a:srgbClr val="452663"/>
                </a:solidFill>
                <a:latin typeface="Arial" panose="020B0604020202020204" pitchFamily="34" charset="0"/>
                <a:cs typeface="Arial" panose="020B0604020202020204" pitchFamily="34" charset="0"/>
              </a:rPr>
            </a:br>
            <a:r>
              <a:rPr lang="en-US" sz="800" dirty="0">
                <a:solidFill>
                  <a:srgbClr val="452663"/>
                </a:solidFill>
                <a:latin typeface="Arial" panose="020B0604020202020204" pitchFamily="34" charset="0"/>
                <a:cs typeface="Arial" panose="020B0604020202020204" pitchFamily="34" charset="0"/>
              </a:rPr>
              <a:t>Member since 2015</a:t>
            </a:r>
          </a:p>
        </p:txBody>
      </p:sp>
    </p:spTree>
    <p:extLst>
      <p:ext uri="{BB962C8B-B14F-4D97-AF65-F5344CB8AC3E}">
        <p14:creationId xmlns:p14="http://schemas.microsoft.com/office/powerpoint/2010/main" val="2466835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99BD6B-914C-2947-9057-4DC314B31AA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2250" r="11826" b="6610"/>
          <a:stretch/>
        </p:blipFill>
        <p:spPr>
          <a:xfrm>
            <a:off x="4884951" y="218209"/>
            <a:ext cx="4249323" cy="4469538"/>
          </a:xfrm>
          <a:prstGeom prst="rect">
            <a:avLst/>
          </a:prstGeom>
        </p:spPr>
      </p:pic>
      <p:sp>
        <p:nvSpPr>
          <p:cNvPr id="2" name="Title 1"/>
          <p:cNvSpPr>
            <a:spLocks noGrp="1"/>
          </p:cNvSpPr>
          <p:nvPr>
            <p:ph type="title"/>
          </p:nvPr>
        </p:nvSpPr>
        <p:spPr>
          <a:xfrm>
            <a:off x="628650" y="138131"/>
            <a:ext cx="5149580" cy="897710"/>
          </a:xfrm>
        </p:spPr>
        <p:txBody>
          <a:bodyPr/>
          <a:lstStyle/>
          <a:p>
            <a:r>
              <a:rPr lang="en-US"/>
              <a:t>Click to edit Master title style</a:t>
            </a:r>
          </a:p>
        </p:txBody>
      </p:sp>
      <p:sp>
        <p:nvSpPr>
          <p:cNvPr id="3" name="Content Placeholder 2"/>
          <p:cNvSpPr>
            <a:spLocks noGrp="1"/>
          </p:cNvSpPr>
          <p:nvPr>
            <p:ph idx="1"/>
          </p:nvPr>
        </p:nvSpPr>
        <p:spPr>
          <a:xfrm>
            <a:off x="628650" y="1131502"/>
            <a:ext cx="4614559"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9" name="TextBox 8">
            <a:extLst>
              <a:ext uri="{FF2B5EF4-FFF2-40B4-BE49-F238E27FC236}">
                <a16:creationId xmlns:a16="http://schemas.microsoft.com/office/drawing/2014/main" id="{1BE07399-9235-2F4D-B931-82284A8AB102}"/>
              </a:ext>
            </a:extLst>
          </p:cNvPr>
          <p:cNvSpPr txBox="1"/>
          <p:nvPr userDrawn="1"/>
        </p:nvSpPr>
        <p:spPr>
          <a:xfrm>
            <a:off x="5235077" y="4160038"/>
            <a:ext cx="3798160" cy="338554"/>
          </a:xfrm>
          <a:prstGeom prst="rect">
            <a:avLst/>
          </a:prstGeom>
          <a:noFill/>
        </p:spPr>
        <p:txBody>
          <a:bodyPr wrap="square" rtlCol="0">
            <a:spAutoFit/>
          </a:bodyPr>
          <a:lstStyle/>
          <a:p>
            <a:r>
              <a:rPr lang="en-US" sz="800" b="1" dirty="0">
                <a:solidFill>
                  <a:schemeClr val="bg1"/>
                </a:solidFill>
                <a:latin typeface="Arial" panose="020B0604020202020204" pitchFamily="34" charset="0"/>
                <a:cs typeface="Arial" panose="020B0604020202020204" pitchFamily="34" charset="0"/>
              </a:rPr>
              <a:t>Carl G. Streed Jr., MD</a:t>
            </a:r>
          </a:p>
          <a:p>
            <a:r>
              <a:rPr lang="en-US" sz="800" dirty="0">
                <a:solidFill>
                  <a:schemeClr val="bg1"/>
                </a:solidFill>
                <a:latin typeface="Arial" panose="020B0604020202020204" pitchFamily="34" charset="0"/>
                <a:cs typeface="Arial" panose="020B0604020202020204" pitchFamily="34" charset="0"/>
              </a:rPr>
              <a:t>Member since 2010</a:t>
            </a:r>
          </a:p>
        </p:txBody>
      </p:sp>
    </p:spTree>
    <p:extLst>
      <p:ext uri="{BB962C8B-B14F-4D97-AF65-F5344CB8AC3E}">
        <p14:creationId xmlns:p14="http://schemas.microsoft.com/office/powerpoint/2010/main" val="2176943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03A2E46-1459-0C48-8BC5-5FDCA831634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81072" y="166255"/>
            <a:ext cx="4262927" cy="4519596"/>
          </a:xfrm>
          <a:prstGeom prst="rect">
            <a:avLst/>
          </a:prstGeom>
        </p:spPr>
      </p:pic>
      <p:sp>
        <p:nvSpPr>
          <p:cNvPr id="2" name="Title 1"/>
          <p:cNvSpPr>
            <a:spLocks noGrp="1"/>
          </p:cNvSpPr>
          <p:nvPr>
            <p:ph type="title"/>
          </p:nvPr>
        </p:nvSpPr>
        <p:spPr>
          <a:xfrm>
            <a:off x="628649" y="138131"/>
            <a:ext cx="5772151" cy="897710"/>
          </a:xfrm>
        </p:spPr>
        <p:txBody>
          <a:bodyPr/>
          <a:lstStyle/>
          <a:p>
            <a:r>
              <a:rPr lang="en-US"/>
              <a:t>Click to edit Master title style</a:t>
            </a:r>
          </a:p>
        </p:txBody>
      </p:sp>
      <p:sp>
        <p:nvSpPr>
          <p:cNvPr id="3" name="Content Placeholder 2"/>
          <p:cNvSpPr>
            <a:spLocks noGrp="1"/>
          </p:cNvSpPr>
          <p:nvPr>
            <p:ph idx="1"/>
          </p:nvPr>
        </p:nvSpPr>
        <p:spPr>
          <a:xfrm>
            <a:off x="628650" y="1131502"/>
            <a:ext cx="4473285"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10" name="TextBox 9">
            <a:extLst>
              <a:ext uri="{FF2B5EF4-FFF2-40B4-BE49-F238E27FC236}">
                <a16:creationId xmlns:a16="http://schemas.microsoft.com/office/drawing/2014/main" id="{21290E8F-779B-D14B-989A-137BA777537B}"/>
              </a:ext>
            </a:extLst>
          </p:cNvPr>
          <p:cNvSpPr txBox="1"/>
          <p:nvPr userDrawn="1"/>
        </p:nvSpPr>
        <p:spPr>
          <a:xfrm>
            <a:off x="7572916" y="3529934"/>
            <a:ext cx="2422027" cy="338554"/>
          </a:xfrm>
          <a:prstGeom prst="rect">
            <a:avLst/>
          </a:prstGeom>
          <a:noFill/>
        </p:spPr>
        <p:txBody>
          <a:bodyPr wrap="square" rtlCol="0">
            <a:spAutoFit/>
          </a:bodyPr>
          <a:lstStyle/>
          <a:p>
            <a:r>
              <a:rPr lang="en-US" sz="800" b="1" dirty="0">
                <a:solidFill>
                  <a:srgbClr val="452663"/>
                </a:solidFill>
                <a:latin typeface="Arial" panose="020B0604020202020204" pitchFamily="34" charset="0"/>
                <a:cs typeface="Arial" panose="020B0604020202020204" pitchFamily="34" charset="0"/>
              </a:rPr>
              <a:t>Aaron Wolbrueck </a:t>
            </a:r>
          </a:p>
          <a:p>
            <a:r>
              <a:rPr lang="en-US" sz="800" dirty="0">
                <a:solidFill>
                  <a:srgbClr val="452663"/>
                </a:solidFill>
                <a:latin typeface="Arial" panose="020B0604020202020204" pitchFamily="34" charset="0"/>
                <a:cs typeface="Arial" panose="020B0604020202020204" pitchFamily="34" charset="0"/>
              </a:rPr>
              <a:t>Member since 2016</a:t>
            </a:r>
          </a:p>
        </p:txBody>
      </p:sp>
    </p:spTree>
    <p:extLst>
      <p:ext uri="{BB962C8B-B14F-4D97-AF65-F5344CB8AC3E}">
        <p14:creationId xmlns:p14="http://schemas.microsoft.com/office/powerpoint/2010/main" val="3305652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pic>
        <p:nvPicPr>
          <p:cNvPr id="5" name="Graphic 4">
            <a:extLst>
              <a:ext uri="{FF2B5EF4-FFF2-40B4-BE49-F238E27FC236}">
                <a16:creationId xmlns:a16="http://schemas.microsoft.com/office/drawing/2014/main" id="{CAC6DA56-E1BB-1842-ACFC-40EE8E10B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46607" y="2121014"/>
            <a:ext cx="4850786" cy="901473"/>
          </a:xfrm>
          <a:prstGeom prst="rect">
            <a:avLst/>
          </a:prstGeom>
        </p:spPr>
      </p:pic>
    </p:spTree>
    <p:extLst>
      <p:ext uri="{BB962C8B-B14F-4D97-AF65-F5344CB8AC3E}">
        <p14:creationId xmlns:p14="http://schemas.microsoft.com/office/powerpoint/2010/main" val="12020678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rgbClr val="452663"/>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D6E3DD-93C1-B94B-9613-633DD584EF7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317"/>
          <a:stretch/>
        </p:blipFill>
        <p:spPr>
          <a:xfrm rot="18924514">
            <a:off x="776209" y="1396263"/>
            <a:ext cx="10053890" cy="2388993"/>
          </a:xfrm>
          <a:prstGeom prst="rect">
            <a:avLst/>
          </a:prstGeom>
        </p:spPr>
      </p:pic>
      <p:pic>
        <p:nvPicPr>
          <p:cNvPr id="13" name="Graphic 12">
            <a:extLst>
              <a:ext uri="{FF2B5EF4-FFF2-40B4-BE49-F238E27FC236}">
                <a16:creationId xmlns:a16="http://schemas.microsoft.com/office/drawing/2014/main" id="{E38E776A-4D7D-E442-BCA0-F16239A546F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19401" y="540308"/>
            <a:ext cx="4460240" cy="828894"/>
          </a:xfrm>
          <a:prstGeom prst="rect">
            <a:avLst/>
          </a:prstGeom>
        </p:spPr>
      </p:pic>
      <p:sp>
        <p:nvSpPr>
          <p:cNvPr id="2" name="TextBox 1">
            <a:extLst>
              <a:ext uri="{FF2B5EF4-FFF2-40B4-BE49-F238E27FC236}">
                <a16:creationId xmlns:a16="http://schemas.microsoft.com/office/drawing/2014/main" id="{0F1AE5D3-1405-4CBB-A85B-4475EDF351EE}"/>
              </a:ext>
            </a:extLst>
          </p:cNvPr>
          <p:cNvSpPr txBox="1"/>
          <p:nvPr userDrawn="1"/>
        </p:nvSpPr>
        <p:spPr>
          <a:xfrm>
            <a:off x="773581" y="2451571"/>
            <a:ext cx="7649364" cy="646331"/>
          </a:xfrm>
          <a:prstGeom prst="rect">
            <a:avLst/>
          </a:prstGeom>
          <a:noFill/>
        </p:spPr>
        <p:txBody>
          <a:bodyPr wrap="square" rtlCol="0">
            <a:spAutoFit/>
          </a:bodyPr>
          <a:lstStyle/>
          <a:p>
            <a:r>
              <a:rPr lang="en-US" sz="3600" b="1" dirty="0">
                <a:solidFill>
                  <a:schemeClr val="bg1"/>
                </a:solidFill>
                <a:latin typeface="Arial" panose="020B0604020202020204" pitchFamily="34" charset="0"/>
                <a:cs typeface="Arial" panose="020B0604020202020204" pitchFamily="34" charset="0"/>
              </a:rPr>
              <a:t>Proof Point Communicator Toolkit</a:t>
            </a:r>
          </a:p>
        </p:txBody>
      </p:sp>
      <p:sp>
        <p:nvSpPr>
          <p:cNvPr id="4" name="TextBox 3">
            <a:extLst>
              <a:ext uri="{FF2B5EF4-FFF2-40B4-BE49-F238E27FC236}">
                <a16:creationId xmlns:a16="http://schemas.microsoft.com/office/drawing/2014/main" id="{19D450C4-F73B-4637-94DE-444F3F86063E}"/>
              </a:ext>
            </a:extLst>
          </p:cNvPr>
          <p:cNvSpPr txBox="1"/>
          <p:nvPr userDrawn="1"/>
        </p:nvSpPr>
        <p:spPr>
          <a:xfrm>
            <a:off x="713355" y="3674475"/>
            <a:ext cx="7685526" cy="338554"/>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Last updated December 10, 2018</a:t>
            </a:r>
          </a:p>
        </p:txBody>
      </p:sp>
    </p:spTree>
    <p:extLst>
      <p:ext uri="{BB962C8B-B14F-4D97-AF65-F5344CB8AC3E}">
        <p14:creationId xmlns:p14="http://schemas.microsoft.com/office/powerpoint/2010/main" val="29600529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rgbClr val="452663"/>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85D6E3DD-93C1-B94B-9613-633DD584EF7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0317"/>
          <a:stretch/>
        </p:blipFill>
        <p:spPr>
          <a:xfrm rot="18924514">
            <a:off x="776209" y="1396263"/>
            <a:ext cx="10053890" cy="2388993"/>
          </a:xfrm>
          <a:prstGeom prst="rect">
            <a:avLst/>
          </a:prstGeom>
        </p:spPr>
      </p:pic>
      <p:sp>
        <p:nvSpPr>
          <p:cNvPr id="3" name="Subtitle 2"/>
          <p:cNvSpPr>
            <a:spLocks noGrp="1"/>
          </p:cNvSpPr>
          <p:nvPr>
            <p:ph type="subTitle" idx="1" hasCustomPrompt="1"/>
          </p:nvPr>
        </p:nvSpPr>
        <p:spPr>
          <a:xfrm>
            <a:off x="737419" y="3698539"/>
            <a:ext cx="7649497" cy="687752"/>
          </a:xfrm>
        </p:spPr>
        <p:txBody>
          <a:bodyPr>
            <a:normAutofit/>
          </a:bodyPr>
          <a:lstStyle>
            <a:lvl1pPr marL="0" indent="0" algn="ctr">
              <a:lnSpc>
                <a:spcPct val="90000"/>
              </a:lnSpc>
              <a:spcBef>
                <a:spcPts val="0"/>
              </a:spcBef>
              <a:spcAft>
                <a:spcPts val="0"/>
              </a:spcAft>
              <a:buNone/>
              <a:defRPr sz="16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of presentation</a:t>
            </a:r>
          </a:p>
        </p:txBody>
      </p:sp>
      <p:sp>
        <p:nvSpPr>
          <p:cNvPr id="8" name="Title 7"/>
          <p:cNvSpPr>
            <a:spLocks noGrp="1"/>
          </p:cNvSpPr>
          <p:nvPr>
            <p:ph type="title" hasCustomPrompt="1"/>
          </p:nvPr>
        </p:nvSpPr>
        <p:spPr>
          <a:xfrm>
            <a:off x="743689" y="1989023"/>
            <a:ext cx="7643094" cy="1643620"/>
          </a:xfrm>
        </p:spPr>
        <p:txBody>
          <a:bodyPr anchor="ctr">
            <a:normAutofit/>
          </a:bodyPr>
          <a:lstStyle>
            <a:lvl1pPr algn="ctr">
              <a:lnSpc>
                <a:spcPct val="90000"/>
              </a:lnSpc>
              <a:defRPr sz="3600">
                <a:solidFill>
                  <a:schemeClr val="bg1"/>
                </a:solidFill>
                <a:latin typeface="Arial" panose="020B0604020202020204" pitchFamily="34" charset="0"/>
                <a:cs typeface="Arial" panose="020B0604020202020204" pitchFamily="34" charset="0"/>
              </a:defRPr>
            </a:lvl1pPr>
          </a:lstStyle>
          <a:p>
            <a:r>
              <a:rPr lang="en-US" dirty="0"/>
              <a:t>Your Presentation title</a:t>
            </a:r>
          </a:p>
        </p:txBody>
      </p:sp>
      <p:pic>
        <p:nvPicPr>
          <p:cNvPr id="13" name="Graphic 12">
            <a:extLst>
              <a:ext uri="{FF2B5EF4-FFF2-40B4-BE49-F238E27FC236}">
                <a16:creationId xmlns:a16="http://schemas.microsoft.com/office/drawing/2014/main" id="{E38E776A-4D7D-E442-BCA0-F16239A546FB}"/>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219401" y="540308"/>
            <a:ext cx="4460240" cy="828894"/>
          </a:xfrm>
          <a:prstGeom prst="rect">
            <a:avLst/>
          </a:prstGeom>
        </p:spPr>
      </p:pic>
    </p:spTree>
    <p:extLst>
      <p:ext uri="{BB962C8B-B14F-4D97-AF65-F5344CB8AC3E}">
        <p14:creationId xmlns:p14="http://schemas.microsoft.com/office/powerpoint/2010/main" val="3829975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3A1A69EB-36C3-4E46-A9E8-2D9F1477F9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19299" y="-99046"/>
            <a:ext cx="7654089" cy="4817126"/>
          </a:xfrm>
          <a:prstGeom prst="rect">
            <a:avLst/>
          </a:prstGeom>
        </p:spPr>
      </p:pic>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5" name="Title 1">
            <a:extLst>
              <a:ext uri="{FF2B5EF4-FFF2-40B4-BE49-F238E27FC236}">
                <a16:creationId xmlns:a16="http://schemas.microsoft.com/office/drawing/2014/main" id="{0B617580-52F4-452D-8B9E-1099562749F6}"/>
              </a:ext>
            </a:extLst>
          </p:cNvPr>
          <p:cNvSpPr>
            <a:spLocks noGrp="1"/>
          </p:cNvSpPr>
          <p:nvPr>
            <p:ph type="title"/>
          </p:nvPr>
        </p:nvSpPr>
        <p:spPr>
          <a:xfrm>
            <a:off x="628650" y="138131"/>
            <a:ext cx="7886700" cy="897710"/>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09E8D4F4-C981-4D8A-AE91-F2917CB09375}"/>
              </a:ext>
            </a:extLst>
          </p:cNvPr>
          <p:cNvSpPr>
            <a:spLocks noGrp="1"/>
          </p:cNvSpPr>
          <p:nvPr>
            <p:ph idx="1"/>
          </p:nvPr>
        </p:nvSpPr>
        <p:spPr>
          <a:xfrm>
            <a:off x="628650" y="1131502"/>
            <a:ext cx="7886700"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1640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4468B1F-B988-164F-A8FF-E19D434A61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19299" y="-99046"/>
            <a:ext cx="7654089" cy="4817126"/>
          </a:xfrm>
          <a:prstGeom prst="rect">
            <a:avLst/>
          </a:prstGeom>
        </p:spPr>
      </p:pic>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3396028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3_Title Only">
    <p:bg>
      <p:bgPr>
        <a:solidFill>
          <a:srgbClr val="004A88"/>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789C7-7A6B-C244-B41D-D011CC5BDC33}"/>
              </a:ext>
            </a:extLst>
          </p:cNvPr>
          <p:cNvSpPr txBox="1"/>
          <p:nvPr userDrawn="1"/>
        </p:nvSpPr>
        <p:spPr>
          <a:xfrm>
            <a:off x="2788508" y="326817"/>
            <a:ext cx="3566984" cy="369332"/>
          </a:xfrm>
          <a:prstGeom prst="rect">
            <a:avLst/>
          </a:prstGeom>
          <a:noFill/>
          <a:ln>
            <a:solidFill>
              <a:schemeClr val="bg1"/>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ADVOCACY</a:t>
            </a:r>
          </a:p>
        </p:txBody>
      </p:sp>
      <p:sp>
        <p:nvSpPr>
          <p:cNvPr id="3" name="Slide Number Placeholder 2">
            <a:extLst>
              <a:ext uri="{FF2B5EF4-FFF2-40B4-BE49-F238E27FC236}">
                <a16:creationId xmlns:a16="http://schemas.microsoft.com/office/drawing/2014/main" id="{BA172E3C-C51B-AF4E-9F5A-B4158A8AE508}"/>
              </a:ext>
            </a:extLst>
          </p:cNvPr>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TextBox 5">
            <a:extLst>
              <a:ext uri="{FF2B5EF4-FFF2-40B4-BE49-F238E27FC236}">
                <a16:creationId xmlns:a16="http://schemas.microsoft.com/office/drawing/2014/main" id="{BEF79E7B-06B8-48F8-BE61-78DC887D7022}"/>
              </a:ext>
            </a:extLst>
          </p:cNvPr>
          <p:cNvSpPr txBox="1"/>
          <p:nvPr userDrawn="1"/>
        </p:nvSpPr>
        <p:spPr>
          <a:xfrm>
            <a:off x="969066" y="1971586"/>
            <a:ext cx="7205869" cy="1200329"/>
          </a:xfrm>
          <a:prstGeom prst="rect">
            <a:avLst/>
          </a:prstGeom>
          <a:noFill/>
        </p:spPr>
        <p:txBody>
          <a:bodyPr wrap="square" rtlCol="0">
            <a:spAutoFit/>
          </a:bodyPr>
          <a:lstStyle/>
          <a:p>
            <a:pPr algn="ctr"/>
            <a:r>
              <a:rPr lang="en-US" sz="3600" b="1" dirty="0">
                <a:solidFill>
                  <a:schemeClr val="bg1"/>
                </a:solidFill>
                <a:latin typeface="Arial" panose="020B0604020202020204" pitchFamily="34" charset="0"/>
                <a:cs typeface="Arial" panose="020B0604020202020204" pitchFamily="34" charset="0"/>
              </a:rPr>
              <a:t>Represents physicians with </a:t>
            </a:r>
            <a:br>
              <a:rPr lang="en-US" sz="3600" b="1" dirty="0">
                <a:solidFill>
                  <a:schemeClr val="bg1"/>
                </a:solidFill>
                <a:latin typeface="Arial" panose="020B0604020202020204" pitchFamily="34" charset="0"/>
                <a:cs typeface="Arial" panose="020B0604020202020204" pitchFamily="34" charset="0"/>
              </a:rPr>
            </a:br>
            <a:r>
              <a:rPr lang="en-US" sz="3600" b="1" dirty="0">
                <a:solidFill>
                  <a:schemeClr val="bg1"/>
                </a:solidFill>
                <a:latin typeface="Arial" panose="020B0604020202020204" pitchFamily="34" charset="0"/>
                <a:cs typeface="Arial" panose="020B0604020202020204" pitchFamily="34" charset="0"/>
              </a:rPr>
              <a:t>a unified voice</a:t>
            </a:r>
          </a:p>
        </p:txBody>
      </p:sp>
    </p:spTree>
    <p:extLst>
      <p:ext uri="{BB962C8B-B14F-4D97-AF65-F5344CB8AC3E}">
        <p14:creationId xmlns:p14="http://schemas.microsoft.com/office/powerpoint/2010/main" val="1563736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_Title and Conte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6F852F-10C9-4A78-BAC3-692949D9DB39}"/>
              </a:ext>
            </a:extLst>
          </p:cNvPr>
          <p:cNvSpPr txBox="1"/>
          <p:nvPr userDrawn="1"/>
        </p:nvSpPr>
        <p:spPr>
          <a:xfrm>
            <a:off x="628650" y="1136562"/>
            <a:ext cx="7600950" cy="353943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400" b="1" i="0" u="none" strike="noStrike" kern="1200" cap="none" spc="0" normalizeH="0" baseline="0" noProof="0" dirty="0">
                <a:ln>
                  <a:noFill/>
                </a:ln>
                <a:solidFill>
                  <a:srgbClr val="595959"/>
                </a:solidFill>
                <a:effectLst/>
                <a:uLnTx/>
                <a:uFillTx/>
                <a:latin typeface="Arial" charset="0"/>
                <a:cs typeface="Arial" charset="0"/>
              </a:rPr>
              <a:t>The AMA stands up for medicine and physicians to government, insurance providers, technology companies and Big Pharma</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400" b="0" i="0" u="none" strike="noStrike" kern="1200" cap="none" spc="0" normalizeH="0" baseline="0" noProof="0" dirty="0">
                <a:ln>
                  <a:noFill/>
                </a:ln>
                <a:solidFill>
                  <a:srgbClr val="595959"/>
                </a:solidFill>
                <a:effectLst/>
                <a:uLnTx/>
                <a:uFillTx/>
                <a:latin typeface="Arial" charset="0"/>
                <a:cs typeface="Arial" charset="0"/>
              </a:rPr>
              <a:t>The AMA is the single largest physician advocacy organization in the U.S.</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kumimoji="0" lang="en-US" sz="1400" b="1" i="0" u="none" strike="noStrike" kern="1200" cap="none" spc="0" normalizeH="0" baseline="0" noProof="0" dirty="0">
                <a:ln>
                  <a:noFill/>
                </a:ln>
                <a:solidFill>
                  <a:srgbClr val="595959"/>
                </a:solidFill>
                <a:effectLst/>
                <a:uLnTx/>
                <a:uFillTx/>
                <a:latin typeface="Arial" charset="0"/>
                <a:cs typeface="Arial" charset="0"/>
              </a:rPr>
              <a:t>Blocked two insurance mega-mergers and protected over $500 million </a:t>
            </a:r>
            <a:r>
              <a:rPr kumimoji="0" lang="en-US" sz="1400" b="0" i="0" u="none" strike="noStrike" kern="1200" cap="none" spc="0" normalizeH="0" baseline="0" noProof="0" dirty="0">
                <a:ln>
                  <a:noFill/>
                </a:ln>
                <a:solidFill>
                  <a:srgbClr val="595959"/>
                </a:solidFill>
                <a:effectLst/>
                <a:uLnTx/>
                <a:uFillTx/>
                <a:latin typeface="Arial" charset="0"/>
                <a:cs typeface="Arial" charset="0"/>
              </a:rPr>
              <a:t>in annual physicians’ payments</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kumimoji="0" lang="en-US" sz="1400" b="1" i="0" u="none" strike="noStrike" kern="1200" cap="none" spc="0" normalizeH="0" baseline="0" noProof="0" dirty="0">
                <a:ln>
                  <a:noFill/>
                </a:ln>
                <a:solidFill>
                  <a:srgbClr val="595959"/>
                </a:solidFill>
                <a:effectLst/>
                <a:uLnTx/>
                <a:uFillTx/>
                <a:latin typeface="Arial" charset="0"/>
                <a:cs typeface="Arial" charset="0"/>
              </a:rPr>
              <a:t>Recovered $350 million for patients and physicians </a:t>
            </a:r>
            <a:r>
              <a:rPr kumimoji="0" lang="en-US" sz="1400" b="0" i="0" u="none" strike="noStrike" kern="1200" cap="none" spc="0" normalizeH="0" baseline="0" noProof="0" dirty="0">
                <a:ln>
                  <a:noFill/>
                </a:ln>
                <a:solidFill>
                  <a:srgbClr val="595959"/>
                </a:solidFill>
                <a:effectLst/>
                <a:uLnTx/>
                <a:uFillTx/>
                <a:latin typeface="Arial" charset="0"/>
                <a:cs typeface="Arial" charset="0"/>
              </a:rPr>
              <a:t>in one of the largest settlements involving a single health insurer</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kumimoji="0" lang="en-US" sz="1400" b="1" i="0" u="none" strike="noStrike" kern="1200" cap="none" spc="0" normalizeH="0" baseline="0" noProof="0" dirty="0">
                <a:ln>
                  <a:noFill/>
                </a:ln>
                <a:solidFill>
                  <a:srgbClr val="595959"/>
                </a:solidFill>
                <a:effectLst/>
                <a:uLnTx/>
                <a:uFillTx/>
                <a:latin typeface="Arial" charset="0"/>
                <a:cs typeface="Arial" charset="0"/>
              </a:rPr>
              <a:t>Prevented 21% cut to Medicare payments </a:t>
            </a:r>
            <a:r>
              <a:rPr kumimoji="0" lang="en-US" sz="1400" b="0" i="0" u="none" strike="noStrike" kern="1200" cap="none" spc="0" normalizeH="0" baseline="0" noProof="0" dirty="0">
                <a:ln>
                  <a:noFill/>
                </a:ln>
                <a:solidFill>
                  <a:srgbClr val="595959"/>
                </a:solidFill>
                <a:effectLst/>
                <a:uLnTx/>
                <a:uFillTx/>
                <a:latin typeface="Arial" charset="0"/>
                <a:cs typeface="Arial" charset="0"/>
              </a:rPr>
              <a:t>by repealing the Sustainable Growth Rate formula</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kumimoji="0" lang="en-US" sz="1400" b="1" i="0" u="none" strike="noStrike" kern="1200" cap="none" spc="0" normalizeH="0" baseline="0" noProof="0" dirty="0">
                <a:ln>
                  <a:noFill/>
                </a:ln>
                <a:solidFill>
                  <a:srgbClr val="595959"/>
                </a:solidFill>
                <a:effectLst/>
                <a:uLnTx/>
                <a:uFillTx/>
                <a:latin typeface="Arial" charset="0"/>
                <a:cs typeface="Arial" charset="0"/>
              </a:rPr>
              <a:t>Awarded the highest performance ratings in APCO </a:t>
            </a:r>
            <a:r>
              <a:rPr kumimoji="0" lang="en-US" sz="1400" b="1" i="0" u="none" strike="noStrike" kern="1200" cap="none" spc="0" normalizeH="0" baseline="0" noProof="0" dirty="0" err="1">
                <a:ln>
                  <a:noFill/>
                </a:ln>
                <a:solidFill>
                  <a:srgbClr val="595959"/>
                </a:solidFill>
                <a:effectLst/>
                <a:uLnTx/>
                <a:uFillTx/>
                <a:latin typeface="Arial" charset="0"/>
                <a:cs typeface="Arial" charset="0"/>
              </a:rPr>
              <a:t>Worldwide's</a:t>
            </a:r>
            <a:r>
              <a:rPr kumimoji="0" lang="en-US" sz="1400" b="1" i="0" u="none" strike="noStrike" kern="1200" cap="none" spc="0" normalizeH="0" baseline="0" noProof="0" dirty="0">
                <a:ln>
                  <a:noFill/>
                </a:ln>
                <a:solidFill>
                  <a:srgbClr val="595959"/>
                </a:solidFill>
                <a:effectLst/>
                <a:uLnTx/>
                <a:uFillTx/>
                <a:latin typeface="Arial" charset="0"/>
                <a:cs typeface="Arial" charset="0"/>
              </a:rPr>
              <a:t> </a:t>
            </a:r>
            <a:r>
              <a:rPr kumimoji="0" lang="en-US" sz="1400" b="1" i="0" u="none" strike="noStrike" kern="1200" cap="none" spc="0" normalizeH="0" baseline="0" noProof="0" dirty="0" err="1">
                <a:ln>
                  <a:noFill/>
                </a:ln>
                <a:solidFill>
                  <a:srgbClr val="595959"/>
                </a:solidFill>
                <a:effectLst/>
                <a:uLnTx/>
                <a:uFillTx/>
                <a:latin typeface="Arial" charset="0"/>
                <a:cs typeface="Arial" charset="0"/>
              </a:rPr>
              <a:t>TradeMarks</a:t>
            </a:r>
            <a:r>
              <a:rPr kumimoji="0" lang="en-US" sz="1400" b="1" i="0" u="none" strike="noStrike" kern="1200" cap="none" spc="0" normalizeH="0" baseline="0" noProof="0" dirty="0">
                <a:ln>
                  <a:noFill/>
                </a:ln>
                <a:solidFill>
                  <a:srgbClr val="595959"/>
                </a:solidFill>
                <a:effectLst/>
                <a:uLnTx/>
                <a:uFillTx/>
                <a:latin typeface="Arial" charset="0"/>
                <a:cs typeface="Arial" charset="0"/>
              </a:rPr>
              <a:t> research study </a:t>
            </a:r>
            <a:r>
              <a:rPr kumimoji="0" lang="en-US" sz="1400" b="0" i="0" u="none" strike="noStrike" kern="1200" cap="none" spc="0" normalizeH="0" baseline="0" noProof="0" dirty="0">
                <a:ln>
                  <a:noFill/>
                </a:ln>
                <a:solidFill>
                  <a:srgbClr val="595959"/>
                </a:solidFill>
                <a:effectLst/>
                <a:uLnTx/>
                <a:uFillTx/>
                <a:latin typeface="Arial" charset="0"/>
                <a:cs typeface="Arial" charset="0"/>
              </a:rPr>
              <a:t>in the following categories: local impact, coalition building, industry reputation steward and bipartisanship</a:t>
            </a:r>
          </a:p>
        </p:txBody>
      </p:sp>
      <p:pic>
        <p:nvPicPr>
          <p:cNvPr id="12" name="Graphic 11">
            <a:extLst>
              <a:ext uri="{FF2B5EF4-FFF2-40B4-BE49-F238E27FC236}">
                <a16:creationId xmlns:a16="http://schemas.microsoft.com/office/drawing/2014/main" id="{3A1A69EB-36C3-4E46-A9E8-2D9F1477F9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19299" y="-99046"/>
            <a:ext cx="7654089" cy="4817126"/>
          </a:xfrm>
          <a:prstGeom prst="rect">
            <a:avLst/>
          </a:prstGeom>
        </p:spPr>
      </p:pic>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5" name="TextBox 4">
            <a:extLst>
              <a:ext uri="{FF2B5EF4-FFF2-40B4-BE49-F238E27FC236}">
                <a16:creationId xmlns:a16="http://schemas.microsoft.com/office/drawing/2014/main" id="{EA438E32-F5C3-4687-8A98-242B98BBD885}"/>
              </a:ext>
            </a:extLst>
          </p:cNvPr>
          <p:cNvSpPr txBox="1"/>
          <p:nvPr userDrawn="1"/>
        </p:nvSpPr>
        <p:spPr>
          <a:xfrm>
            <a:off x="628650" y="356153"/>
            <a:ext cx="7886700"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Advocacy Overview</a:t>
            </a:r>
            <a:endParaRPr lang="en-US" sz="2400" b="1" dirty="0">
              <a:solidFill>
                <a:srgbClr val="4526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6130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4468B1F-B988-164F-A8FF-E19D434A61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19299" y="-99046"/>
            <a:ext cx="7654089" cy="4817126"/>
          </a:xfrm>
          <a:prstGeom prst="rect">
            <a:avLst/>
          </a:prstGeom>
        </p:spPr>
      </p:pic>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Content Placeholder 2"/>
          <p:cNvSpPr>
            <a:spLocks noGrp="1"/>
          </p:cNvSpPr>
          <p:nvPr>
            <p:ph sz="half" idx="1"/>
          </p:nvPr>
        </p:nvSpPr>
        <p:spPr>
          <a:xfrm>
            <a:off x="62865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37441"/>
            <a:ext cx="3867150" cy="3352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3911035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bg1"/>
                </a:solidFill>
              </a:rPr>
              <a:t>An </a:t>
            </a:r>
            <a:r>
              <a:rPr lang="en-US" sz="1600" b="1" dirty="0">
                <a:solidFill>
                  <a:schemeClr val="bg1"/>
                </a:solidFill>
              </a:rPr>
              <a:t>AMA membership</a:t>
            </a:r>
            <a:r>
              <a:rPr lang="en-US" sz="1600" dirty="0">
                <a:solidFill>
                  <a:schemeClr val="bg1"/>
                </a:solidFill>
              </a:rPr>
              <a:t> means you have a say when it comes to costly insurance mergers.</a:t>
            </a:r>
          </a:p>
        </p:txBody>
      </p:sp>
      <p:pic>
        <p:nvPicPr>
          <p:cNvPr id="9" name="Graphic 8">
            <a:extLst>
              <a:ext uri="{FF2B5EF4-FFF2-40B4-BE49-F238E27FC236}">
                <a16:creationId xmlns:a16="http://schemas.microsoft.com/office/drawing/2014/main" id="{DB36D8A6-27B4-D247-9D83-D5DADF29A4ED}"/>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t="15927" b="17755"/>
          <a:stretch/>
        </p:blipFill>
        <p:spPr>
          <a:xfrm>
            <a:off x="6251675" y="930634"/>
            <a:ext cx="2382417" cy="2211960"/>
          </a:xfrm>
          <a:prstGeom prst="rect">
            <a:avLst/>
          </a:prstGeom>
        </p:spPr>
      </p:pic>
      <p:sp>
        <p:nvSpPr>
          <p:cNvPr id="12" name="TextBox 11">
            <a:extLst>
              <a:ext uri="{FF2B5EF4-FFF2-40B4-BE49-F238E27FC236}">
                <a16:creationId xmlns:a16="http://schemas.microsoft.com/office/drawing/2014/main" id="{9709B17E-1A3F-9947-B367-59A12BE61750}"/>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ADVOCACY</a:t>
            </a:r>
          </a:p>
        </p:txBody>
      </p:sp>
      <p:sp>
        <p:nvSpPr>
          <p:cNvPr id="5" name="TextBox 4">
            <a:extLst>
              <a:ext uri="{FF2B5EF4-FFF2-40B4-BE49-F238E27FC236}">
                <a16:creationId xmlns:a16="http://schemas.microsoft.com/office/drawing/2014/main" id="{3C62699D-FC7C-4DBD-A348-624BABCE7087}"/>
              </a:ext>
            </a:extLst>
          </p:cNvPr>
          <p:cNvSpPr txBox="1"/>
          <p:nvPr userDrawn="1"/>
        </p:nvSpPr>
        <p:spPr>
          <a:xfrm>
            <a:off x="628649" y="362637"/>
            <a:ext cx="4965543"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Insurance Mega-Mergers</a:t>
            </a:r>
            <a:endParaRPr lang="en-US" dirty="0"/>
          </a:p>
        </p:txBody>
      </p:sp>
      <p:sp>
        <p:nvSpPr>
          <p:cNvPr id="7" name="TextBox 6">
            <a:extLst>
              <a:ext uri="{FF2B5EF4-FFF2-40B4-BE49-F238E27FC236}">
                <a16:creationId xmlns:a16="http://schemas.microsoft.com/office/drawing/2014/main" id="{F961155A-8F51-4AD9-AAE1-AF5333CC25BC}"/>
              </a:ext>
            </a:extLst>
          </p:cNvPr>
          <p:cNvSpPr txBox="1"/>
          <p:nvPr userDrawn="1"/>
        </p:nvSpPr>
        <p:spPr>
          <a:xfrm>
            <a:off x="628649" y="1131502"/>
            <a:ext cx="4603370" cy="202106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The AMA blocked two insurance mega-mergers and effectively protected over $500 million in annual physicians' payments</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Victories like this are possible because 60% of all membership dues go to lobbying activities that advance the cause of physicians and their patients</a:t>
            </a:r>
          </a:p>
        </p:txBody>
      </p:sp>
    </p:spTree>
    <p:extLst>
      <p:ext uri="{BB962C8B-B14F-4D97-AF65-F5344CB8AC3E}">
        <p14:creationId xmlns:p14="http://schemas.microsoft.com/office/powerpoint/2010/main" val="61172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2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72252"/>
            <a:ext cx="3155094"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bg1"/>
                </a:solidFill>
              </a:rPr>
              <a:t>An </a:t>
            </a:r>
            <a:r>
              <a:rPr lang="en-US" sz="1600" b="1" dirty="0">
                <a:solidFill>
                  <a:schemeClr val="bg1"/>
                </a:solidFill>
              </a:rPr>
              <a:t>AMA membership</a:t>
            </a:r>
            <a:r>
              <a:rPr lang="en-US" sz="1600" dirty="0">
                <a:solidFill>
                  <a:schemeClr val="bg1"/>
                </a:solidFill>
              </a:rPr>
              <a:t> means you’re protecting insurance coverage for millions of patients.</a:t>
            </a:r>
          </a:p>
        </p:txBody>
      </p:sp>
      <p:pic>
        <p:nvPicPr>
          <p:cNvPr id="10" name="Graphic 9">
            <a:extLst>
              <a:ext uri="{FF2B5EF4-FFF2-40B4-BE49-F238E27FC236}">
                <a16:creationId xmlns:a16="http://schemas.microsoft.com/office/drawing/2014/main" id="{D12C86B8-A47D-1146-B2EB-FDC2099BD7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67889" y="1081822"/>
            <a:ext cx="2027174" cy="1998420"/>
          </a:xfrm>
          <a:prstGeom prst="rect">
            <a:avLst/>
          </a:prstGeom>
        </p:spPr>
      </p:pic>
      <p:sp>
        <p:nvSpPr>
          <p:cNvPr id="11" name="TextBox 10">
            <a:extLst>
              <a:ext uri="{FF2B5EF4-FFF2-40B4-BE49-F238E27FC236}">
                <a16:creationId xmlns:a16="http://schemas.microsoft.com/office/drawing/2014/main" id="{9C656CD9-0344-F343-9EE3-562001FDEB3F}"/>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ADVOCACY</a:t>
            </a:r>
          </a:p>
        </p:txBody>
      </p:sp>
      <p:sp>
        <p:nvSpPr>
          <p:cNvPr id="5" name="TextBox 4">
            <a:extLst>
              <a:ext uri="{FF2B5EF4-FFF2-40B4-BE49-F238E27FC236}">
                <a16:creationId xmlns:a16="http://schemas.microsoft.com/office/drawing/2014/main" id="{1CE44907-761C-4BDD-AF7B-56E3B09B8DB0}"/>
              </a:ext>
            </a:extLst>
          </p:cNvPr>
          <p:cNvSpPr txBox="1"/>
          <p:nvPr userDrawn="1"/>
        </p:nvSpPr>
        <p:spPr>
          <a:xfrm>
            <a:off x="628650" y="371595"/>
            <a:ext cx="4965543"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Health Reform</a:t>
            </a:r>
            <a:endParaRPr lang="en-US" dirty="0"/>
          </a:p>
        </p:txBody>
      </p:sp>
      <p:sp>
        <p:nvSpPr>
          <p:cNvPr id="7" name="TextBox 6">
            <a:extLst>
              <a:ext uri="{FF2B5EF4-FFF2-40B4-BE49-F238E27FC236}">
                <a16:creationId xmlns:a16="http://schemas.microsoft.com/office/drawing/2014/main" id="{05E01F26-7B17-41E4-A5E2-3601E66B2E9C}"/>
              </a:ext>
            </a:extLst>
          </p:cNvPr>
          <p:cNvSpPr txBox="1"/>
          <p:nvPr userDrawn="1"/>
        </p:nvSpPr>
        <p:spPr>
          <a:xfrm>
            <a:off x="628650" y="1136920"/>
            <a:ext cx="4669682" cy="156966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Through our </a:t>
            </a:r>
            <a:r>
              <a:rPr kumimoji="0" lang="en-US" sz="1600" b="0" i="0" u="none" strike="noStrike" kern="1200" cap="none" spc="0" normalizeH="0" baseline="0" noProof="0" dirty="0">
                <a:ln>
                  <a:noFill/>
                </a:ln>
                <a:solidFill>
                  <a:srgbClr val="595959"/>
                </a:solidFill>
                <a:effectLst/>
                <a:uLnTx/>
                <a:uFillTx/>
                <a:latin typeface="Arial" charset="0"/>
                <a:cs typeface="Arial" charset="0"/>
                <a:hlinkClick r:id="rId4"/>
              </a:rPr>
              <a:t>Patients Before Politics campaign</a:t>
            </a:r>
            <a:r>
              <a:rPr kumimoji="0" lang="en-US" sz="1600" b="0" i="0" u="none" strike="noStrike" kern="1200" cap="none" spc="0" normalizeH="0" baseline="0" noProof="0" dirty="0">
                <a:ln>
                  <a:noFill/>
                </a:ln>
                <a:solidFill>
                  <a:srgbClr val="595959"/>
                </a:solidFill>
                <a:effectLst/>
                <a:uLnTx/>
                <a:uFillTx/>
                <a:latin typeface="Arial" charset="0"/>
                <a:cs typeface="Arial" charset="0"/>
              </a:rPr>
              <a:t>, we’ve generated more than 7 million emails, social media messages and phone calls to help shape health care reform discussions on Capitol Hill, as well as in exam rooms, boardrooms and town halls across the country</a:t>
            </a:r>
          </a:p>
        </p:txBody>
      </p:sp>
    </p:spTree>
    <p:extLst>
      <p:ext uri="{BB962C8B-B14F-4D97-AF65-F5344CB8AC3E}">
        <p14:creationId xmlns:p14="http://schemas.microsoft.com/office/powerpoint/2010/main" val="111492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3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bg1"/>
                </a:solidFill>
              </a:rPr>
              <a:t>An </a:t>
            </a:r>
            <a:r>
              <a:rPr lang="en-US" sz="1600" b="1" dirty="0">
                <a:solidFill>
                  <a:schemeClr val="bg1"/>
                </a:solidFill>
              </a:rPr>
              <a:t>AMA membership</a:t>
            </a:r>
            <a:r>
              <a:rPr lang="en-US" sz="1600" dirty="0">
                <a:solidFill>
                  <a:schemeClr val="bg1"/>
                </a:solidFill>
              </a:rPr>
              <a:t> means you're fighting for physicians and patients in our courts.</a:t>
            </a:r>
          </a:p>
        </p:txBody>
      </p:sp>
      <p:pic>
        <p:nvPicPr>
          <p:cNvPr id="11" name="Graphic 10">
            <a:extLst>
              <a:ext uri="{FF2B5EF4-FFF2-40B4-BE49-F238E27FC236}">
                <a16:creationId xmlns:a16="http://schemas.microsoft.com/office/drawing/2014/main" id="{70FDF63D-F2A0-7A47-AEF4-21A2C96E32CC}"/>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10385" t="20962" r="9361" b="21701"/>
          <a:stretch/>
        </p:blipFill>
        <p:spPr>
          <a:xfrm>
            <a:off x="6372224" y="865087"/>
            <a:ext cx="2152651" cy="2153136"/>
          </a:xfrm>
          <a:prstGeom prst="rect">
            <a:avLst/>
          </a:prstGeom>
        </p:spPr>
      </p:pic>
      <p:sp>
        <p:nvSpPr>
          <p:cNvPr id="9" name="TextBox 8">
            <a:extLst>
              <a:ext uri="{FF2B5EF4-FFF2-40B4-BE49-F238E27FC236}">
                <a16:creationId xmlns:a16="http://schemas.microsoft.com/office/drawing/2014/main" id="{1A27EA59-6004-A240-AAD3-9714822FDE00}"/>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ADVOCACY</a:t>
            </a:r>
          </a:p>
        </p:txBody>
      </p:sp>
      <p:sp>
        <p:nvSpPr>
          <p:cNvPr id="5" name="TextBox 4">
            <a:extLst>
              <a:ext uri="{FF2B5EF4-FFF2-40B4-BE49-F238E27FC236}">
                <a16:creationId xmlns:a16="http://schemas.microsoft.com/office/drawing/2014/main" id="{3AAE6FC8-5CDF-455A-807A-FED1E136CAF5}"/>
              </a:ext>
            </a:extLst>
          </p:cNvPr>
          <p:cNvSpPr txBox="1"/>
          <p:nvPr userDrawn="1"/>
        </p:nvSpPr>
        <p:spPr>
          <a:xfrm>
            <a:off x="628651" y="369647"/>
            <a:ext cx="4961511"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Abusive Litigation</a:t>
            </a:r>
            <a:endParaRPr lang="en-US" dirty="0"/>
          </a:p>
        </p:txBody>
      </p:sp>
      <p:sp>
        <p:nvSpPr>
          <p:cNvPr id="7" name="TextBox 6">
            <a:extLst>
              <a:ext uri="{FF2B5EF4-FFF2-40B4-BE49-F238E27FC236}">
                <a16:creationId xmlns:a16="http://schemas.microsoft.com/office/drawing/2014/main" id="{47D118BA-19E8-4060-B75A-CDFFCC453BAF}"/>
              </a:ext>
            </a:extLst>
          </p:cNvPr>
          <p:cNvSpPr txBox="1"/>
          <p:nvPr userDrawn="1"/>
        </p:nvSpPr>
        <p:spPr>
          <a:xfrm>
            <a:off x="628651" y="1136920"/>
            <a:ext cx="4617118" cy="177484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a:ln>
                  <a:noFill/>
                </a:ln>
                <a:solidFill>
                  <a:srgbClr val="595959"/>
                </a:solidFill>
                <a:effectLst/>
                <a:uLnTx/>
                <a:uFillTx/>
                <a:latin typeface="Arial" charset="0"/>
                <a:cs typeface="Arial" charset="0"/>
              </a:rPr>
              <a:t>In more than 400 key cases, the AMA has helped set important precedent and has generated hundreds of millions of dollars in settlements for physicians and their patients</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a:ln>
                  <a:noFill/>
                </a:ln>
                <a:solidFill>
                  <a:srgbClr val="595959"/>
                </a:solidFill>
                <a:effectLst/>
                <a:uLnTx/>
                <a:uFillTx/>
                <a:latin typeface="Arial" charset="0"/>
                <a:cs typeface="Arial" charset="0"/>
              </a:rPr>
              <a:t>We’ve helped win nearly 70% of cases related to abusive litigation against physicians</a:t>
            </a:r>
            <a:endParaRPr kumimoji="0" lang="en-US" sz="1600" b="0" i="0" u="none" strike="noStrike" kern="1200" cap="none" spc="0" normalizeH="0" baseline="0" noProof="0" dirty="0">
              <a:ln>
                <a:noFill/>
              </a:ln>
              <a:solidFill>
                <a:srgbClr val="595959"/>
              </a:solidFill>
              <a:effectLst/>
              <a:uLnTx/>
              <a:uFillTx/>
              <a:latin typeface="Arial" charset="0"/>
              <a:cs typeface="Arial" charset="0"/>
            </a:endParaRPr>
          </a:p>
        </p:txBody>
      </p:sp>
    </p:spTree>
    <p:extLst>
      <p:ext uri="{BB962C8B-B14F-4D97-AF65-F5344CB8AC3E}">
        <p14:creationId xmlns:p14="http://schemas.microsoft.com/office/powerpoint/2010/main" val="3338514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4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440780"/>
            <a:ext cx="2907956" cy="99924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solidFill>
                  <a:schemeClr val="bg1"/>
                </a:solidFill>
              </a:rPr>
              <a:t>An </a:t>
            </a:r>
            <a:r>
              <a:rPr lang="en-US" sz="1600" b="1" dirty="0">
                <a:solidFill>
                  <a:schemeClr val="bg1"/>
                </a:solidFill>
              </a:rPr>
              <a:t>AMA membership</a:t>
            </a:r>
            <a:r>
              <a:rPr lang="en-US" sz="1600" dirty="0">
                <a:solidFill>
                  <a:schemeClr val="bg1"/>
                </a:solidFill>
              </a:rPr>
              <a:t> means </a:t>
            </a:r>
            <a:r>
              <a:rPr lang="en-US" sz="1600"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you’re bringing transparency to prescription drug pricing.</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dirty="0">
              <a:solidFill>
                <a:schemeClr val="bg1"/>
              </a:solidFill>
            </a:endParaRPr>
          </a:p>
        </p:txBody>
      </p:sp>
      <p:sp>
        <p:nvSpPr>
          <p:cNvPr id="11" name="TextBox 10">
            <a:extLst>
              <a:ext uri="{FF2B5EF4-FFF2-40B4-BE49-F238E27FC236}">
                <a16:creationId xmlns:a16="http://schemas.microsoft.com/office/drawing/2014/main" id="{30250F8C-C714-2E42-A712-48D41BD8A9AA}"/>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ADVOCACY</a:t>
            </a:r>
          </a:p>
        </p:txBody>
      </p:sp>
      <p:sp>
        <p:nvSpPr>
          <p:cNvPr id="10" name="Title 5">
            <a:extLst>
              <a:ext uri="{FF2B5EF4-FFF2-40B4-BE49-F238E27FC236}">
                <a16:creationId xmlns:a16="http://schemas.microsoft.com/office/drawing/2014/main" id="{684DA2FB-957B-784A-A9CB-15FF181746D9}"/>
              </a:ext>
            </a:extLst>
          </p:cNvPr>
          <p:cNvSpPr txBox="1">
            <a:spLocks/>
          </p:cNvSpPr>
          <p:nvPr userDrawn="1"/>
        </p:nvSpPr>
        <p:spPr>
          <a:xfrm>
            <a:off x="4010167" y="1469939"/>
            <a:ext cx="4676637" cy="2006600"/>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7" name="Graphic 6">
            <a:extLst>
              <a:ext uri="{FF2B5EF4-FFF2-40B4-BE49-F238E27FC236}">
                <a16:creationId xmlns:a16="http://schemas.microsoft.com/office/drawing/2014/main" id="{9205133F-CF98-954B-99FC-7E11019EA6A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7025" b="8102"/>
          <a:stretch/>
        </p:blipFill>
        <p:spPr>
          <a:xfrm>
            <a:off x="6376392" y="565607"/>
            <a:ext cx="2275646" cy="2865748"/>
          </a:xfrm>
          <a:prstGeom prst="rect">
            <a:avLst/>
          </a:prstGeom>
        </p:spPr>
      </p:pic>
      <p:sp>
        <p:nvSpPr>
          <p:cNvPr id="5" name="TextBox 4">
            <a:extLst>
              <a:ext uri="{FF2B5EF4-FFF2-40B4-BE49-F238E27FC236}">
                <a16:creationId xmlns:a16="http://schemas.microsoft.com/office/drawing/2014/main" id="{E0B42B5C-AB21-42F8-805A-5E8B8FE04AC9}"/>
              </a:ext>
            </a:extLst>
          </p:cNvPr>
          <p:cNvSpPr txBox="1"/>
          <p:nvPr userDrawn="1"/>
        </p:nvSpPr>
        <p:spPr>
          <a:xfrm>
            <a:off x="628651" y="181582"/>
            <a:ext cx="4948540" cy="830997"/>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Transparency in Prescription Drug Pricing</a:t>
            </a:r>
            <a:endParaRPr lang="en-US" dirty="0"/>
          </a:p>
        </p:txBody>
      </p:sp>
      <p:sp>
        <p:nvSpPr>
          <p:cNvPr id="9" name="TextBox 8">
            <a:extLst>
              <a:ext uri="{FF2B5EF4-FFF2-40B4-BE49-F238E27FC236}">
                <a16:creationId xmlns:a16="http://schemas.microsoft.com/office/drawing/2014/main" id="{F3F9F4C5-F642-4FB5-854B-C59854135DD0}"/>
              </a:ext>
            </a:extLst>
          </p:cNvPr>
          <p:cNvSpPr txBox="1"/>
          <p:nvPr userDrawn="1"/>
        </p:nvSpPr>
        <p:spPr>
          <a:xfrm>
            <a:off x="628651" y="1136920"/>
            <a:ext cx="4603368" cy="202106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a:ln>
                  <a:noFill/>
                </a:ln>
                <a:solidFill>
                  <a:srgbClr val="595959"/>
                </a:solidFill>
                <a:effectLst/>
                <a:uLnTx/>
                <a:uFillTx/>
                <a:latin typeface="Arial" charset="0"/>
                <a:cs typeface="Arial" charset="0"/>
              </a:rPr>
              <a:t>The AMA’s interactive grassroots campaign microsite—</a:t>
            </a:r>
            <a:r>
              <a:rPr kumimoji="0" lang="en-US" sz="1600" b="0" i="0" u="none" strike="noStrike" kern="1200" cap="none" spc="0" normalizeH="0" baseline="0" noProof="0">
                <a:ln>
                  <a:noFill/>
                </a:ln>
                <a:solidFill>
                  <a:srgbClr val="595959"/>
                </a:solidFill>
                <a:effectLst/>
                <a:uLnTx/>
                <a:uFillTx/>
                <a:latin typeface="Arial" charset="0"/>
                <a:cs typeface="Arial" charset="0"/>
                <a:hlinkClick r:id="rId4"/>
              </a:rPr>
              <a:t>truthinrx.org</a:t>
            </a:r>
            <a:r>
              <a:rPr kumimoji="0" lang="en-US" sz="1600" b="0" i="0" u="none" strike="noStrike" kern="1200" cap="none" spc="0" normalizeH="0" baseline="0" noProof="0">
                <a:ln>
                  <a:noFill/>
                </a:ln>
                <a:solidFill>
                  <a:srgbClr val="595959"/>
                </a:solidFill>
                <a:effectLst/>
                <a:uLnTx/>
                <a:uFillTx/>
                <a:latin typeface="Arial" charset="0"/>
                <a:cs typeface="Arial" charset="0"/>
              </a:rPr>
              <a:t>—has built a network of more than 275,000 advocates who have taken action and signed our online petition</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a:ln>
                  <a:noFill/>
                </a:ln>
                <a:solidFill>
                  <a:srgbClr val="595959"/>
                </a:solidFill>
                <a:effectLst/>
                <a:uLnTx/>
                <a:uFillTx/>
                <a:latin typeface="Arial" charset="0"/>
                <a:cs typeface="Arial" charset="0"/>
              </a:rPr>
              <a:t>This campaign has generated more than 827,000 messages sent to Congress demanding drug pricing transparency</a:t>
            </a:r>
            <a:endParaRPr kumimoji="0" lang="en-US" sz="1600" b="0" i="0" u="none" strike="noStrike" kern="1200" cap="none" spc="0" normalizeH="0" baseline="0" noProof="0" dirty="0">
              <a:ln>
                <a:noFill/>
              </a:ln>
              <a:solidFill>
                <a:srgbClr val="595959"/>
              </a:solidFill>
              <a:effectLst/>
              <a:uLnTx/>
              <a:uFillTx/>
              <a:latin typeface="Arial" charset="0"/>
              <a:cs typeface="Arial" charset="0"/>
            </a:endParaRPr>
          </a:p>
        </p:txBody>
      </p:sp>
    </p:spTree>
    <p:extLst>
      <p:ext uri="{BB962C8B-B14F-4D97-AF65-F5344CB8AC3E}">
        <p14:creationId xmlns:p14="http://schemas.microsoft.com/office/powerpoint/2010/main" val="4109096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5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5" y="3018222"/>
            <a:ext cx="2989631"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solidFill>
                  <a:schemeClr val="bg1"/>
                </a:solidFill>
                <a:latin typeface="Arial" panose="020B0604020202020204" pitchFamily="34" charset="0"/>
                <a:cs typeface="Arial" panose="020B0604020202020204" pitchFamily="34" charset="0"/>
              </a:rPr>
              <a:t>An </a:t>
            </a:r>
            <a:r>
              <a:rPr lang="en-US" sz="1600" b="1" dirty="0">
                <a:solidFill>
                  <a:schemeClr val="bg1"/>
                </a:solidFill>
                <a:latin typeface="Arial" panose="020B0604020202020204" pitchFamily="34" charset="0"/>
                <a:cs typeface="Arial" panose="020B0604020202020204" pitchFamily="34" charset="0"/>
              </a:rPr>
              <a:t>AMA membership</a:t>
            </a:r>
            <a:r>
              <a:rPr lang="en-US" sz="1600" dirty="0">
                <a:solidFill>
                  <a:schemeClr val="bg1"/>
                </a:solidFill>
                <a:latin typeface="Arial" panose="020B0604020202020204" pitchFamily="34" charset="0"/>
                <a:cs typeface="Arial" panose="020B0604020202020204" pitchFamily="34" charset="0"/>
              </a:rPr>
              <a:t> means you’re working to protect patient/physician confidentiality.</a:t>
            </a:r>
          </a:p>
        </p:txBody>
      </p:sp>
      <p:pic>
        <p:nvPicPr>
          <p:cNvPr id="9" name="Graphic 8">
            <a:extLst>
              <a:ext uri="{FF2B5EF4-FFF2-40B4-BE49-F238E27FC236}">
                <a16:creationId xmlns:a16="http://schemas.microsoft.com/office/drawing/2014/main" id="{7576A5EE-01A5-4044-935A-DDE76130B1D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58749" y="1002709"/>
            <a:ext cx="1915990" cy="1915990"/>
          </a:xfrm>
          <a:prstGeom prst="rect">
            <a:avLst/>
          </a:prstGeom>
        </p:spPr>
      </p:pic>
      <p:sp>
        <p:nvSpPr>
          <p:cNvPr id="11" name="TextBox 10">
            <a:extLst>
              <a:ext uri="{FF2B5EF4-FFF2-40B4-BE49-F238E27FC236}">
                <a16:creationId xmlns:a16="http://schemas.microsoft.com/office/drawing/2014/main" id="{30250F8C-C714-2E42-A712-48D41BD8A9AA}"/>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ADVOCACY</a:t>
            </a:r>
          </a:p>
        </p:txBody>
      </p:sp>
      <p:sp>
        <p:nvSpPr>
          <p:cNvPr id="7" name="TextBox 6">
            <a:extLst>
              <a:ext uri="{FF2B5EF4-FFF2-40B4-BE49-F238E27FC236}">
                <a16:creationId xmlns:a16="http://schemas.microsoft.com/office/drawing/2014/main" id="{21A0D1C7-E2D3-4A9C-91C3-96CCDAE2A3CA}"/>
              </a:ext>
            </a:extLst>
          </p:cNvPr>
          <p:cNvSpPr txBox="1"/>
          <p:nvPr userDrawn="1"/>
        </p:nvSpPr>
        <p:spPr>
          <a:xfrm>
            <a:off x="628651" y="175097"/>
            <a:ext cx="4974481" cy="830997"/>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Preserving Physician Patient Relationship</a:t>
            </a:r>
            <a:endParaRPr lang="en-US" dirty="0"/>
          </a:p>
        </p:txBody>
      </p:sp>
      <p:sp>
        <p:nvSpPr>
          <p:cNvPr id="10" name="TextBox 9">
            <a:extLst>
              <a:ext uri="{FF2B5EF4-FFF2-40B4-BE49-F238E27FC236}">
                <a16:creationId xmlns:a16="http://schemas.microsoft.com/office/drawing/2014/main" id="{90610AF1-8865-46BF-BA48-C446AB9BCE84}"/>
              </a:ext>
            </a:extLst>
          </p:cNvPr>
          <p:cNvSpPr txBox="1"/>
          <p:nvPr userDrawn="1"/>
        </p:nvSpPr>
        <p:spPr>
          <a:xfrm>
            <a:off x="628651" y="1136920"/>
            <a:ext cx="4603368" cy="177484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The AMA believes patient/physician confidentiality is sacred</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For more than 20 years, across 11 states and in nine federal courts of appeal and the U.S. Supreme Court, the AMA has been litigating this important issue on your behalf</a:t>
            </a:r>
          </a:p>
        </p:txBody>
      </p:sp>
    </p:spTree>
    <p:extLst>
      <p:ext uri="{BB962C8B-B14F-4D97-AF65-F5344CB8AC3E}">
        <p14:creationId xmlns:p14="http://schemas.microsoft.com/office/powerpoint/2010/main" val="1710124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6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solidFill>
                  <a:schemeClr val="bg1"/>
                </a:solidFill>
              </a:rPr>
              <a:t>An </a:t>
            </a:r>
            <a:r>
              <a:rPr lang="en-US" sz="1600" b="1" dirty="0">
                <a:solidFill>
                  <a:schemeClr val="bg1"/>
                </a:solidFill>
              </a:rPr>
              <a:t>AMA membership</a:t>
            </a:r>
            <a:r>
              <a:rPr lang="en-US" sz="1600" dirty="0">
                <a:solidFill>
                  <a:schemeClr val="bg1"/>
                </a:solidFill>
              </a:rPr>
              <a:t> means exposing dishonest and unfair insurance practices.</a:t>
            </a:r>
          </a:p>
        </p:txBody>
      </p:sp>
      <p:sp>
        <p:nvSpPr>
          <p:cNvPr id="11" name="TextBox 10">
            <a:extLst>
              <a:ext uri="{FF2B5EF4-FFF2-40B4-BE49-F238E27FC236}">
                <a16:creationId xmlns:a16="http://schemas.microsoft.com/office/drawing/2014/main" id="{30250F8C-C714-2E42-A712-48D41BD8A9AA}"/>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ADVOCACY</a:t>
            </a:r>
          </a:p>
        </p:txBody>
      </p:sp>
      <p:sp>
        <p:nvSpPr>
          <p:cNvPr id="10" name="Title 5">
            <a:extLst>
              <a:ext uri="{FF2B5EF4-FFF2-40B4-BE49-F238E27FC236}">
                <a16:creationId xmlns:a16="http://schemas.microsoft.com/office/drawing/2014/main" id="{684DA2FB-957B-784A-A9CB-15FF181746D9}"/>
              </a:ext>
            </a:extLst>
          </p:cNvPr>
          <p:cNvSpPr txBox="1">
            <a:spLocks/>
          </p:cNvSpPr>
          <p:nvPr userDrawn="1"/>
        </p:nvSpPr>
        <p:spPr>
          <a:xfrm>
            <a:off x="4010167" y="1469939"/>
            <a:ext cx="4676637" cy="2006600"/>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13" name="Graphic 12">
            <a:extLst>
              <a:ext uri="{FF2B5EF4-FFF2-40B4-BE49-F238E27FC236}">
                <a16:creationId xmlns:a16="http://schemas.microsoft.com/office/drawing/2014/main" id="{2219DB76-B07E-624E-8355-84F03B3B59E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47564" y="1033262"/>
            <a:ext cx="2013247" cy="2013247"/>
          </a:xfrm>
          <a:prstGeom prst="rect">
            <a:avLst/>
          </a:prstGeom>
        </p:spPr>
      </p:pic>
      <p:sp>
        <p:nvSpPr>
          <p:cNvPr id="5" name="TextBox 4">
            <a:extLst>
              <a:ext uri="{FF2B5EF4-FFF2-40B4-BE49-F238E27FC236}">
                <a16:creationId xmlns:a16="http://schemas.microsoft.com/office/drawing/2014/main" id="{1E86E263-0EA9-4BCF-A6EB-6D0E845FBCAB}"/>
              </a:ext>
            </a:extLst>
          </p:cNvPr>
          <p:cNvSpPr txBox="1"/>
          <p:nvPr userDrawn="1"/>
        </p:nvSpPr>
        <p:spPr>
          <a:xfrm>
            <a:off x="628651" y="369650"/>
            <a:ext cx="4967996"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AMA vs United Healthcare</a:t>
            </a:r>
            <a:endParaRPr lang="en-US" dirty="0"/>
          </a:p>
        </p:txBody>
      </p:sp>
      <p:sp>
        <p:nvSpPr>
          <p:cNvPr id="7" name="TextBox 6">
            <a:extLst>
              <a:ext uri="{FF2B5EF4-FFF2-40B4-BE49-F238E27FC236}">
                <a16:creationId xmlns:a16="http://schemas.microsoft.com/office/drawing/2014/main" id="{3861443C-4460-491C-B83C-4BB2996A4F86}"/>
              </a:ext>
            </a:extLst>
          </p:cNvPr>
          <p:cNvSpPr txBox="1"/>
          <p:nvPr userDrawn="1"/>
        </p:nvSpPr>
        <p:spPr>
          <a:xfrm>
            <a:off x="628651" y="1131502"/>
            <a:ext cx="4603368" cy="177484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For 10 years the AMA fought relentlessly in the courts for physicians and patients, demanding transparency. And we won</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In one of the largest settlements involving a single health insurer, $350 million was paid back to patients and physicians</a:t>
            </a:r>
          </a:p>
        </p:txBody>
      </p:sp>
    </p:spTree>
    <p:extLst>
      <p:ext uri="{BB962C8B-B14F-4D97-AF65-F5344CB8AC3E}">
        <p14:creationId xmlns:p14="http://schemas.microsoft.com/office/powerpoint/2010/main" val="2765144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7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bg1"/>
                </a:solidFill>
                <a:latin typeface="Arial" panose="020B0604020202020204" pitchFamily="34" charset="0"/>
                <a:cs typeface="Arial" panose="020B0604020202020204" pitchFamily="34" charset="0"/>
              </a:rPr>
              <a:t>An </a:t>
            </a:r>
            <a:r>
              <a:rPr lang="en-US" sz="1600" b="1" dirty="0">
                <a:solidFill>
                  <a:schemeClr val="bg1"/>
                </a:solidFill>
                <a:latin typeface="Arial" panose="020B0604020202020204" pitchFamily="34" charset="0"/>
                <a:cs typeface="Arial" panose="020B0604020202020204" pitchFamily="34" charset="0"/>
              </a:rPr>
              <a:t>AMA membership</a:t>
            </a:r>
            <a:r>
              <a:rPr lang="en-US" sz="1600" dirty="0">
                <a:solidFill>
                  <a:schemeClr val="bg1"/>
                </a:solidFill>
                <a:latin typeface="Arial" panose="020B0604020202020204" pitchFamily="34" charset="0"/>
                <a:cs typeface="Arial" panose="020B0604020202020204" pitchFamily="34" charset="0"/>
              </a:rPr>
              <a:t> means you’re helping protect the peer-review process in your practice.</a:t>
            </a:r>
          </a:p>
        </p:txBody>
      </p:sp>
      <p:pic>
        <p:nvPicPr>
          <p:cNvPr id="12" name="Graphic 11">
            <a:extLst>
              <a:ext uri="{FF2B5EF4-FFF2-40B4-BE49-F238E27FC236}">
                <a16:creationId xmlns:a16="http://schemas.microsoft.com/office/drawing/2014/main" id="{A5CD3821-00F0-5249-8530-C890335EF4D4}"/>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79601" y="891213"/>
            <a:ext cx="2163266" cy="2163266"/>
          </a:xfrm>
          <a:prstGeom prst="rect">
            <a:avLst/>
          </a:prstGeom>
        </p:spPr>
      </p:pic>
      <p:sp>
        <p:nvSpPr>
          <p:cNvPr id="9" name="TextBox 8">
            <a:extLst>
              <a:ext uri="{FF2B5EF4-FFF2-40B4-BE49-F238E27FC236}">
                <a16:creationId xmlns:a16="http://schemas.microsoft.com/office/drawing/2014/main" id="{957C3FFC-137A-EE49-AC78-3794DE712113}"/>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ADVOCACY</a:t>
            </a:r>
          </a:p>
        </p:txBody>
      </p:sp>
      <p:sp>
        <p:nvSpPr>
          <p:cNvPr id="5" name="TextBox 4">
            <a:extLst>
              <a:ext uri="{FF2B5EF4-FFF2-40B4-BE49-F238E27FC236}">
                <a16:creationId xmlns:a16="http://schemas.microsoft.com/office/drawing/2014/main" id="{4E613FC0-A430-4B1D-AE19-EBC92BC2F67A}"/>
              </a:ext>
            </a:extLst>
          </p:cNvPr>
          <p:cNvSpPr txBox="1"/>
          <p:nvPr userDrawn="1"/>
        </p:nvSpPr>
        <p:spPr>
          <a:xfrm>
            <a:off x="628650" y="371591"/>
            <a:ext cx="4965543"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46166B"/>
                </a:solidFill>
                <a:effectLst/>
                <a:uLnTx/>
                <a:uFillTx/>
                <a:latin typeface="Arial" panose="020B0604020202020204" pitchFamily="34" charset="0"/>
                <a:cs typeface="Arial" panose="020B0604020202020204" pitchFamily="34" charset="0"/>
              </a:rPr>
              <a:t>Peer-Review Confidentiality</a:t>
            </a:r>
            <a:endParaRPr lang="en-US" dirty="0"/>
          </a:p>
        </p:txBody>
      </p:sp>
      <p:sp>
        <p:nvSpPr>
          <p:cNvPr id="7" name="TextBox 6">
            <a:extLst>
              <a:ext uri="{FF2B5EF4-FFF2-40B4-BE49-F238E27FC236}">
                <a16:creationId xmlns:a16="http://schemas.microsoft.com/office/drawing/2014/main" id="{DFB27A87-1ED3-4CF6-8334-A05103495908}"/>
              </a:ext>
            </a:extLst>
          </p:cNvPr>
          <p:cNvSpPr txBox="1"/>
          <p:nvPr userDrawn="1"/>
        </p:nvSpPr>
        <p:spPr>
          <a:xfrm>
            <a:off x="628650" y="1136920"/>
            <a:ext cx="4610243" cy="156966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In nine states, three federal courts of appeals and three times in the U.S. Supreme Court, the AMA has fought to protect the confidentiality of peer review and to keeping lawyers from invading private deliberations to punish physicians</a:t>
            </a:r>
          </a:p>
        </p:txBody>
      </p:sp>
    </p:spTree>
    <p:extLst>
      <p:ext uri="{BB962C8B-B14F-4D97-AF65-F5344CB8AC3E}">
        <p14:creationId xmlns:p14="http://schemas.microsoft.com/office/powerpoint/2010/main" val="633299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8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72252"/>
            <a:ext cx="3081522"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bg1"/>
                </a:solidFill>
              </a:rPr>
              <a:t>An </a:t>
            </a:r>
            <a:r>
              <a:rPr lang="en-US" sz="1600" b="1" dirty="0">
                <a:solidFill>
                  <a:schemeClr val="bg1"/>
                </a:solidFill>
              </a:rPr>
              <a:t>AMA membership</a:t>
            </a:r>
            <a:r>
              <a:rPr lang="en-US" sz="1600" dirty="0">
                <a:solidFill>
                  <a:schemeClr val="bg1"/>
                </a:solidFill>
              </a:rPr>
              <a:t> means you're fighting to prevent unintentional drug overdoses.</a:t>
            </a:r>
          </a:p>
        </p:txBody>
      </p:sp>
      <p:pic>
        <p:nvPicPr>
          <p:cNvPr id="9" name="Graphic 8">
            <a:extLst>
              <a:ext uri="{FF2B5EF4-FFF2-40B4-BE49-F238E27FC236}">
                <a16:creationId xmlns:a16="http://schemas.microsoft.com/office/drawing/2014/main" id="{05DA0ADD-0D95-C648-8B08-748B6CD29E43}"/>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6126770" y="1217393"/>
            <a:ext cx="2716630" cy="1854859"/>
          </a:xfrm>
          <a:prstGeom prst="rect">
            <a:avLst/>
          </a:prstGeom>
        </p:spPr>
      </p:pic>
      <p:sp>
        <p:nvSpPr>
          <p:cNvPr id="10" name="TextBox 9">
            <a:extLst>
              <a:ext uri="{FF2B5EF4-FFF2-40B4-BE49-F238E27FC236}">
                <a16:creationId xmlns:a16="http://schemas.microsoft.com/office/drawing/2014/main" id="{8F4C0D76-BD34-D74E-9D43-C1F2B065A440}"/>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ADVOCACY</a:t>
            </a:r>
          </a:p>
        </p:txBody>
      </p:sp>
      <p:sp>
        <p:nvSpPr>
          <p:cNvPr id="5" name="TextBox 4">
            <a:extLst>
              <a:ext uri="{FF2B5EF4-FFF2-40B4-BE49-F238E27FC236}">
                <a16:creationId xmlns:a16="http://schemas.microsoft.com/office/drawing/2014/main" id="{328B837D-8196-43F9-8390-3525306B936B}"/>
              </a:ext>
            </a:extLst>
          </p:cNvPr>
          <p:cNvSpPr txBox="1"/>
          <p:nvPr userDrawn="1"/>
        </p:nvSpPr>
        <p:spPr>
          <a:xfrm>
            <a:off x="628650" y="177041"/>
            <a:ext cx="4965543" cy="830997"/>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Preventing Unintentional </a:t>
            </a:r>
            <a:b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br>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Drug Overdoses</a:t>
            </a:r>
            <a:endParaRPr lang="en-US" dirty="0"/>
          </a:p>
        </p:txBody>
      </p:sp>
      <p:sp>
        <p:nvSpPr>
          <p:cNvPr id="7" name="TextBox 6">
            <a:extLst>
              <a:ext uri="{FF2B5EF4-FFF2-40B4-BE49-F238E27FC236}">
                <a16:creationId xmlns:a16="http://schemas.microsoft.com/office/drawing/2014/main" id="{E35D6C1F-530A-42E5-AB21-205CB5AD1934}"/>
              </a:ext>
            </a:extLst>
          </p:cNvPr>
          <p:cNvSpPr txBox="1"/>
          <p:nvPr userDrawn="1"/>
        </p:nvSpPr>
        <p:spPr>
          <a:xfrm>
            <a:off x="628650" y="1156375"/>
            <a:ext cx="4880332" cy="3383490"/>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In collaboration with state medical societies and partners, the AMA has fought for and helped shape naloxone access laws throughout the nation. All 50 states have now enacted a naloxone access law that has prevented tens of thousands of deaths in the U.S.</a:t>
            </a:r>
          </a:p>
          <a:p>
            <a:pPr marL="228600" marR="0" lvl="0" indent="-228600" algn="l" defTabSz="914400" rtl="0" eaLnBrk="1" fontAlgn="auto" latinLnBrk="0" hangingPunct="1">
              <a:lnSpc>
                <a:spcPct val="9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In 2017 naloxone prescriptions more than doubled from approximately 3,500 to 8,000 prescriptions dispensed per week</a:t>
            </a:r>
          </a:p>
          <a:p>
            <a:pPr marL="228600" marR="0" lvl="0" indent="-228600" algn="l" defTabSz="914400" rtl="0" eaLnBrk="1" fontAlgn="auto" latinLnBrk="0" hangingPunct="1">
              <a:lnSpc>
                <a:spcPct val="9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Between January 2018 and April 2018, naloxone prescriptions reached a record high in the U.S.—increasing to more than 11,600 prescriptions dispensed per week</a:t>
            </a:r>
          </a:p>
        </p:txBody>
      </p:sp>
    </p:spTree>
    <p:extLst>
      <p:ext uri="{BB962C8B-B14F-4D97-AF65-F5344CB8AC3E}">
        <p14:creationId xmlns:p14="http://schemas.microsoft.com/office/powerpoint/2010/main" val="18474029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9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72252"/>
            <a:ext cx="3081522"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bg1"/>
                </a:solidFill>
              </a:rPr>
              <a:t>An </a:t>
            </a:r>
            <a:r>
              <a:rPr lang="en-US" sz="1600" b="1" dirty="0">
                <a:solidFill>
                  <a:schemeClr val="bg1"/>
                </a:solidFill>
              </a:rPr>
              <a:t>AMA membership</a:t>
            </a:r>
            <a:r>
              <a:rPr lang="en-US" sz="1600" dirty="0">
                <a:solidFill>
                  <a:schemeClr val="bg1"/>
                </a:solidFill>
              </a:rPr>
              <a:t> means physician representation when health care is on the line.</a:t>
            </a:r>
          </a:p>
        </p:txBody>
      </p:sp>
      <p:sp>
        <p:nvSpPr>
          <p:cNvPr id="10" name="TextBox 9">
            <a:extLst>
              <a:ext uri="{FF2B5EF4-FFF2-40B4-BE49-F238E27FC236}">
                <a16:creationId xmlns:a16="http://schemas.microsoft.com/office/drawing/2014/main" id="{8F4C0D76-BD34-D74E-9D43-C1F2B065A440}"/>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ADVOCACY</a:t>
            </a:r>
          </a:p>
        </p:txBody>
      </p:sp>
      <p:pic>
        <p:nvPicPr>
          <p:cNvPr id="12" name="Graphic 11">
            <a:extLst>
              <a:ext uri="{FF2B5EF4-FFF2-40B4-BE49-F238E27FC236}">
                <a16:creationId xmlns:a16="http://schemas.microsoft.com/office/drawing/2014/main" id="{58E2245A-2884-DC4F-97A6-8B80290AA2BA}"/>
              </a:ext>
            </a:extLst>
          </p:cNvPr>
          <p:cNvPicPr>
            <a:picLocks noChangeAspect="1"/>
          </p:cNvPicPr>
          <p:nvPr userDrawn="1"/>
        </p:nvPicPr>
        <p:blipFill>
          <a:blip cstate="email">
            <a:extLst>
              <a:ext uri="{28A0092B-C50C-407E-A947-70E740481C1C}">
                <a14:useLocalDpi xmlns:a14="http://schemas.microsoft.com/office/drawing/2010/main"/>
              </a:ext>
            </a:extLst>
          </a:blip>
          <a:stretch>
            <a:fillRect/>
          </a:stretch>
        </p:blipFill>
        <p:spPr>
          <a:xfrm>
            <a:off x="6113587" y="926107"/>
            <a:ext cx="2832159" cy="2058905"/>
          </a:xfrm>
          <a:prstGeom prst="rect">
            <a:avLst/>
          </a:prstGeom>
        </p:spPr>
      </p:pic>
      <p:sp>
        <p:nvSpPr>
          <p:cNvPr id="5" name="TextBox 4">
            <a:extLst>
              <a:ext uri="{FF2B5EF4-FFF2-40B4-BE49-F238E27FC236}">
                <a16:creationId xmlns:a16="http://schemas.microsoft.com/office/drawing/2014/main" id="{35D3C9FC-984C-4530-9343-CFAE80D08BD4}"/>
              </a:ext>
            </a:extLst>
          </p:cNvPr>
          <p:cNvSpPr txBox="1"/>
          <p:nvPr userDrawn="1"/>
        </p:nvSpPr>
        <p:spPr>
          <a:xfrm>
            <a:off x="628650" y="177041"/>
            <a:ext cx="4965543" cy="830997"/>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AMA House of Delegates Representation</a:t>
            </a:r>
            <a:endParaRPr lang="en-US" dirty="0"/>
          </a:p>
        </p:txBody>
      </p:sp>
      <p:sp>
        <p:nvSpPr>
          <p:cNvPr id="7" name="TextBox 6">
            <a:extLst>
              <a:ext uri="{FF2B5EF4-FFF2-40B4-BE49-F238E27FC236}">
                <a16:creationId xmlns:a16="http://schemas.microsoft.com/office/drawing/2014/main" id="{BB9549E2-B174-4E24-90B8-E7347DB08622}"/>
              </a:ext>
            </a:extLst>
          </p:cNvPr>
          <p:cNvSpPr txBox="1"/>
          <p:nvPr userDrawn="1"/>
        </p:nvSpPr>
        <p:spPr>
          <a:xfrm>
            <a:off x="628650" y="1136920"/>
            <a:ext cx="4856265" cy="3252172"/>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The AMA House of Delegates, the only body truly representative of the diverse physician population, provides the powerful forum responsible for bringing physicians together to debate issues affecting health care delivery and to establish AMA policy in a democratic forum</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By convening 196 societies and other entities—including every state medical association, more than 122 medical specialty societies, every practice stage and practice setting—the AMA works diligently to ensure physician voices are unified and always part of the conversation</a:t>
            </a:r>
          </a:p>
        </p:txBody>
      </p:sp>
    </p:spTree>
    <p:extLst>
      <p:ext uri="{BB962C8B-B14F-4D97-AF65-F5344CB8AC3E}">
        <p14:creationId xmlns:p14="http://schemas.microsoft.com/office/powerpoint/2010/main" val="16076394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0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440780"/>
            <a:ext cx="2907956" cy="99924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bg1"/>
                </a:solidFill>
              </a:rPr>
              <a:t>An </a:t>
            </a:r>
            <a:r>
              <a:rPr lang="en-US" sz="1600" b="1" dirty="0">
                <a:solidFill>
                  <a:schemeClr val="bg1"/>
                </a:solidFill>
              </a:rPr>
              <a:t>AMA membership</a:t>
            </a:r>
            <a:r>
              <a:rPr lang="en-US" sz="1600" dirty="0">
                <a:solidFill>
                  <a:schemeClr val="bg1"/>
                </a:solidFill>
              </a:rPr>
              <a:t> means </a:t>
            </a:r>
            <a:r>
              <a:rPr lang="en-US" sz="1600"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you’re supporting efforts to fix prior authorization.</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600" dirty="0">
              <a:solidFill>
                <a:schemeClr val="bg1"/>
              </a:solidFill>
            </a:endParaRPr>
          </a:p>
        </p:txBody>
      </p:sp>
      <p:sp>
        <p:nvSpPr>
          <p:cNvPr id="11" name="TextBox 10">
            <a:extLst>
              <a:ext uri="{FF2B5EF4-FFF2-40B4-BE49-F238E27FC236}">
                <a16:creationId xmlns:a16="http://schemas.microsoft.com/office/drawing/2014/main" id="{30250F8C-C714-2E42-A712-48D41BD8A9AA}"/>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ADVOCACY</a:t>
            </a:r>
          </a:p>
        </p:txBody>
      </p:sp>
      <p:sp>
        <p:nvSpPr>
          <p:cNvPr id="10" name="Title 5">
            <a:extLst>
              <a:ext uri="{FF2B5EF4-FFF2-40B4-BE49-F238E27FC236}">
                <a16:creationId xmlns:a16="http://schemas.microsoft.com/office/drawing/2014/main" id="{684DA2FB-957B-784A-A9CB-15FF181746D9}"/>
              </a:ext>
            </a:extLst>
          </p:cNvPr>
          <p:cNvSpPr txBox="1">
            <a:spLocks/>
          </p:cNvSpPr>
          <p:nvPr userDrawn="1"/>
        </p:nvSpPr>
        <p:spPr>
          <a:xfrm>
            <a:off x="4010167" y="1469939"/>
            <a:ext cx="4676637" cy="2006600"/>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9" name="Graphic 8">
            <a:extLst>
              <a:ext uri="{FF2B5EF4-FFF2-40B4-BE49-F238E27FC236}">
                <a16:creationId xmlns:a16="http://schemas.microsoft.com/office/drawing/2014/main" id="{143BFE7E-906C-E046-B730-FA9D2DDA002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348547" y="725284"/>
            <a:ext cx="2156433" cy="2406535"/>
          </a:xfrm>
          <a:prstGeom prst="rect">
            <a:avLst/>
          </a:prstGeom>
        </p:spPr>
      </p:pic>
      <p:sp>
        <p:nvSpPr>
          <p:cNvPr id="5" name="TextBox 4">
            <a:extLst>
              <a:ext uri="{FF2B5EF4-FFF2-40B4-BE49-F238E27FC236}">
                <a16:creationId xmlns:a16="http://schemas.microsoft.com/office/drawing/2014/main" id="{9B824C07-B7F9-4346-9536-B4060494B79B}"/>
              </a:ext>
            </a:extLst>
          </p:cNvPr>
          <p:cNvSpPr txBox="1"/>
          <p:nvPr userDrawn="1"/>
        </p:nvSpPr>
        <p:spPr>
          <a:xfrm>
            <a:off x="628650" y="371591"/>
            <a:ext cx="4965543"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46166B"/>
                </a:solidFill>
                <a:effectLst/>
                <a:uLnTx/>
                <a:uFillTx/>
                <a:latin typeface="Arial" panose="020B0604020202020204" pitchFamily="34" charset="0"/>
                <a:cs typeface="Arial" panose="020B0604020202020204" pitchFamily="34" charset="0"/>
              </a:rPr>
              <a:t>Prior Authorization</a:t>
            </a:r>
            <a:endParaRPr lang="en-US" dirty="0"/>
          </a:p>
        </p:txBody>
      </p:sp>
      <p:sp>
        <p:nvSpPr>
          <p:cNvPr id="7" name="TextBox 6">
            <a:extLst>
              <a:ext uri="{FF2B5EF4-FFF2-40B4-BE49-F238E27FC236}">
                <a16:creationId xmlns:a16="http://schemas.microsoft.com/office/drawing/2014/main" id="{EF094F32-CFE4-4AD7-937C-55F605779034}"/>
              </a:ext>
            </a:extLst>
          </p:cNvPr>
          <p:cNvSpPr txBox="1"/>
          <p:nvPr userDrawn="1"/>
        </p:nvSpPr>
        <p:spPr>
          <a:xfrm>
            <a:off x="628650" y="1156375"/>
            <a:ext cx="4603369" cy="317830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Because of the significant impact of prior authorization on both patients and physician practices, the AMA launched a multi-pronged campaign aimed at “right-sizing” insurers’ prior authorization programs</a:t>
            </a:r>
          </a:p>
          <a:p>
            <a:pPr marL="228600" marR="0" lvl="0" indent="-228600" algn="l" defTabSz="914400" rtl="0" eaLnBrk="1" fontAlgn="auto" latinLnBrk="0" hangingPunct="1">
              <a:lnSpc>
                <a:spcPct val="9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By developing research that fuels evidence-based advocacy, enacting state legislation, engaging directly with health plans, and spearheading grassroots campaigns, such as </a:t>
            </a:r>
            <a:r>
              <a:rPr kumimoji="0" lang="en-US" sz="1600" b="0" i="0" u="none" strike="noStrike" kern="1200" cap="none" spc="0" normalizeH="0" baseline="0" noProof="0" dirty="0">
                <a:ln>
                  <a:noFill/>
                </a:ln>
                <a:solidFill>
                  <a:srgbClr val="595959"/>
                </a:solidFill>
                <a:effectLst/>
                <a:uLnTx/>
                <a:uFillTx/>
                <a:latin typeface="Arial" charset="0"/>
                <a:cs typeface="Arial" charset="0"/>
                <a:hlinkClick r:id="rId4"/>
              </a:rPr>
              <a:t>FixPriorAuth.org</a:t>
            </a:r>
            <a:r>
              <a:rPr kumimoji="0" lang="en-US" sz="1600" b="0" i="0" u="none" strike="noStrike" kern="1200" cap="none" spc="0" normalizeH="0" baseline="0" noProof="0" dirty="0">
                <a:ln>
                  <a:noFill/>
                </a:ln>
                <a:solidFill>
                  <a:srgbClr val="595959"/>
                </a:solidFill>
                <a:effectLst/>
                <a:uLnTx/>
                <a:uFillTx/>
                <a:latin typeface="Arial" charset="0"/>
                <a:cs typeface="Arial" charset="0"/>
              </a:rPr>
              <a:t>, the AMA is fighting to protect you and your patients. We also developed practice tools to help you navigate prior authorization hurdles</a:t>
            </a:r>
          </a:p>
        </p:txBody>
      </p:sp>
    </p:spTree>
    <p:extLst>
      <p:ext uri="{BB962C8B-B14F-4D97-AF65-F5344CB8AC3E}">
        <p14:creationId xmlns:p14="http://schemas.microsoft.com/office/powerpoint/2010/main" val="276458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A7F060EA-89C1-BB43-A4AF-FC6A342C00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19299" y="-99046"/>
            <a:ext cx="7654089" cy="4817126"/>
          </a:xfrm>
          <a:prstGeom prst="rect">
            <a:avLst/>
          </a:prstGeom>
        </p:spPr>
      </p:pic>
      <p:sp>
        <p:nvSpPr>
          <p:cNvPr id="2" name="Title 1"/>
          <p:cNvSpPr>
            <a:spLocks noGrp="1"/>
          </p:cNvSpPr>
          <p:nvPr>
            <p:ph type="title"/>
          </p:nvPr>
        </p:nvSpPr>
        <p:spPr>
          <a:xfrm>
            <a:off x="628650" y="138131"/>
            <a:ext cx="7886700" cy="89771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2265719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5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2944392"/>
            <a:ext cx="2907956" cy="99924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bg1"/>
                </a:solidFill>
              </a:rPr>
              <a:t>An </a:t>
            </a:r>
            <a:r>
              <a:rPr lang="en-US" sz="1600" b="1" dirty="0">
                <a:solidFill>
                  <a:schemeClr val="bg1"/>
                </a:solidFill>
              </a:rPr>
              <a:t>AMA membership</a:t>
            </a:r>
            <a:r>
              <a:rPr lang="en-US" sz="1600" dirty="0">
                <a:solidFill>
                  <a:schemeClr val="bg1"/>
                </a:solidFill>
              </a:rPr>
              <a:t> means </a:t>
            </a:r>
            <a:r>
              <a:rPr lang="en-US" sz="1600"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you oppose scope of practice expansions that threaten the health and safety of patients.</a:t>
            </a:r>
          </a:p>
        </p:txBody>
      </p:sp>
      <p:sp>
        <p:nvSpPr>
          <p:cNvPr id="11" name="TextBox 10">
            <a:extLst>
              <a:ext uri="{FF2B5EF4-FFF2-40B4-BE49-F238E27FC236}">
                <a16:creationId xmlns:a16="http://schemas.microsoft.com/office/drawing/2014/main" id="{30250F8C-C714-2E42-A712-48D41BD8A9AA}"/>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ADVOCACY</a:t>
            </a:r>
          </a:p>
        </p:txBody>
      </p:sp>
      <p:sp>
        <p:nvSpPr>
          <p:cNvPr id="10" name="Title 5">
            <a:extLst>
              <a:ext uri="{FF2B5EF4-FFF2-40B4-BE49-F238E27FC236}">
                <a16:creationId xmlns:a16="http://schemas.microsoft.com/office/drawing/2014/main" id="{684DA2FB-957B-784A-A9CB-15FF181746D9}"/>
              </a:ext>
            </a:extLst>
          </p:cNvPr>
          <p:cNvSpPr txBox="1">
            <a:spLocks/>
          </p:cNvSpPr>
          <p:nvPr userDrawn="1"/>
        </p:nvSpPr>
        <p:spPr>
          <a:xfrm>
            <a:off x="4010167" y="1469939"/>
            <a:ext cx="4676637" cy="2006600"/>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pic>
        <p:nvPicPr>
          <p:cNvPr id="13" name="Graphic 12">
            <a:extLst>
              <a:ext uri="{FF2B5EF4-FFF2-40B4-BE49-F238E27FC236}">
                <a16:creationId xmlns:a16="http://schemas.microsoft.com/office/drawing/2014/main" id="{AE55BA6A-7440-624D-8D5B-562BD5E6B6E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107719" y="1005886"/>
            <a:ext cx="2751146" cy="1894631"/>
          </a:xfrm>
          <a:prstGeom prst="rect">
            <a:avLst/>
          </a:prstGeom>
        </p:spPr>
      </p:pic>
      <p:sp>
        <p:nvSpPr>
          <p:cNvPr id="12" name="TextBox 11">
            <a:extLst>
              <a:ext uri="{FF2B5EF4-FFF2-40B4-BE49-F238E27FC236}">
                <a16:creationId xmlns:a16="http://schemas.microsoft.com/office/drawing/2014/main" id="{CA2FB21E-4DCA-4B42-9539-C5551323E65A}"/>
              </a:ext>
            </a:extLst>
          </p:cNvPr>
          <p:cNvSpPr txBox="1"/>
          <p:nvPr userDrawn="1"/>
        </p:nvSpPr>
        <p:spPr>
          <a:xfrm>
            <a:off x="628650" y="371592"/>
            <a:ext cx="4965543"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Scope of Practice</a:t>
            </a:r>
            <a:endParaRPr lang="en-US" dirty="0"/>
          </a:p>
        </p:txBody>
      </p:sp>
      <p:sp>
        <p:nvSpPr>
          <p:cNvPr id="14" name="TextBox 13">
            <a:extLst>
              <a:ext uri="{FF2B5EF4-FFF2-40B4-BE49-F238E27FC236}">
                <a16:creationId xmlns:a16="http://schemas.microsoft.com/office/drawing/2014/main" id="{F7FC21C6-9423-43B2-B516-F21D10D22FEA}"/>
              </a:ext>
            </a:extLst>
          </p:cNvPr>
          <p:cNvSpPr txBox="1"/>
          <p:nvPr userDrawn="1"/>
        </p:nvSpPr>
        <p:spPr>
          <a:xfrm>
            <a:off x="628650" y="1136920"/>
            <a:ext cx="4815345" cy="3252172"/>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In 2006 the AMA created the Scope of Practice Partnership (SOPP), a coalition dedicated to opposing scope of practice expansions by non-physician providers that threaten patient safety. Since then, the SOPP has awarded over $1.5 million in grants to help its members fight scope of practice expansion bills</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So far in 2018, the AMA has tracked over 1,000 state bills related to scope of practice, collaborated with 35 state medical associations and has been directly involved in 24 legislative and regulatory victories</a:t>
            </a:r>
          </a:p>
        </p:txBody>
      </p:sp>
    </p:spTree>
    <p:extLst>
      <p:ext uri="{BB962C8B-B14F-4D97-AF65-F5344CB8AC3E}">
        <p14:creationId xmlns:p14="http://schemas.microsoft.com/office/powerpoint/2010/main" val="379861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6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353696"/>
            <a:ext cx="2907956" cy="99924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solidFill>
                  <a:schemeClr val="bg1"/>
                </a:solidFill>
              </a:rPr>
              <a:t>An </a:t>
            </a:r>
            <a:r>
              <a:rPr lang="en-US" sz="1600" b="1" dirty="0">
                <a:solidFill>
                  <a:schemeClr val="bg1"/>
                </a:solidFill>
              </a:rPr>
              <a:t>AMA membership</a:t>
            </a:r>
            <a:r>
              <a:rPr lang="en-US" sz="1600" dirty="0">
                <a:solidFill>
                  <a:schemeClr val="bg1"/>
                </a:solidFill>
              </a:rPr>
              <a:t> means </a:t>
            </a:r>
            <a:r>
              <a:rPr lang="en-US" sz="1600"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fighting for measures to </a:t>
            </a:r>
            <a:br>
              <a:rPr lang="en-US" sz="1600"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br>
            <a:r>
              <a:rPr lang="en-US" sz="1600"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address gun violence. </a:t>
            </a:r>
          </a:p>
          <a:p>
            <a:endParaRPr lang="en-US" sz="1600" kern="1200" dirty="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0250F8C-C714-2E42-A712-48D41BD8A9AA}"/>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ADVOCACY</a:t>
            </a:r>
          </a:p>
        </p:txBody>
      </p:sp>
      <p:sp>
        <p:nvSpPr>
          <p:cNvPr id="10" name="Title 5">
            <a:extLst>
              <a:ext uri="{FF2B5EF4-FFF2-40B4-BE49-F238E27FC236}">
                <a16:creationId xmlns:a16="http://schemas.microsoft.com/office/drawing/2014/main" id="{684DA2FB-957B-784A-A9CB-15FF181746D9}"/>
              </a:ext>
            </a:extLst>
          </p:cNvPr>
          <p:cNvSpPr txBox="1">
            <a:spLocks/>
          </p:cNvSpPr>
          <p:nvPr userDrawn="1"/>
        </p:nvSpPr>
        <p:spPr>
          <a:xfrm>
            <a:off x="4010167" y="1469939"/>
            <a:ext cx="4676637" cy="2006600"/>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pic>
        <p:nvPicPr>
          <p:cNvPr id="7" name="Graphic 6">
            <a:extLst>
              <a:ext uri="{FF2B5EF4-FFF2-40B4-BE49-F238E27FC236}">
                <a16:creationId xmlns:a16="http://schemas.microsoft.com/office/drawing/2014/main" id="{755F65A6-D23F-254B-85BA-EB7CF667361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8286" y="964174"/>
            <a:ext cx="1788242" cy="2324715"/>
          </a:xfrm>
          <a:prstGeom prst="rect">
            <a:avLst/>
          </a:prstGeom>
        </p:spPr>
      </p:pic>
      <p:sp>
        <p:nvSpPr>
          <p:cNvPr id="12" name="TextBox 11">
            <a:extLst>
              <a:ext uri="{FF2B5EF4-FFF2-40B4-BE49-F238E27FC236}">
                <a16:creationId xmlns:a16="http://schemas.microsoft.com/office/drawing/2014/main" id="{E117AE43-4DD7-4D7F-BB5B-8CA03BF8CA98}"/>
              </a:ext>
            </a:extLst>
          </p:cNvPr>
          <p:cNvSpPr txBox="1"/>
          <p:nvPr userDrawn="1"/>
        </p:nvSpPr>
        <p:spPr>
          <a:xfrm>
            <a:off x="628650" y="371594"/>
            <a:ext cx="4965543"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Gun Violence</a:t>
            </a:r>
            <a:endParaRPr lang="en-US" dirty="0"/>
          </a:p>
        </p:txBody>
      </p:sp>
      <p:sp>
        <p:nvSpPr>
          <p:cNvPr id="13" name="TextBox 12">
            <a:extLst>
              <a:ext uri="{FF2B5EF4-FFF2-40B4-BE49-F238E27FC236}">
                <a16:creationId xmlns:a16="http://schemas.microsoft.com/office/drawing/2014/main" id="{D2DAFDAD-B28C-40D2-BB4E-24A6C8A0CF38}"/>
              </a:ext>
            </a:extLst>
          </p:cNvPr>
          <p:cNvSpPr txBox="1"/>
          <p:nvPr userDrawn="1"/>
        </p:nvSpPr>
        <p:spPr>
          <a:xfrm>
            <a:off x="628650" y="1136920"/>
            <a:ext cx="4603369" cy="2267287"/>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The AMA supports common-sense measures to address gun violence</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That’s why we’ve passed over two dozen policies supporting gun-violence restraining orders, tougher background checks, gun-free zones at schools, a ban on the sale of assault-type weapons and removal of firearms from high-risk individuals</a:t>
            </a:r>
          </a:p>
        </p:txBody>
      </p:sp>
    </p:spTree>
    <p:extLst>
      <p:ext uri="{BB962C8B-B14F-4D97-AF65-F5344CB8AC3E}">
        <p14:creationId xmlns:p14="http://schemas.microsoft.com/office/powerpoint/2010/main" val="31868964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7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4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371111"/>
            <a:ext cx="2907956" cy="999241"/>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solidFill>
                  <a:schemeClr val="bg1"/>
                </a:solidFill>
              </a:rPr>
              <a:t>An </a:t>
            </a:r>
            <a:r>
              <a:rPr lang="en-US" sz="1600" b="1" dirty="0">
                <a:solidFill>
                  <a:schemeClr val="bg1"/>
                </a:solidFill>
              </a:rPr>
              <a:t>AMA membership</a:t>
            </a:r>
            <a:r>
              <a:rPr lang="en-US" sz="1600" dirty="0">
                <a:solidFill>
                  <a:schemeClr val="bg1"/>
                </a:solidFill>
              </a:rPr>
              <a:t> means </a:t>
            </a:r>
            <a:r>
              <a:rPr lang="en-US" sz="1600" kern="1200" dirty="0">
                <a:solidFill>
                  <a:schemeClr val="bg1"/>
                </a:solidFill>
                <a:effectLst/>
                <a:latin typeface="Arial" panose="020B0604020202020204" pitchFamily="34" charset="0"/>
                <a:ea typeface="Arial" panose="020B0604020202020204" pitchFamily="34" charset="0"/>
                <a:cs typeface="Arial" panose="020B0604020202020204" pitchFamily="34" charset="0"/>
              </a:rPr>
              <a:t>you’re defending medical liability reform.</a:t>
            </a:r>
          </a:p>
        </p:txBody>
      </p:sp>
      <p:sp>
        <p:nvSpPr>
          <p:cNvPr id="11" name="TextBox 10">
            <a:extLst>
              <a:ext uri="{FF2B5EF4-FFF2-40B4-BE49-F238E27FC236}">
                <a16:creationId xmlns:a16="http://schemas.microsoft.com/office/drawing/2014/main" id="{30250F8C-C714-2E42-A712-48D41BD8A9AA}"/>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a:solidFill>
                  <a:schemeClr val="bg1"/>
                </a:solidFill>
                <a:latin typeface="Arial" panose="020B0604020202020204" pitchFamily="34" charset="0"/>
                <a:cs typeface="Arial" panose="020B0604020202020204" pitchFamily="34" charset="0"/>
              </a:rPr>
              <a:t>ADVOCACY</a:t>
            </a:r>
          </a:p>
        </p:txBody>
      </p:sp>
      <p:sp>
        <p:nvSpPr>
          <p:cNvPr id="10" name="Title 5">
            <a:extLst>
              <a:ext uri="{FF2B5EF4-FFF2-40B4-BE49-F238E27FC236}">
                <a16:creationId xmlns:a16="http://schemas.microsoft.com/office/drawing/2014/main" id="{684DA2FB-957B-784A-A9CB-15FF181746D9}"/>
              </a:ext>
            </a:extLst>
          </p:cNvPr>
          <p:cNvSpPr txBox="1">
            <a:spLocks/>
          </p:cNvSpPr>
          <p:nvPr userDrawn="1"/>
        </p:nvSpPr>
        <p:spPr>
          <a:xfrm>
            <a:off x="4010167" y="1469939"/>
            <a:ext cx="4676637" cy="2006600"/>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endParaRPr lang="en-US"/>
          </a:p>
        </p:txBody>
      </p:sp>
      <p:pic>
        <p:nvPicPr>
          <p:cNvPr id="12" name="Graphic 11">
            <a:extLst>
              <a:ext uri="{FF2B5EF4-FFF2-40B4-BE49-F238E27FC236}">
                <a16:creationId xmlns:a16="http://schemas.microsoft.com/office/drawing/2014/main" id="{CAB7A203-A6FF-1740-8049-9720CB050A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243485" y="930458"/>
            <a:ext cx="2379406" cy="2251938"/>
          </a:xfrm>
          <a:prstGeom prst="rect">
            <a:avLst/>
          </a:prstGeom>
        </p:spPr>
      </p:pic>
      <p:sp>
        <p:nvSpPr>
          <p:cNvPr id="13" name="TextBox 12">
            <a:extLst>
              <a:ext uri="{FF2B5EF4-FFF2-40B4-BE49-F238E27FC236}">
                <a16:creationId xmlns:a16="http://schemas.microsoft.com/office/drawing/2014/main" id="{E494771F-C438-4032-B488-19E1D10E2B4F}"/>
              </a:ext>
            </a:extLst>
          </p:cNvPr>
          <p:cNvSpPr txBox="1"/>
          <p:nvPr userDrawn="1"/>
        </p:nvSpPr>
        <p:spPr>
          <a:xfrm>
            <a:off x="628650" y="371591"/>
            <a:ext cx="4965543"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Medical Liability Reform</a:t>
            </a:r>
            <a:endParaRPr lang="en-US" dirty="0"/>
          </a:p>
        </p:txBody>
      </p:sp>
      <p:sp>
        <p:nvSpPr>
          <p:cNvPr id="14" name="TextBox 13">
            <a:extLst>
              <a:ext uri="{FF2B5EF4-FFF2-40B4-BE49-F238E27FC236}">
                <a16:creationId xmlns:a16="http://schemas.microsoft.com/office/drawing/2014/main" id="{24F6BDEC-371F-414D-AD97-99DE5182AEA9}"/>
              </a:ext>
            </a:extLst>
          </p:cNvPr>
          <p:cNvSpPr txBox="1"/>
          <p:nvPr userDrawn="1"/>
        </p:nvSpPr>
        <p:spPr>
          <a:xfrm>
            <a:off x="628650" y="1136920"/>
            <a:ext cx="4603369" cy="3005951"/>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The Litigation Center of the American Medical Association and State Medical Societies, in collaboration with the Wisconsin Medical Society, fought back when the state’s $750,000 cap on awards for noneconomic damages was in danger</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Due, in part, to the AMA’s efforts, the state Supreme Court reversed a court of appeals decision and restored the cap—one important component that has helped stabilize the state’s medical liability environment</a:t>
            </a:r>
          </a:p>
        </p:txBody>
      </p:sp>
    </p:spTree>
    <p:extLst>
      <p:ext uri="{BB962C8B-B14F-4D97-AF65-F5344CB8AC3E}">
        <p14:creationId xmlns:p14="http://schemas.microsoft.com/office/powerpoint/2010/main" val="13920268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9_Title Only">
    <p:bg>
      <p:bgPr>
        <a:solidFill>
          <a:srgbClr val="009DDC"/>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789C7-7A6B-C244-B41D-D011CC5BDC33}"/>
              </a:ext>
            </a:extLst>
          </p:cNvPr>
          <p:cNvSpPr txBox="1"/>
          <p:nvPr userDrawn="1"/>
        </p:nvSpPr>
        <p:spPr>
          <a:xfrm>
            <a:off x="2783538" y="326817"/>
            <a:ext cx="3566984" cy="369332"/>
          </a:xfrm>
          <a:prstGeom prst="rect">
            <a:avLst/>
          </a:prstGeom>
          <a:noFill/>
          <a:ln>
            <a:solidFill>
              <a:schemeClr val="bg1"/>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PATIENT CARE</a:t>
            </a:r>
          </a:p>
        </p:txBody>
      </p:sp>
      <p:sp>
        <p:nvSpPr>
          <p:cNvPr id="3" name="Slide Number Placeholder 2">
            <a:extLst>
              <a:ext uri="{FF2B5EF4-FFF2-40B4-BE49-F238E27FC236}">
                <a16:creationId xmlns:a16="http://schemas.microsoft.com/office/drawing/2014/main" id="{BA172E3C-C51B-AF4E-9F5A-B4158A8AE508}"/>
              </a:ext>
            </a:extLst>
          </p:cNvPr>
          <p:cNvSpPr>
            <a:spLocks noGrp="1"/>
          </p:cNvSpPr>
          <p:nvPr>
            <p:ph type="sldNum" sz="quarter" idx="10"/>
          </p:nvPr>
        </p:nvSpPr>
        <p:spPr/>
        <p:txBody>
          <a:bodyPr/>
          <a:lstStyle/>
          <a:p>
            <a:fld id="{DA05D499-8038-C642-91E0-FF7B8677CF19}" type="slidenum">
              <a:rPr lang="en-US" smtClean="0"/>
              <a:pPr/>
              <a:t>‹#›</a:t>
            </a:fld>
            <a:endParaRPr lang="en-US" dirty="0"/>
          </a:p>
        </p:txBody>
      </p:sp>
      <p:sp>
        <p:nvSpPr>
          <p:cNvPr id="4" name="TextBox 3">
            <a:extLst>
              <a:ext uri="{FF2B5EF4-FFF2-40B4-BE49-F238E27FC236}">
                <a16:creationId xmlns:a16="http://schemas.microsoft.com/office/drawing/2014/main" id="{EC8A398E-EFD5-4E74-AF87-CC326C33B890}"/>
              </a:ext>
            </a:extLst>
          </p:cNvPr>
          <p:cNvSpPr txBox="1"/>
          <p:nvPr userDrawn="1"/>
        </p:nvSpPr>
        <p:spPr>
          <a:xfrm>
            <a:off x="969066" y="1694587"/>
            <a:ext cx="7205869" cy="1754326"/>
          </a:xfrm>
          <a:prstGeom prst="rect">
            <a:avLst/>
          </a:prstGeom>
          <a:noFill/>
        </p:spPr>
        <p:txBody>
          <a:bodyPr wrap="square" rtlCol="0">
            <a:spAutoFit/>
          </a:bodyPr>
          <a:lstStyle/>
          <a:p>
            <a:pPr algn="ctr"/>
            <a:r>
              <a:rPr kumimoji="0" lang="en-US"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Leads the charge on confronting today's public health crises</a:t>
            </a:r>
            <a:endParaRPr lang="en-US" dirty="0"/>
          </a:p>
        </p:txBody>
      </p:sp>
    </p:spTree>
    <p:extLst>
      <p:ext uri="{BB962C8B-B14F-4D97-AF65-F5344CB8AC3E}">
        <p14:creationId xmlns:p14="http://schemas.microsoft.com/office/powerpoint/2010/main" val="9443176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5_Title and Conte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6F852F-10C9-4A78-BAC3-692949D9DB39}"/>
              </a:ext>
            </a:extLst>
          </p:cNvPr>
          <p:cNvSpPr txBox="1"/>
          <p:nvPr userDrawn="1"/>
        </p:nvSpPr>
        <p:spPr>
          <a:xfrm>
            <a:off x="628650" y="1136562"/>
            <a:ext cx="7600950" cy="2395528"/>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1" i="0" u="none" strike="noStrike" kern="1200" cap="none" spc="0" normalizeH="0" baseline="0" noProof="0" dirty="0">
                <a:ln>
                  <a:noFill/>
                </a:ln>
                <a:solidFill>
                  <a:srgbClr val="595959"/>
                </a:solidFill>
                <a:effectLst/>
                <a:uLnTx/>
                <a:uFillTx/>
                <a:latin typeface="Arial" charset="0"/>
                <a:cs typeface="Arial" charset="0"/>
              </a:rPr>
              <a:t>No other organization can bring research, the health community and government together to solve today’s critical health epidemics</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The AMA is confronting the increasing chronic disease burden</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kumimoji="0" lang="en-US" sz="1400" b="0" i="0" u="none" strike="noStrike" kern="1200" cap="none" spc="0" normalizeH="0" baseline="0" noProof="0" dirty="0">
                <a:ln>
                  <a:noFill/>
                </a:ln>
                <a:solidFill>
                  <a:srgbClr val="595959"/>
                </a:solidFill>
                <a:effectLst/>
                <a:uLnTx/>
                <a:uFillTx/>
                <a:latin typeface="Arial" charset="0"/>
                <a:cs typeface="Arial" charset="0"/>
              </a:rPr>
              <a:t>Raised awareness for prediabetes through the first-ever prediabetes service campaign, which </a:t>
            </a:r>
            <a:r>
              <a:rPr kumimoji="0" lang="en-US" sz="1400" b="1" i="0" u="none" strike="noStrike" kern="1200" cap="none" spc="0" normalizeH="0" baseline="0" noProof="0" dirty="0">
                <a:ln>
                  <a:noFill/>
                </a:ln>
                <a:solidFill>
                  <a:srgbClr val="595959"/>
                </a:solidFill>
                <a:effectLst/>
                <a:uLnTx/>
                <a:uFillTx/>
                <a:latin typeface="Arial" charset="0"/>
                <a:cs typeface="Arial" charset="0"/>
              </a:rPr>
              <a:t>generated 2.3 million visits and 730,000 risk screenings</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kumimoji="0" lang="en-US" sz="1400" b="0" i="0" u="none" strike="noStrike" kern="1200" cap="none" spc="0" normalizeH="0" baseline="0" noProof="0" dirty="0">
                <a:ln>
                  <a:noFill/>
                </a:ln>
                <a:solidFill>
                  <a:srgbClr val="595959"/>
                </a:solidFill>
                <a:effectLst/>
                <a:uLnTx/>
                <a:uFillTx/>
                <a:latin typeface="Arial" charset="0"/>
                <a:cs typeface="Arial" charset="0"/>
              </a:rPr>
              <a:t>Developed courses on opioid prescribing, which </a:t>
            </a:r>
            <a:r>
              <a:rPr kumimoji="0" lang="en-US" sz="1400" b="1" i="0" u="none" strike="noStrike" kern="1200" cap="none" spc="0" normalizeH="0" baseline="0" noProof="0" dirty="0">
                <a:ln>
                  <a:noFill/>
                </a:ln>
                <a:solidFill>
                  <a:srgbClr val="595959"/>
                </a:solidFill>
                <a:effectLst/>
                <a:uLnTx/>
                <a:uFillTx/>
                <a:latin typeface="Arial" charset="0"/>
                <a:cs typeface="Arial" charset="0"/>
              </a:rPr>
              <a:t>more than 549,700 physicians and other health care professionals have completed </a:t>
            </a:r>
            <a:r>
              <a:rPr kumimoji="0" lang="en-US" sz="1400" b="0" i="0" u="none" strike="noStrike" kern="1200" cap="none" spc="0" normalizeH="0" baseline="0" noProof="0" dirty="0">
                <a:ln>
                  <a:noFill/>
                </a:ln>
                <a:solidFill>
                  <a:srgbClr val="595959"/>
                </a:solidFill>
                <a:effectLst/>
                <a:uLnTx/>
                <a:uFillTx/>
                <a:latin typeface="Arial" charset="0"/>
                <a:cs typeface="Arial" charset="0"/>
              </a:rPr>
              <a:t>to ensure they have the training to treat patients with pain and substance use disorders</a:t>
            </a:r>
            <a:endParaRPr kumimoji="0" lang="en-US" sz="1400" b="1" i="0" u="none" strike="noStrike" kern="1200" cap="none" spc="0" normalizeH="0" baseline="0" noProof="0" dirty="0">
              <a:ln>
                <a:noFill/>
              </a:ln>
              <a:solidFill>
                <a:srgbClr val="595959"/>
              </a:solidFill>
              <a:effectLst/>
              <a:uLnTx/>
              <a:uFillTx/>
              <a:latin typeface="Arial" charset="0"/>
              <a:cs typeface="Arial" charset="0"/>
            </a:endParaRPr>
          </a:p>
        </p:txBody>
      </p:sp>
      <p:pic>
        <p:nvPicPr>
          <p:cNvPr id="12" name="Graphic 11">
            <a:extLst>
              <a:ext uri="{FF2B5EF4-FFF2-40B4-BE49-F238E27FC236}">
                <a16:creationId xmlns:a16="http://schemas.microsoft.com/office/drawing/2014/main" id="{3A1A69EB-36C3-4E46-A9E8-2D9F1477F9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19299" y="-99046"/>
            <a:ext cx="7654089" cy="4817126"/>
          </a:xfrm>
          <a:prstGeom prst="rect">
            <a:avLst/>
          </a:prstGeom>
        </p:spPr>
      </p:pic>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5" name="TextBox 4">
            <a:extLst>
              <a:ext uri="{FF2B5EF4-FFF2-40B4-BE49-F238E27FC236}">
                <a16:creationId xmlns:a16="http://schemas.microsoft.com/office/drawing/2014/main" id="{EA438E32-F5C3-4687-8A98-242B98BBD885}"/>
              </a:ext>
            </a:extLst>
          </p:cNvPr>
          <p:cNvSpPr txBox="1"/>
          <p:nvPr userDrawn="1"/>
        </p:nvSpPr>
        <p:spPr>
          <a:xfrm>
            <a:off x="628650" y="356153"/>
            <a:ext cx="7886700"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Patient Care Overview</a:t>
            </a:r>
            <a:endParaRPr lang="en-US" sz="2400" b="1" dirty="0">
              <a:solidFill>
                <a:srgbClr val="4526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9435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6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solidFill>
                  <a:schemeClr val="tx2"/>
                </a:solidFill>
              </a:rPr>
              <a:t>An </a:t>
            </a:r>
            <a:r>
              <a:rPr lang="en-US" sz="1600" b="1" dirty="0">
                <a:solidFill>
                  <a:schemeClr val="bg1"/>
                </a:solidFill>
              </a:rPr>
              <a:t>AMA membership</a:t>
            </a:r>
            <a:r>
              <a:rPr lang="en-US" sz="1600" dirty="0">
                <a:solidFill>
                  <a:schemeClr val="bg1"/>
                </a:solidFill>
              </a:rPr>
              <a:t> </a:t>
            </a:r>
            <a:r>
              <a:rPr lang="en-US" sz="1600">
                <a:solidFill>
                  <a:schemeClr val="tx2"/>
                </a:solidFill>
              </a:rPr>
              <a:t>means you’re </a:t>
            </a:r>
            <a:r>
              <a:rPr lang="en-US" sz="1600" dirty="0">
                <a:solidFill>
                  <a:schemeClr val="tx2"/>
                </a:solidFill>
              </a:rPr>
              <a:t>actively fighting to end the opioid epidemic.</a:t>
            </a:r>
          </a:p>
        </p:txBody>
      </p:sp>
      <p:pic>
        <p:nvPicPr>
          <p:cNvPr id="9" name="Graphic 8">
            <a:extLst>
              <a:ext uri="{FF2B5EF4-FFF2-40B4-BE49-F238E27FC236}">
                <a16:creationId xmlns:a16="http://schemas.microsoft.com/office/drawing/2014/main" id="{78D84AC9-9793-7B4E-8499-34485CB189E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922281" y="1068464"/>
            <a:ext cx="1041206" cy="1858877"/>
          </a:xfrm>
          <a:prstGeom prst="rect">
            <a:avLst/>
          </a:prstGeom>
        </p:spPr>
      </p:pic>
      <p:sp>
        <p:nvSpPr>
          <p:cNvPr id="11" name="TextBox 10">
            <a:extLst>
              <a:ext uri="{FF2B5EF4-FFF2-40B4-BE49-F238E27FC236}">
                <a16:creationId xmlns:a16="http://schemas.microsoft.com/office/drawing/2014/main" id="{B6BE4A72-5B95-AF42-B3EB-F7B1646E1929}"/>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PATIENT CARE</a:t>
            </a:r>
          </a:p>
        </p:txBody>
      </p:sp>
      <p:sp>
        <p:nvSpPr>
          <p:cNvPr id="5" name="TextBox 4">
            <a:extLst>
              <a:ext uri="{FF2B5EF4-FFF2-40B4-BE49-F238E27FC236}">
                <a16:creationId xmlns:a16="http://schemas.microsoft.com/office/drawing/2014/main" id="{35EFB4A0-7222-4079-9B8B-52F442912E06}"/>
              </a:ext>
            </a:extLst>
          </p:cNvPr>
          <p:cNvSpPr txBox="1"/>
          <p:nvPr userDrawn="1"/>
        </p:nvSpPr>
        <p:spPr>
          <a:xfrm>
            <a:off x="628650" y="371591"/>
            <a:ext cx="4965543"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46166B"/>
                </a:solidFill>
                <a:effectLst/>
                <a:uLnTx/>
                <a:uFillTx/>
                <a:latin typeface="Arial" panose="020B0604020202020204" pitchFamily="34" charset="0"/>
                <a:cs typeface="Arial" panose="020B0604020202020204" pitchFamily="34" charset="0"/>
              </a:rPr>
              <a:t>End the Opioid Epidemic</a:t>
            </a:r>
            <a:endParaRPr lang="en-US" dirty="0"/>
          </a:p>
        </p:txBody>
      </p:sp>
      <p:sp>
        <p:nvSpPr>
          <p:cNvPr id="10" name="TextBox 9">
            <a:extLst>
              <a:ext uri="{FF2B5EF4-FFF2-40B4-BE49-F238E27FC236}">
                <a16:creationId xmlns:a16="http://schemas.microsoft.com/office/drawing/2014/main" id="{75012EA3-7236-4181-951C-2BFF63F65D21}"/>
              </a:ext>
            </a:extLst>
          </p:cNvPr>
          <p:cNvSpPr txBox="1"/>
          <p:nvPr userDrawn="1"/>
        </p:nvSpPr>
        <p:spPr>
          <a:xfrm>
            <a:off x="628650" y="1131502"/>
            <a:ext cx="4610243" cy="2513509"/>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Between 2013 and 2017, the number of opioid prescriptions decreased by more than 55 million (22.2 percent decrease) nationally</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In 2017 more than 549,700 physicians and other health care professionals completed courses on opioid prescribing to ensure they have the necessary education and training to offer effective treatment plans for patients with pain and substance use disorders</a:t>
            </a:r>
          </a:p>
        </p:txBody>
      </p:sp>
    </p:spTree>
    <p:extLst>
      <p:ext uri="{BB962C8B-B14F-4D97-AF65-F5344CB8AC3E}">
        <p14:creationId xmlns:p14="http://schemas.microsoft.com/office/powerpoint/2010/main" val="17629124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7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36010" y="0"/>
            <a:ext cx="3419726" cy="468472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solidFill>
                  <a:schemeClr val="tx2"/>
                </a:solidFill>
              </a:rPr>
              <a:t>An </a:t>
            </a:r>
            <a:r>
              <a:rPr lang="en-US" sz="1600" b="1" dirty="0">
                <a:solidFill>
                  <a:schemeClr val="bg1"/>
                </a:solidFill>
              </a:rPr>
              <a:t>AMA membership</a:t>
            </a:r>
            <a:r>
              <a:rPr lang="en-US" sz="1600" dirty="0">
                <a:solidFill>
                  <a:schemeClr val="bg1"/>
                </a:solidFill>
              </a:rPr>
              <a:t> </a:t>
            </a:r>
            <a:r>
              <a:rPr lang="en-US" sz="1600" dirty="0">
                <a:solidFill>
                  <a:schemeClr val="tx2"/>
                </a:solidFill>
              </a:rPr>
              <a:t>means you're helping motivate millions of patients to control hypertension.</a:t>
            </a:r>
          </a:p>
        </p:txBody>
      </p:sp>
      <p:pic>
        <p:nvPicPr>
          <p:cNvPr id="12" name="Graphic 11">
            <a:extLst>
              <a:ext uri="{FF2B5EF4-FFF2-40B4-BE49-F238E27FC236}">
                <a16:creationId xmlns:a16="http://schemas.microsoft.com/office/drawing/2014/main" id="{22DCA08B-9F6E-DF4C-A8B6-BE60D1365DC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45235" y="1068464"/>
            <a:ext cx="1795297" cy="1795297"/>
          </a:xfrm>
          <a:prstGeom prst="rect">
            <a:avLst/>
          </a:prstGeom>
        </p:spPr>
      </p:pic>
      <p:sp>
        <p:nvSpPr>
          <p:cNvPr id="9" name="TextBox 8">
            <a:extLst>
              <a:ext uri="{FF2B5EF4-FFF2-40B4-BE49-F238E27FC236}">
                <a16:creationId xmlns:a16="http://schemas.microsoft.com/office/drawing/2014/main" id="{2DB4267F-0A6F-CC45-9397-72E9D8E29C52}"/>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PATIENT CARE</a:t>
            </a:r>
          </a:p>
        </p:txBody>
      </p:sp>
      <p:sp>
        <p:nvSpPr>
          <p:cNvPr id="5" name="TextBox 4">
            <a:extLst>
              <a:ext uri="{FF2B5EF4-FFF2-40B4-BE49-F238E27FC236}">
                <a16:creationId xmlns:a16="http://schemas.microsoft.com/office/drawing/2014/main" id="{10F58F5E-27F1-4E1C-82EE-CDEF6F667245}"/>
              </a:ext>
            </a:extLst>
          </p:cNvPr>
          <p:cNvSpPr txBox="1"/>
          <p:nvPr userDrawn="1"/>
        </p:nvSpPr>
        <p:spPr>
          <a:xfrm>
            <a:off x="628650" y="371591"/>
            <a:ext cx="4965543"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Hypertension</a:t>
            </a:r>
            <a:endParaRPr lang="en-US" sz="2400" dirty="0"/>
          </a:p>
        </p:txBody>
      </p:sp>
      <p:sp>
        <p:nvSpPr>
          <p:cNvPr id="7" name="TextBox 6">
            <a:extLst>
              <a:ext uri="{FF2B5EF4-FFF2-40B4-BE49-F238E27FC236}">
                <a16:creationId xmlns:a16="http://schemas.microsoft.com/office/drawing/2014/main" id="{FA40C574-848A-49E7-B488-A6D86484A23B}"/>
              </a:ext>
            </a:extLst>
          </p:cNvPr>
          <p:cNvSpPr txBox="1"/>
          <p:nvPr userDrawn="1"/>
        </p:nvSpPr>
        <p:spPr>
          <a:xfrm>
            <a:off x="628650" y="1136920"/>
            <a:ext cx="4708593" cy="2964914"/>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Nearly half of U.S. adults, 103 million individuals, now have hypertension</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The AMA and the American Heart Association, in working together to address hypertension in U.S. adults, are engaged with more than 1,650 physician practices and health systems as part of Target: BP™, our national effort to improve blood pressure control</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Target: BP to date has attracted more than 100,000 health care providers to targetbp.org</a:t>
            </a:r>
          </a:p>
        </p:txBody>
      </p:sp>
    </p:spTree>
    <p:extLst>
      <p:ext uri="{BB962C8B-B14F-4D97-AF65-F5344CB8AC3E}">
        <p14:creationId xmlns:p14="http://schemas.microsoft.com/office/powerpoint/2010/main" val="2093996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8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24274" y="0"/>
            <a:ext cx="3419726" cy="4684729"/>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solidFill>
                  <a:schemeClr val="tx2"/>
                </a:solidFill>
              </a:rPr>
              <a:t>An </a:t>
            </a:r>
            <a:r>
              <a:rPr lang="en-US" sz="1600" b="1" dirty="0">
                <a:solidFill>
                  <a:schemeClr val="bg1"/>
                </a:solidFill>
              </a:rPr>
              <a:t>AMA membership</a:t>
            </a:r>
            <a:r>
              <a:rPr lang="en-US" sz="1600" dirty="0">
                <a:solidFill>
                  <a:schemeClr val="bg1"/>
                </a:solidFill>
              </a:rPr>
              <a:t> </a:t>
            </a:r>
            <a:r>
              <a:rPr lang="en-US" sz="1600" dirty="0">
                <a:solidFill>
                  <a:schemeClr val="tx2"/>
                </a:solidFill>
              </a:rPr>
              <a:t>means you’re helping to prevent new cases of type 2 diabetes.</a:t>
            </a:r>
          </a:p>
        </p:txBody>
      </p:sp>
      <p:pic>
        <p:nvPicPr>
          <p:cNvPr id="11" name="Graphic 10">
            <a:extLst>
              <a:ext uri="{FF2B5EF4-FFF2-40B4-BE49-F238E27FC236}">
                <a16:creationId xmlns:a16="http://schemas.microsoft.com/office/drawing/2014/main" id="{986AFCAF-AFA0-4241-8DDC-69357E23AA39}"/>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514009" y="1104636"/>
            <a:ext cx="1905861" cy="1789345"/>
          </a:xfrm>
          <a:prstGeom prst="rect">
            <a:avLst/>
          </a:prstGeom>
        </p:spPr>
      </p:pic>
      <p:sp>
        <p:nvSpPr>
          <p:cNvPr id="13" name="TextBox 12">
            <a:extLst>
              <a:ext uri="{FF2B5EF4-FFF2-40B4-BE49-F238E27FC236}">
                <a16:creationId xmlns:a16="http://schemas.microsoft.com/office/drawing/2014/main" id="{BA9EF0AA-948E-4549-ADC6-EDA6F8E2A1CF}"/>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PATIENT CARE</a:t>
            </a:r>
          </a:p>
        </p:txBody>
      </p:sp>
      <p:sp>
        <p:nvSpPr>
          <p:cNvPr id="5" name="TextBox 4">
            <a:extLst>
              <a:ext uri="{FF2B5EF4-FFF2-40B4-BE49-F238E27FC236}">
                <a16:creationId xmlns:a16="http://schemas.microsoft.com/office/drawing/2014/main" id="{CCDC514B-5371-46C9-8B46-5A414AAD8A50}"/>
              </a:ext>
            </a:extLst>
          </p:cNvPr>
          <p:cNvSpPr txBox="1"/>
          <p:nvPr userDrawn="1"/>
        </p:nvSpPr>
        <p:spPr>
          <a:xfrm>
            <a:off x="628650" y="371591"/>
            <a:ext cx="4965543"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Preventing Type 2 Diabetes</a:t>
            </a:r>
            <a:endParaRPr lang="en-US" dirty="0"/>
          </a:p>
        </p:txBody>
      </p:sp>
      <p:sp>
        <p:nvSpPr>
          <p:cNvPr id="7" name="TextBox 6">
            <a:extLst>
              <a:ext uri="{FF2B5EF4-FFF2-40B4-BE49-F238E27FC236}">
                <a16:creationId xmlns:a16="http://schemas.microsoft.com/office/drawing/2014/main" id="{9174AC59-36B4-448F-AE61-0222143C09FD}"/>
              </a:ext>
            </a:extLst>
          </p:cNvPr>
          <p:cNvSpPr txBox="1"/>
          <p:nvPr userDrawn="1"/>
        </p:nvSpPr>
        <p:spPr>
          <a:xfrm>
            <a:off x="628650" y="1137061"/>
            <a:ext cx="4848486" cy="3005951"/>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Our prediabetes public awareness campaign with the Centers for Disease Control and Prevention has generated more than 2.3 million visits and 730,000 risk screenings</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In extending these efforts to health care systems, the AMA has guided nearly 100 organizations across the nation in developing prevention strategies for type 2 diabetes—including providing project support for health systems seeking to establish their own CDC-recognized National Diabetes Prevention Program</a:t>
            </a:r>
          </a:p>
        </p:txBody>
      </p:sp>
    </p:spTree>
    <p:extLst>
      <p:ext uri="{BB962C8B-B14F-4D97-AF65-F5344CB8AC3E}">
        <p14:creationId xmlns:p14="http://schemas.microsoft.com/office/powerpoint/2010/main" val="30243678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4_Title Only">
    <p:bg>
      <p:bgPr>
        <a:solidFill>
          <a:srgbClr val="FAA634"/>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789C7-7A6B-C244-B41D-D011CC5BDC33}"/>
              </a:ext>
            </a:extLst>
          </p:cNvPr>
          <p:cNvSpPr txBox="1"/>
          <p:nvPr userDrawn="1"/>
        </p:nvSpPr>
        <p:spPr>
          <a:xfrm>
            <a:off x="2788508" y="326817"/>
            <a:ext cx="3566984" cy="369332"/>
          </a:xfrm>
          <a:prstGeom prst="rect">
            <a:avLst/>
          </a:prstGeom>
          <a:noFill/>
          <a:ln>
            <a:solidFill>
              <a:schemeClr val="bg1"/>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PRACTICE RESOURCES</a:t>
            </a:r>
          </a:p>
        </p:txBody>
      </p:sp>
      <p:sp>
        <p:nvSpPr>
          <p:cNvPr id="3" name="Slide Number Placeholder 2">
            <a:extLst>
              <a:ext uri="{FF2B5EF4-FFF2-40B4-BE49-F238E27FC236}">
                <a16:creationId xmlns:a16="http://schemas.microsoft.com/office/drawing/2014/main" id="{BA172E3C-C51B-AF4E-9F5A-B4158A8AE508}"/>
              </a:ext>
            </a:extLst>
          </p:cNvPr>
          <p:cNvSpPr>
            <a:spLocks noGrp="1"/>
          </p:cNvSpPr>
          <p:nvPr>
            <p:ph type="sldNum" sz="quarter" idx="10"/>
          </p:nvPr>
        </p:nvSpPr>
        <p:spPr/>
        <p:txBody>
          <a:bodyPr/>
          <a:lstStyle/>
          <a:p>
            <a:fld id="{DA05D499-8038-C642-91E0-FF7B8677CF19}" type="slidenum">
              <a:rPr lang="en-US" smtClean="0"/>
              <a:pPr/>
              <a:t>‹#›</a:t>
            </a:fld>
            <a:endParaRPr lang="en-US" dirty="0"/>
          </a:p>
        </p:txBody>
      </p:sp>
      <p:sp>
        <p:nvSpPr>
          <p:cNvPr id="4" name="TextBox 3">
            <a:extLst>
              <a:ext uri="{FF2B5EF4-FFF2-40B4-BE49-F238E27FC236}">
                <a16:creationId xmlns:a16="http://schemas.microsoft.com/office/drawing/2014/main" id="{3DBD7364-E98E-49A4-8436-23A67EC57783}"/>
              </a:ext>
            </a:extLst>
          </p:cNvPr>
          <p:cNvSpPr txBox="1"/>
          <p:nvPr userDrawn="1"/>
        </p:nvSpPr>
        <p:spPr>
          <a:xfrm>
            <a:off x="969066" y="1694587"/>
            <a:ext cx="7205869" cy="1754326"/>
          </a:xfrm>
          <a:prstGeom prst="rect">
            <a:avLst/>
          </a:prstGeom>
          <a:noFill/>
        </p:spPr>
        <p:txBody>
          <a:bodyPr wrap="square" rtlCol="0">
            <a:spAutoFit/>
          </a:bodyPr>
          <a:lstStyle/>
          <a:p>
            <a:pPr algn="ctr"/>
            <a:r>
              <a:rPr kumimoji="0" lang="en-US" sz="3600" b="1"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Removes obstacles and burdens that interfere with patient care</a:t>
            </a:r>
            <a:endParaRPr lang="en-US" dirty="0"/>
          </a:p>
        </p:txBody>
      </p:sp>
    </p:spTree>
    <p:extLst>
      <p:ext uri="{BB962C8B-B14F-4D97-AF65-F5344CB8AC3E}">
        <p14:creationId xmlns:p14="http://schemas.microsoft.com/office/powerpoint/2010/main" val="6653548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9_Title and Conte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6F852F-10C9-4A78-BAC3-692949D9DB39}"/>
              </a:ext>
            </a:extLst>
          </p:cNvPr>
          <p:cNvSpPr txBox="1"/>
          <p:nvPr userDrawn="1"/>
        </p:nvSpPr>
        <p:spPr>
          <a:xfrm>
            <a:off x="628650" y="1136562"/>
            <a:ext cx="7600950" cy="242630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1" i="0" u="none" strike="noStrike" kern="1200" cap="none" spc="0" normalizeH="0" baseline="0" noProof="0" dirty="0">
                <a:ln>
                  <a:noFill/>
                </a:ln>
                <a:solidFill>
                  <a:srgbClr val="595959"/>
                </a:solidFill>
                <a:effectLst/>
                <a:uLnTx/>
                <a:uFillTx/>
                <a:latin typeface="Arial" charset="0"/>
                <a:cs typeface="Arial" charset="0"/>
              </a:rPr>
              <a:t>We help physicians get back to doing what they love the most: treating patients</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Medicine is a calling, and nothing should get in the way of you helping your patients</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kumimoji="0" lang="en-US" sz="1400" b="1" i="0" u="none" strike="noStrike" kern="1200" cap="none" spc="0" normalizeH="0" baseline="0" noProof="0" dirty="0">
                <a:ln>
                  <a:noFill/>
                </a:ln>
                <a:solidFill>
                  <a:srgbClr val="595959"/>
                </a:solidFill>
                <a:effectLst/>
                <a:uLnTx/>
                <a:uFillTx/>
                <a:latin typeface="Arial" charset="0"/>
                <a:cs typeface="Arial" charset="0"/>
              </a:rPr>
              <a:t>Successfully worked with the Centers for Medicare &amp; Medicaid Services </a:t>
            </a:r>
            <a:r>
              <a:rPr kumimoji="0" lang="en-US" sz="1400" b="0" i="0" u="none" strike="noStrike" kern="1200" cap="none" spc="0" normalizeH="0" baseline="0" noProof="0" dirty="0">
                <a:ln>
                  <a:noFill/>
                </a:ln>
                <a:solidFill>
                  <a:srgbClr val="595959"/>
                </a:solidFill>
                <a:effectLst/>
                <a:uLnTx/>
                <a:uFillTx/>
                <a:latin typeface="Arial" charset="0"/>
                <a:cs typeface="Arial" charset="0"/>
              </a:rPr>
              <a:t>to make it clear that more of the care team can document information</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kumimoji="0" lang="en-US" sz="1400" b="1" i="0" u="none" strike="noStrike" kern="1200" cap="none" spc="0" normalizeH="0" baseline="0" noProof="0" dirty="0">
                <a:ln>
                  <a:noFill/>
                </a:ln>
                <a:solidFill>
                  <a:srgbClr val="595959"/>
                </a:solidFill>
                <a:effectLst/>
                <a:uLnTx/>
                <a:uFillTx/>
                <a:latin typeface="Arial" charset="0"/>
                <a:cs typeface="Arial" charset="0"/>
              </a:rPr>
              <a:t>Provided more than 536,000 physicians and practice managers with practice improvement strategies to reduce</a:t>
            </a:r>
            <a:r>
              <a:rPr kumimoji="0" lang="en-US" sz="1400" b="0" i="0" u="none" strike="noStrike" kern="1200" cap="none" spc="0" normalizeH="0" baseline="0" noProof="0" dirty="0">
                <a:ln>
                  <a:noFill/>
                </a:ln>
                <a:solidFill>
                  <a:srgbClr val="595959"/>
                </a:solidFill>
                <a:effectLst/>
                <a:uLnTx/>
                <a:uFillTx/>
                <a:latin typeface="Arial" charset="0"/>
                <a:cs typeface="Arial" charset="0"/>
              </a:rPr>
              <a:t> burnout through AMA STEPS Forward™</a:t>
            </a:r>
          </a:p>
        </p:txBody>
      </p:sp>
      <p:pic>
        <p:nvPicPr>
          <p:cNvPr id="12" name="Graphic 11">
            <a:extLst>
              <a:ext uri="{FF2B5EF4-FFF2-40B4-BE49-F238E27FC236}">
                <a16:creationId xmlns:a16="http://schemas.microsoft.com/office/drawing/2014/main" id="{3A1A69EB-36C3-4E46-A9E8-2D9F1477F9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19299" y="-99046"/>
            <a:ext cx="7654089" cy="4817126"/>
          </a:xfrm>
          <a:prstGeom prst="rect">
            <a:avLst/>
          </a:prstGeom>
        </p:spPr>
      </p:pic>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5" name="TextBox 4">
            <a:extLst>
              <a:ext uri="{FF2B5EF4-FFF2-40B4-BE49-F238E27FC236}">
                <a16:creationId xmlns:a16="http://schemas.microsoft.com/office/drawing/2014/main" id="{EA438E32-F5C3-4687-8A98-242B98BBD885}"/>
              </a:ext>
            </a:extLst>
          </p:cNvPr>
          <p:cNvSpPr txBox="1"/>
          <p:nvPr userDrawn="1"/>
        </p:nvSpPr>
        <p:spPr>
          <a:xfrm>
            <a:off x="628650" y="356153"/>
            <a:ext cx="7886700"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Practice Resources Overview</a:t>
            </a:r>
            <a:endParaRPr lang="en-US" sz="2400" b="1" dirty="0">
              <a:solidFill>
                <a:srgbClr val="4526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731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08D575-39FA-8047-909D-C05D40F491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53619"/>
            <a:ext cx="2847703" cy="4338850"/>
          </a:xfrm>
          <a:prstGeom prst="rect">
            <a:avLst/>
          </a:prstGeom>
        </p:spPr>
      </p:pic>
      <p:sp>
        <p:nvSpPr>
          <p:cNvPr id="2" name="Title 1"/>
          <p:cNvSpPr>
            <a:spLocks noGrp="1"/>
          </p:cNvSpPr>
          <p:nvPr>
            <p:ph type="title"/>
          </p:nvPr>
        </p:nvSpPr>
        <p:spPr>
          <a:xfrm>
            <a:off x="3171219" y="138131"/>
            <a:ext cx="5645690" cy="897710"/>
          </a:xfrm>
        </p:spPr>
        <p:txBody>
          <a:bodyPr/>
          <a:lstStyle/>
          <a:p>
            <a:r>
              <a:rPr lang="en-US"/>
              <a:t>Click to edit Master title style</a:t>
            </a:r>
          </a:p>
        </p:txBody>
      </p:sp>
      <p:sp>
        <p:nvSpPr>
          <p:cNvPr id="3" name="Content Placeholder 2"/>
          <p:cNvSpPr>
            <a:spLocks noGrp="1"/>
          </p:cNvSpPr>
          <p:nvPr>
            <p:ph idx="1"/>
          </p:nvPr>
        </p:nvSpPr>
        <p:spPr>
          <a:xfrm>
            <a:off x="3161491" y="1131502"/>
            <a:ext cx="5655418"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9" name="TextBox 8">
            <a:extLst>
              <a:ext uri="{FF2B5EF4-FFF2-40B4-BE49-F238E27FC236}">
                <a16:creationId xmlns:a16="http://schemas.microsoft.com/office/drawing/2014/main" id="{01CFEFE8-BD10-C843-81E6-E66E326DBCBC}"/>
              </a:ext>
            </a:extLst>
          </p:cNvPr>
          <p:cNvSpPr txBox="1"/>
          <p:nvPr userDrawn="1"/>
        </p:nvSpPr>
        <p:spPr>
          <a:xfrm>
            <a:off x="1113085" y="3772424"/>
            <a:ext cx="1808571" cy="338554"/>
          </a:xfrm>
          <a:prstGeom prst="rect">
            <a:avLst/>
          </a:prstGeom>
          <a:noFill/>
        </p:spPr>
        <p:txBody>
          <a:bodyPr wrap="square" rtlCol="0">
            <a:spAutoFit/>
          </a:bodyPr>
          <a:lstStyle/>
          <a:p>
            <a:r>
              <a:rPr lang="en-US" sz="800" b="1" dirty="0">
                <a:solidFill>
                  <a:srgbClr val="452663"/>
                </a:solidFill>
                <a:latin typeface="Arial" panose="020B0604020202020204" pitchFamily="34" charset="0"/>
                <a:cs typeface="Arial" panose="020B0604020202020204" pitchFamily="34" charset="0"/>
              </a:rPr>
              <a:t>Nakisa Sadeghi </a:t>
            </a:r>
          </a:p>
          <a:p>
            <a:r>
              <a:rPr lang="en-US" sz="800" dirty="0">
                <a:solidFill>
                  <a:srgbClr val="452663"/>
                </a:solidFill>
                <a:latin typeface="Arial" panose="020B0604020202020204" pitchFamily="34" charset="0"/>
                <a:cs typeface="Arial" panose="020B0604020202020204" pitchFamily="34" charset="0"/>
              </a:rPr>
              <a:t>Member since 2018</a:t>
            </a:r>
          </a:p>
        </p:txBody>
      </p:sp>
    </p:spTree>
    <p:extLst>
      <p:ext uri="{BB962C8B-B14F-4D97-AF65-F5344CB8AC3E}">
        <p14:creationId xmlns:p14="http://schemas.microsoft.com/office/powerpoint/2010/main" val="7530692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0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24274" y="0"/>
            <a:ext cx="3419726" cy="4684729"/>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tx2"/>
                </a:solidFill>
              </a:rPr>
              <a:t>An </a:t>
            </a:r>
            <a:r>
              <a:rPr lang="en-US" sz="1600" b="1" dirty="0">
                <a:solidFill>
                  <a:schemeClr val="bg1"/>
                </a:solidFill>
              </a:rPr>
              <a:t>AMA membership</a:t>
            </a:r>
            <a:r>
              <a:rPr lang="en-US" sz="1600" dirty="0">
                <a:solidFill>
                  <a:schemeClr val="bg1"/>
                </a:solidFill>
              </a:rPr>
              <a:t> </a:t>
            </a:r>
            <a:r>
              <a:rPr lang="en-US" sz="1600" dirty="0">
                <a:solidFill>
                  <a:schemeClr val="tx2"/>
                </a:solidFill>
              </a:rPr>
              <a:t>means you’re working to reduce physician burnout.</a:t>
            </a:r>
          </a:p>
        </p:txBody>
      </p:sp>
      <p:pic>
        <p:nvPicPr>
          <p:cNvPr id="13" name="Graphic 12">
            <a:extLst>
              <a:ext uri="{FF2B5EF4-FFF2-40B4-BE49-F238E27FC236}">
                <a16:creationId xmlns:a16="http://schemas.microsoft.com/office/drawing/2014/main" id="{33B4C51A-ED24-A044-AEE5-0E2CE51B750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03634" y="957216"/>
            <a:ext cx="2061006" cy="2061006"/>
          </a:xfrm>
          <a:prstGeom prst="rect">
            <a:avLst/>
          </a:prstGeom>
        </p:spPr>
      </p:pic>
      <p:sp>
        <p:nvSpPr>
          <p:cNvPr id="14" name="TextBox 13">
            <a:extLst>
              <a:ext uri="{FF2B5EF4-FFF2-40B4-BE49-F238E27FC236}">
                <a16:creationId xmlns:a16="http://schemas.microsoft.com/office/drawing/2014/main" id="{765C589F-1732-1B43-8F96-FA2A845019E4}"/>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PRACTICE RESOURCES</a:t>
            </a:r>
          </a:p>
        </p:txBody>
      </p:sp>
      <p:sp>
        <p:nvSpPr>
          <p:cNvPr id="5" name="TextBox 4">
            <a:extLst>
              <a:ext uri="{FF2B5EF4-FFF2-40B4-BE49-F238E27FC236}">
                <a16:creationId xmlns:a16="http://schemas.microsoft.com/office/drawing/2014/main" id="{2DC2CA14-FC41-4B7D-A653-2D5965C4A899}"/>
              </a:ext>
            </a:extLst>
          </p:cNvPr>
          <p:cNvSpPr txBox="1"/>
          <p:nvPr userDrawn="1"/>
        </p:nvSpPr>
        <p:spPr>
          <a:xfrm>
            <a:off x="628650" y="371593"/>
            <a:ext cx="4965543"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Physician Burnout</a:t>
            </a:r>
            <a:endParaRPr lang="en-US" dirty="0"/>
          </a:p>
        </p:txBody>
      </p:sp>
      <p:sp>
        <p:nvSpPr>
          <p:cNvPr id="7" name="TextBox 6">
            <a:extLst>
              <a:ext uri="{FF2B5EF4-FFF2-40B4-BE49-F238E27FC236}">
                <a16:creationId xmlns:a16="http://schemas.microsoft.com/office/drawing/2014/main" id="{42502095-18F8-4231-A677-4D0E89CC9035}"/>
              </a:ext>
            </a:extLst>
          </p:cNvPr>
          <p:cNvSpPr txBox="1"/>
          <p:nvPr userDrawn="1"/>
        </p:nvSpPr>
        <p:spPr>
          <a:xfrm>
            <a:off x="628650" y="1140210"/>
            <a:ext cx="4589618" cy="275973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Every AMA member can tap into more than </a:t>
            </a:r>
            <a:br>
              <a:rPr kumimoji="0" lang="en-US" sz="1600" b="0" i="0" u="none" strike="noStrike" kern="1200" cap="none" spc="0" normalizeH="0" baseline="0" noProof="0" dirty="0">
                <a:ln>
                  <a:noFill/>
                </a:ln>
                <a:solidFill>
                  <a:srgbClr val="595959"/>
                </a:solidFill>
                <a:effectLst/>
                <a:uLnTx/>
                <a:uFillTx/>
                <a:latin typeface="Arial" charset="0"/>
                <a:cs typeface="Arial" charset="0"/>
              </a:rPr>
            </a:br>
            <a:r>
              <a:rPr kumimoji="0" lang="en-US" sz="1600" b="0" i="0" u="none" strike="noStrike" kern="1200" cap="none" spc="0" normalizeH="0" baseline="0" noProof="0" dirty="0">
                <a:ln>
                  <a:noFill/>
                </a:ln>
                <a:solidFill>
                  <a:srgbClr val="595959"/>
                </a:solidFill>
                <a:effectLst/>
                <a:uLnTx/>
                <a:uFillTx/>
                <a:latin typeface="Arial" charset="0"/>
                <a:cs typeface="Arial" charset="0"/>
              </a:rPr>
              <a:t>50 award-winning tools that help with everything from managing stress and preventing burnout to improving your workday routine</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Membership provides easy access to </a:t>
            </a:r>
            <a:r>
              <a:rPr kumimoji="0" lang="en-US" sz="1600" b="0" i="0" u="none" strike="noStrike" kern="1200" cap="none" spc="0" normalizeH="0" baseline="0" noProof="0" dirty="0">
                <a:ln>
                  <a:noFill/>
                </a:ln>
                <a:solidFill>
                  <a:srgbClr val="595959"/>
                </a:solidFill>
                <a:effectLst/>
                <a:uLnTx/>
                <a:uFillTx/>
                <a:latin typeface="Arial" charset="0"/>
                <a:cs typeface="Arial" charset="0"/>
                <a:hlinkClick r:id="rId4"/>
              </a:rPr>
              <a:t>AMA STEPS Forward™ </a:t>
            </a:r>
            <a:r>
              <a:rPr kumimoji="0" lang="en-US" sz="1600" b="0" i="0" u="none" strike="noStrike" kern="1200" cap="none" spc="0" normalizeH="0" baseline="0" noProof="0" dirty="0">
                <a:ln>
                  <a:noFill/>
                </a:ln>
                <a:solidFill>
                  <a:srgbClr val="595959"/>
                </a:solidFill>
                <a:effectLst/>
                <a:uLnTx/>
                <a:uFillTx/>
                <a:latin typeface="Arial" charset="0"/>
                <a:cs typeface="Arial" charset="0"/>
              </a:rPr>
              <a:t>program that offers insightful and innovative strategies that allow physicians and their staff to thrive in a constantly changing health care environment</a:t>
            </a:r>
          </a:p>
        </p:txBody>
      </p:sp>
    </p:spTree>
    <p:extLst>
      <p:ext uri="{BB962C8B-B14F-4D97-AF65-F5344CB8AC3E}">
        <p14:creationId xmlns:p14="http://schemas.microsoft.com/office/powerpoint/2010/main" val="2123888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1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24274" y="0"/>
            <a:ext cx="3419726" cy="4684729"/>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5" y="3018222"/>
            <a:ext cx="2963505"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tx2"/>
                </a:solidFill>
              </a:rPr>
              <a:t>An </a:t>
            </a:r>
            <a:r>
              <a:rPr lang="en-US" sz="1600" b="1" dirty="0">
                <a:solidFill>
                  <a:schemeClr val="bg1"/>
                </a:solidFill>
              </a:rPr>
              <a:t>AMA membership</a:t>
            </a:r>
            <a:r>
              <a:rPr lang="en-US" sz="1600" dirty="0">
                <a:solidFill>
                  <a:schemeClr val="bg1"/>
                </a:solidFill>
              </a:rPr>
              <a:t> </a:t>
            </a:r>
            <a:r>
              <a:rPr lang="en-US" sz="1600" dirty="0">
                <a:solidFill>
                  <a:schemeClr val="tx2"/>
                </a:solidFill>
              </a:rPr>
              <a:t>means you’re working to improve EHR usability so you can spend more time with your patients.</a:t>
            </a:r>
          </a:p>
        </p:txBody>
      </p:sp>
      <p:pic>
        <p:nvPicPr>
          <p:cNvPr id="12" name="Graphic 11">
            <a:extLst>
              <a:ext uri="{FF2B5EF4-FFF2-40B4-BE49-F238E27FC236}">
                <a16:creationId xmlns:a16="http://schemas.microsoft.com/office/drawing/2014/main" id="{59584186-0D5D-924E-BA27-F82FD8127AF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66537" y="865086"/>
            <a:ext cx="2282946" cy="2282946"/>
          </a:xfrm>
          <a:prstGeom prst="rect">
            <a:avLst/>
          </a:prstGeom>
        </p:spPr>
      </p:pic>
      <p:sp>
        <p:nvSpPr>
          <p:cNvPr id="14" name="TextBox 13">
            <a:extLst>
              <a:ext uri="{FF2B5EF4-FFF2-40B4-BE49-F238E27FC236}">
                <a16:creationId xmlns:a16="http://schemas.microsoft.com/office/drawing/2014/main" id="{93091C6E-428B-454F-93F9-A2629D221A08}"/>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PRACTICE RESOURCES</a:t>
            </a:r>
          </a:p>
        </p:txBody>
      </p:sp>
      <p:sp>
        <p:nvSpPr>
          <p:cNvPr id="5" name="TextBox 4">
            <a:extLst>
              <a:ext uri="{FF2B5EF4-FFF2-40B4-BE49-F238E27FC236}">
                <a16:creationId xmlns:a16="http://schemas.microsoft.com/office/drawing/2014/main" id="{698F5AA0-4F71-453A-8293-DF9D7D07B475}"/>
              </a:ext>
            </a:extLst>
          </p:cNvPr>
          <p:cNvSpPr txBox="1"/>
          <p:nvPr userDrawn="1"/>
        </p:nvSpPr>
        <p:spPr>
          <a:xfrm>
            <a:off x="628651" y="1143405"/>
            <a:ext cx="4596492" cy="202106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a:ln>
                  <a:noFill/>
                </a:ln>
                <a:solidFill>
                  <a:srgbClr val="595959"/>
                </a:solidFill>
                <a:effectLst/>
                <a:uLnTx/>
                <a:uFillTx/>
                <a:latin typeface="Arial" charset="0"/>
                <a:cs typeface="Arial" charset="0"/>
              </a:rPr>
              <a:t>Annually, physicians spend up to 52 hours </a:t>
            </a:r>
            <a:r>
              <a:rPr kumimoji="0" lang="en-US" sz="1600" b="0" i="1" u="none" strike="noStrike" kern="1200" cap="none" spc="0" normalizeH="0" baseline="0" noProof="0">
                <a:ln>
                  <a:noFill/>
                </a:ln>
                <a:solidFill>
                  <a:srgbClr val="595959"/>
                </a:solidFill>
                <a:effectLst/>
                <a:uLnTx/>
                <a:uFillTx/>
                <a:latin typeface="Arial" charset="0"/>
                <a:cs typeface="Arial" charset="0"/>
              </a:rPr>
              <a:t>just logging in</a:t>
            </a:r>
            <a:r>
              <a:rPr kumimoji="0" lang="en-US" sz="1600" b="0" i="0" u="none" strike="noStrike" kern="1200" cap="none" spc="0" normalizeH="0" baseline="0" noProof="0">
                <a:ln>
                  <a:noFill/>
                </a:ln>
                <a:solidFill>
                  <a:srgbClr val="595959"/>
                </a:solidFill>
                <a:effectLst/>
                <a:uLnTx/>
                <a:uFillTx/>
                <a:latin typeface="Arial" charset="0"/>
                <a:cs typeface="Arial" charset="0"/>
              </a:rPr>
              <a:t> to EHR systems</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a:ln>
                  <a:noFill/>
                </a:ln>
                <a:solidFill>
                  <a:srgbClr val="595959"/>
                </a:solidFill>
                <a:effectLst/>
                <a:uLnTx/>
                <a:uFillTx/>
                <a:latin typeface="Arial" charset="0"/>
                <a:cs typeface="Arial" charset="0"/>
              </a:rPr>
              <a:t>This year, we worked successfully with the Centers for Medicare &amp; Medicaid Services to make it clear that more of the care team can document information in the EHR so the burden does not rest solely on physicians</a:t>
            </a:r>
            <a:endParaRPr kumimoji="0" lang="en-US" sz="1600" b="0" i="0" u="none" strike="noStrike" kern="1200" cap="none" spc="0" normalizeH="0" baseline="0" noProof="0" dirty="0">
              <a:ln>
                <a:noFill/>
              </a:ln>
              <a:solidFill>
                <a:srgbClr val="595959"/>
              </a:solidFill>
              <a:effectLst/>
              <a:uLnTx/>
              <a:uFillTx/>
              <a:latin typeface="Arial" charset="0"/>
              <a:cs typeface="Arial" charset="0"/>
            </a:endParaRPr>
          </a:p>
        </p:txBody>
      </p:sp>
      <p:sp>
        <p:nvSpPr>
          <p:cNvPr id="7" name="TextBox 6">
            <a:extLst>
              <a:ext uri="{FF2B5EF4-FFF2-40B4-BE49-F238E27FC236}">
                <a16:creationId xmlns:a16="http://schemas.microsoft.com/office/drawing/2014/main" id="{26AF8D46-232F-4FBD-BEB1-F86FDCE90BA7}"/>
              </a:ext>
            </a:extLst>
          </p:cNvPr>
          <p:cNvSpPr txBox="1"/>
          <p:nvPr userDrawn="1"/>
        </p:nvSpPr>
        <p:spPr>
          <a:xfrm>
            <a:off x="628650" y="371591"/>
            <a:ext cx="4965543"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46166B"/>
                </a:solidFill>
                <a:effectLst/>
                <a:uLnTx/>
                <a:uFillTx/>
                <a:latin typeface="Arial" panose="020B0604020202020204" pitchFamily="34" charset="0"/>
                <a:cs typeface="Arial" panose="020B0604020202020204" pitchFamily="34" charset="0"/>
              </a:rPr>
              <a:t>Electronic Health Records (EHR)</a:t>
            </a:r>
            <a:endParaRPr lang="en-US" dirty="0"/>
          </a:p>
        </p:txBody>
      </p:sp>
    </p:spTree>
    <p:extLst>
      <p:ext uri="{BB962C8B-B14F-4D97-AF65-F5344CB8AC3E}">
        <p14:creationId xmlns:p14="http://schemas.microsoft.com/office/powerpoint/2010/main" val="218577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72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24274" y="0"/>
            <a:ext cx="3419726" cy="4684729"/>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tx2"/>
                </a:solidFill>
              </a:rPr>
              <a:t>An </a:t>
            </a:r>
            <a:r>
              <a:rPr lang="en-US" sz="1600" b="1" dirty="0">
                <a:solidFill>
                  <a:schemeClr val="bg1"/>
                </a:solidFill>
              </a:rPr>
              <a:t>AMA membership</a:t>
            </a:r>
            <a:r>
              <a:rPr lang="en-US" sz="1600" dirty="0">
                <a:solidFill>
                  <a:schemeClr val="bg1"/>
                </a:solidFill>
              </a:rPr>
              <a:t> </a:t>
            </a:r>
            <a:r>
              <a:rPr lang="en-US" sz="1600" dirty="0">
                <a:solidFill>
                  <a:schemeClr val="tx2"/>
                </a:solidFill>
              </a:rPr>
              <a:t>means empowering physicians to protect their patients and practice from cyber attacks.</a:t>
            </a:r>
          </a:p>
        </p:txBody>
      </p:sp>
      <p:pic>
        <p:nvPicPr>
          <p:cNvPr id="11" name="Graphic 10">
            <a:extLst>
              <a:ext uri="{FF2B5EF4-FFF2-40B4-BE49-F238E27FC236}">
                <a16:creationId xmlns:a16="http://schemas.microsoft.com/office/drawing/2014/main" id="{3B2E5DFD-DC75-0B43-8B02-C1797A6190FC}"/>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98910" y="865086"/>
            <a:ext cx="2287948" cy="2287948"/>
          </a:xfrm>
          <a:prstGeom prst="rect">
            <a:avLst/>
          </a:prstGeom>
        </p:spPr>
      </p:pic>
      <p:sp>
        <p:nvSpPr>
          <p:cNvPr id="12" name="TextBox 11">
            <a:extLst>
              <a:ext uri="{FF2B5EF4-FFF2-40B4-BE49-F238E27FC236}">
                <a16:creationId xmlns:a16="http://schemas.microsoft.com/office/drawing/2014/main" id="{70D0EC06-50AF-204F-8F81-9C27F0396996}"/>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PRACTICE RESOURCES</a:t>
            </a:r>
          </a:p>
        </p:txBody>
      </p:sp>
      <p:sp>
        <p:nvSpPr>
          <p:cNvPr id="5" name="TextBox 4">
            <a:extLst>
              <a:ext uri="{FF2B5EF4-FFF2-40B4-BE49-F238E27FC236}">
                <a16:creationId xmlns:a16="http://schemas.microsoft.com/office/drawing/2014/main" id="{AF34EB4D-9ACA-447B-87B2-9FC77F32AA5E}"/>
              </a:ext>
            </a:extLst>
          </p:cNvPr>
          <p:cNvSpPr txBox="1"/>
          <p:nvPr userDrawn="1"/>
        </p:nvSpPr>
        <p:spPr>
          <a:xfrm>
            <a:off x="628650" y="371591"/>
            <a:ext cx="4965543"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46166B"/>
                </a:solidFill>
                <a:effectLst/>
                <a:uLnTx/>
                <a:uFillTx/>
                <a:latin typeface="Arial" panose="020B0604020202020204" pitchFamily="34" charset="0"/>
                <a:cs typeface="Arial" panose="020B0604020202020204" pitchFamily="34" charset="0"/>
              </a:rPr>
              <a:t>Cybersecurity</a:t>
            </a:r>
            <a:endParaRPr lang="en-US" dirty="0"/>
          </a:p>
        </p:txBody>
      </p:sp>
      <p:sp>
        <p:nvSpPr>
          <p:cNvPr id="7" name="TextBox 6">
            <a:extLst>
              <a:ext uri="{FF2B5EF4-FFF2-40B4-BE49-F238E27FC236}">
                <a16:creationId xmlns:a16="http://schemas.microsoft.com/office/drawing/2014/main" id="{29144502-CF2B-4514-B5E2-BBDE0399512E}"/>
              </a:ext>
            </a:extLst>
          </p:cNvPr>
          <p:cNvSpPr txBox="1"/>
          <p:nvPr userDrawn="1"/>
        </p:nvSpPr>
        <p:spPr>
          <a:xfrm>
            <a:off x="628650" y="1143405"/>
            <a:ext cx="4610243" cy="2513509"/>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a:ln>
                  <a:noFill/>
                </a:ln>
                <a:solidFill>
                  <a:srgbClr val="595959"/>
                </a:solidFill>
                <a:effectLst/>
                <a:uLnTx/>
                <a:uFillTx/>
                <a:latin typeface="Arial" charset="0"/>
                <a:cs typeface="Arial" charset="0"/>
              </a:rPr>
              <a:t>The AMA found that 83% of physician practices report they have experienced a cybersecurity attack</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a:ln>
                  <a:noFill/>
                </a:ln>
                <a:solidFill>
                  <a:srgbClr val="595959"/>
                </a:solidFill>
                <a:effectLst/>
                <a:uLnTx/>
                <a:uFillTx/>
                <a:latin typeface="Arial" charset="0"/>
                <a:cs typeface="Arial" charset="0"/>
              </a:rPr>
              <a:t>The cost to protect against future attacks can be unmanageable, which is why the AMA is helping develop resources that can help physicians of all practice sizes and specialties create a culture of good cyber hygiene, protect patients and reduce burden</a:t>
            </a:r>
            <a:endParaRPr kumimoji="0" lang="en-US" sz="1600" b="0" i="0" u="none" strike="noStrike" kern="1200" cap="none" spc="0" normalizeH="0" baseline="0" noProof="0" dirty="0">
              <a:ln>
                <a:noFill/>
              </a:ln>
              <a:solidFill>
                <a:srgbClr val="595959"/>
              </a:solidFill>
              <a:effectLst/>
              <a:uLnTx/>
              <a:uFillTx/>
              <a:latin typeface="Arial" charset="0"/>
              <a:cs typeface="Arial" charset="0"/>
            </a:endParaRPr>
          </a:p>
        </p:txBody>
      </p:sp>
    </p:spTree>
    <p:extLst>
      <p:ext uri="{BB962C8B-B14F-4D97-AF65-F5344CB8AC3E}">
        <p14:creationId xmlns:p14="http://schemas.microsoft.com/office/powerpoint/2010/main" val="29664549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3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24274" y="0"/>
            <a:ext cx="3419726" cy="4684729"/>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tx2"/>
                </a:solidFill>
              </a:rPr>
              <a:t>An </a:t>
            </a:r>
            <a:r>
              <a:rPr lang="en-US" sz="1600" b="1" dirty="0">
                <a:solidFill>
                  <a:schemeClr val="bg1"/>
                </a:solidFill>
              </a:rPr>
              <a:t>AMA membership</a:t>
            </a:r>
            <a:r>
              <a:rPr lang="en-US" sz="1600" dirty="0">
                <a:solidFill>
                  <a:schemeClr val="bg1"/>
                </a:solidFill>
              </a:rPr>
              <a:t> </a:t>
            </a:r>
            <a:r>
              <a:rPr lang="en-US" sz="1600" dirty="0">
                <a:solidFill>
                  <a:schemeClr val="tx2"/>
                </a:solidFill>
              </a:rPr>
              <a:t>means access to workflow strategies that can reduce burnout in your organization.</a:t>
            </a:r>
          </a:p>
        </p:txBody>
      </p:sp>
      <p:pic>
        <p:nvPicPr>
          <p:cNvPr id="13" name="Graphic 12">
            <a:extLst>
              <a:ext uri="{FF2B5EF4-FFF2-40B4-BE49-F238E27FC236}">
                <a16:creationId xmlns:a16="http://schemas.microsoft.com/office/drawing/2014/main" id="{C7D3A7D2-19BC-2247-A1D4-0135DEE8043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98723" y="1006744"/>
            <a:ext cx="3065797" cy="1978268"/>
          </a:xfrm>
          <a:prstGeom prst="rect">
            <a:avLst/>
          </a:prstGeom>
        </p:spPr>
      </p:pic>
      <p:sp>
        <p:nvSpPr>
          <p:cNvPr id="14" name="TextBox 13">
            <a:extLst>
              <a:ext uri="{FF2B5EF4-FFF2-40B4-BE49-F238E27FC236}">
                <a16:creationId xmlns:a16="http://schemas.microsoft.com/office/drawing/2014/main" id="{89EE445E-4280-9544-8A61-B7DDAD29289D}"/>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PRACTICE RESOURCES</a:t>
            </a:r>
          </a:p>
        </p:txBody>
      </p:sp>
      <p:sp>
        <p:nvSpPr>
          <p:cNvPr id="5" name="TextBox 4">
            <a:extLst>
              <a:ext uri="{FF2B5EF4-FFF2-40B4-BE49-F238E27FC236}">
                <a16:creationId xmlns:a16="http://schemas.microsoft.com/office/drawing/2014/main" id="{6833EBA0-98D9-4378-8372-6FCA2A0B5B88}"/>
              </a:ext>
            </a:extLst>
          </p:cNvPr>
          <p:cNvSpPr txBox="1"/>
          <p:nvPr userDrawn="1"/>
        </p:nvSpPr>
        <p:spPr>
          <a:xfrm>
            <a:off x="628650" y="371593"/>
            <a:ext cx="4965543"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46166B"/>
                </a:solidFill>
                <a:effectLst/>
                <a:uLnTx/>
                <a:uFillTx/>
                <a:latin typeface="Arial" panose="020B0604020202020204" pitchFamily="34" charset="0"/>
                <a:cs typeface="Arial" panose="020B0604020202020204" pitchFamily="34" charset="0"/>
              </a:rPr>
              <a:t>Burnout in your Organization</a:t>
            </a:r>
            <a:endParaRPr lang="en-US" dirty="0"/>
          </a:p>
        </p:txBody>
      </p:sp>
      <p:sp>
        <p:nvSpPr>
          <p:cNvPr id="7" name="TextBox 6">
            <a:extLst>
              <a:ext uri="{FF2B5EF4-FFF2-40B4-BE49-F238E27FC236}">
                <a16:creationId xmlns:a16="http://schemas.microsoft.com/office/drawing/2014/main" id="{F7814CCB-0A25-4969-9358-BCE6BDE56E60}"/>
              </a:ext>
            </a:extLst>
          </p:cNvPr>
          <p:cNvSpPr txBox="1"/>
          <p:nvPr userDrawn="1"/>
        </p:nvSpPr>
        <p:spPr>
          <a:xfrm>
            <a:off x="628650" y="1136920"/>
            <a:ext cx="4603369" cy="3005951"/>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More than 536,000 physicians and practice managers have already accessed </a:t>
            </a:r>
            <a:r>
              <a:rPr kumimoji="0" lang="en-US" sz="1600" b="0" i="0" u="none" strike="noStrike" kern="1200" cap="none" spc="0" normalizeH="0" baseline="0" noProof="0" dirty="0">
                <a:ln>
                  <a:noFill/>
                </a:ln>
                <a:solidFill>
                  <a:srgbClr val="595959"/>
                </a:solidFill>
                <a:effectLst/>
                <a:uLnTx/>
                <a:uFillTx/>
                <a:latin typeface="Arial" charset="0"/>
                <a:cs typeface="Arial" charset="0"/>
                <a:hlinkClick r:id="rId4"/>
              </a:rPr>
              <a:t>AMA STEPS Forward™</a:t>
            </a:r>
            <a:r>
              <a:rPr kumimoji="0" lang="en-US" sz="1600" b="0" i="0" u="none" strike="noStrike" kern="1200" cap="none" spc="0" normalizeH="0" baseline="0" noProof="0" dirty="0">
                <a:ln>
                  <a:noFill/>
                </a:ln>
                <a:solidFill>
                  <a:srgbClr val="595959"/>
                </a:solidFill>
                <a:effectLst/>
                <a:uLnTx/>
                <a:uFillTx/>
                <a:latin typeface="Arial" charset="0"/>
                <a:cs typeface="Arial" charset="0"/>
              </a:rPr>
              <a:t>, the practice improvement strategies that support care teams in learning about and implementing workflows and other best practices</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Based on extensive research, expert input and case studies from physician practices, these educational modules drive the type of change that benefits both patient care and physician well-being</a:t>
            </a:r>
          </a:p>
        </p:txBody>
      </p:sp>
    </p:spTree>
    <p:extLst>
      <p:ext uri="{BB962C8B-B14F-4D97-AF65-F5344CB8AC3E}">
        <p14:creationId xmlns:p14="http://schemas.microsoft.com/office/powerpoint/2010/main" val="38500510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74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24274" y="0"/>
            <a:ext cx="3419726" cy="4684729"/>
          </a:xfrm>
          <a:prstGeom prst="rect">
            <a:avLst/>
          </a:prstGeom>
          <a:solidFill>
            <a:srgbClr val="FAA6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340439"/>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solidFill>
                  <a:schemeClr val="tx2"/>
                </a:solidFill>
              </a:rPr>
              <a:t>An</a:t>
            </a:r>
            <a:r>
              <a:rPr lang="en-US" sz="1600" dirty="0">
                <a:solidFill>
                  <a:schemeClr val="bg1"/>
                </a:solidFill>
              </a:rPr>
              <a:t> </a:t>
            </a:r>
            <a:r>
              <a:rPr lang="en-US" sz="1600" b="1" dirty="0">
                <a:solidFill>
                  <a:schemeClr val="bg1"/>
                </a:solidFill>
              </a:rPr>
              <a:t>AMA membership</a:t>
            </a:r>
            <a:r>
              <a:rPr lang="en-US" sz="1600" dirty="0">
                <a:solidFill>
                  <a:schemeClr val="bg1"/>
                </a:solidFill>
              </a:rPr>
              <a:t> </a:t>
            </a:r>
            <a:r>
              <a:rPr lang="en-US" sz="1600" dirty="0">
                <a:solidFill>
                  <a:schemeClr val="tx2"/>
                </a:solidFill>
              </a:rPr>
              <a:t>means you support having </a:t>
            </a:r>
            <a:r>
              <a:rPr lang="en-US" sz="1600" kern="1200" dirty="0">
                <a:solidFill>
                  <a:schemeClr val="tx2"/>
                </a:solidFill>
                <a:effectLst/>
                <a:latin typeface="Arial" panose="020B0604020202020204" pitchFamily="34" charset="0"/>
                <a:ea typeface="Arial" panose="020B0604020202020204" pitchFamily="34" charset="0"/>
                <a:cs typeface="Arial" panose="020B0604020202020204" pitchFamily="34" charset="0"/>
              </a:rPr>
              <a:t>accurate, up-to-date physician directories.</a:t>
            </a:r>
          </a:p>
        </p:txBody>
      </p:sp>
      <p:sp>
        <p:nvSpPr>
          <p:cNvPr id="12" name="TextBox 11">
            <a:extLst>
              <a:ext uri="{FF2B5EF4-FFF2-40B4-BE49-F238E27FC236}">
                <a16:creationId xmlns:a16="http://schemas.microsoft.com/office/drawing/2014/main" id="{70D0EC06-50AF-204F-8F81-9C27F0396996}"/>
              </a:ext>
            </a:extLst>
          </p:cNvPr>
          <p:cNvSpPr txBox="1"/>
          <p:nvPr userDrawn="1"/>
        </p:nvSpPr>
        <p:spPr>
          <a:xfrm>
            <a:off x="6445748" y="448486"/>
            <a:ext cx="2000250"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PRACTICE RESOURCES</a:t>
            </a:r>
          </a:p>
        </p:txBody>
      </p:sp>
      <p:pic>
        <p:nvPicPr>
          <p:cNvPr id="7" name="Graphic 6">
            <a:extLst>
              <a:ext uri="{FF2B5EF4-FFF2-40B4-BE49-F238E27FC236}">
                <a16:creationId xmlns:a16="http://schemas.microsoft.com/office/drawing/2014/main" id="{84FA1ED9-3624-BB4F-BD99-40926A6158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53051" y="767530"/>
            <a:ext cx="2011680" cy="2592832"/>
          </a:xfrm>
          <a:prstGeom prst="rect">
            <a:avLst/>
          </a:prstGeom>
        </p:spPr>
      </p:pic>
      <p:sp>
        <p:nvSpPr>
          <p:cNvPr id="9" name="TextBox 8">
            <a:extLst>
              <a:ext uri="{FF2B5EF4-FFF2-40B4-BE49-F238E27FC236}">
                <a16:creationId xmlns:a16="http://schemas.microsoft.com/office/drawing/2014/main" id="{7A5A8B1E-CBDC-4C3D-B698-BC0B70BCE393}"/>
              </a:ext>
            </a:extLst>
          </p:cNvPr>
          <p:cNvSpPr txBox="1"/>
          <p:nvPr userDrawn="1"/>
        </p:nvSpPr>
        <p:spPr>
          <a:xfrm>
            <a:off x="628650" y="1143405"/>
            <a:ext cx="4610243" cy="3457357"/>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AMA Business Solutions, an AMA affiliate, is collaborating with LexisNexis Risk Solutions to improve the nation’s physician and provider directories.</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In developing </a:t>
            </a:r>
            <a:r>
              <a:rPr kumimoji="0" lang="en-US" sz="1600" b="0" i="0" u="none" strike="noStrike" kern="1200" cap="none" spc="0" normalizeH="0" baseline="0" noProof="0" dirty="0" err="1">
                <a:ln>
                  <a:noFill/>
                </a:ln>
                <a:solidFill>
                  <a:srgbClr val="595959"/>
                </a:solidFill>
                <a:effectLst/>
                <a:uLnTx/>
                <a:uFillTx/>
                <a:latin typeface="Arial" charset="0"/>
                <a:cs typeface="Arial" charset="0"/>
              </a:rPr>
              <a:t>VerifyHCP</a:t>
            </a:r>
            <a:r>
              <a:rPr kumimoji="0" lang="en-US" sz="1600" b="0" i="0" u="none" strike="noStrike" kern="1200" cap="none" spc="0" normalizeH="0" baseline="0" noProof="0" dirty="0">
                <a:ln>
                  <a:noFill/>
                </a:ln>
                <a:solidFill>
                  <a:srgbClr val="595959"/>
                </a:solidFill>
                <a:effectLst/>
                <a:uLnTx/>
                <a:uFillTx/>
                <a:latin typeface="Arial" charset="0"/>
                <a:cs typeface="Arial" charset="0"/>
              </a:rPr>
              <a:t>, we are addressing an issue that drains your time and solving the problem of directory details that quickly become quickly outdated</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With </a:t>
            </a:r>
            <a:r>
              <a:rPr kumimoji="0" lang="en-US" sz="1600" b="0" i="0" u="none" strike="noStrike" kern="1200" cap="none" spc="0" normalizeH="0" baseline="0" noProof="0" dirty="0" err="1">
                <a:ln>
                  <a:noFill/>
                </a:ln>
                <a:solidFill>
                  <a:srgbClr val="595959"/>
                </a:solidFill>
                <a:effectLst/>
                <a:uLnTx/>
                <a:uFillTx/>
                <a:latin typeface="Arial" charset="0"/>
                <a:cs typeface="Arial" charset="0"/>
              </a:rPr>
              <a:t>VerifyHCP</a:t>
            </a:r>
            <a:r>
              <a:rPr kumimoji="0" lang="en-US" sz="1600" b="0" i="0" u="none" strike="noStrike" kern="1200" cap="none" spc="0" normalizeH="0" baseline="0" noProof="0" dirty="0">
                <a:ln>
                  <a:noFill/>
                </a:ln>
                <a:solidFill>
                  <a:srgbClr val="595959"/>
                </a:solidFill>
                <a:effectLst/>
                <a:uLnTx/>
                <a:uFillTx/>
                <a:latin typeface="Arial" charset="0"/>
                <a:cs typeface="Arial" charset="0"/>
              </a:rPr>
              <a:t>, when you provide your practice’s information, the platform notifies all participating health plans so their directories can be updated</a:t>
            </a:r>
          </a:p>
        </p:txBody>
      </p:sp>
      <p:sp>
        <p:nvSpPr>
          <p:cNvPr id="10" name="TextBox 9">
            <a:extLst>
              <a:ext uri="{FF2B5EF4-FFF2-40B4-BE49-F238E27FC236}">
                <a16:creationId xmlns:a16="http://schemas.microsoft.com/office/drawing/2014/main" id="{4C65A30B-9F8A-42B4-9086-5A7B4A21AF07}"/>
              </a:ext>
            </a:extLst>
          </p:cNvPr>
          <p:cNvSpPr txBox="1"/>
          <p:nvPr userDrawn="1"/>
        </p:nvSpPr>
        <p:spPr>
          <a:xfrm>
            <a:off x="628650" y="371593"/>
            <a:ext cx="4965543"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46166B"/>
                </a:solidFill>
                <a:effectLst/>
                <a:uLnTx/>
                <a:uFillTx/>
                <a:latin typeface="Arial" panose="020B0604020202020204" pitchFamily="34" charset="0"/>
                <a:cs typeface="Arial" panose="020B0604020202020204" pitchFamily="34" charset="0"/>
              </a:rPr>
              <a:t>VerifyHCP™</a:t>
            </a:r>
            <a:endParaRPr lang="en-US" dirty="0"/>
          </a:p>
        </p:txBody>
      </p:sp>
    </p:spTree>
    <p:extLst>
      <p:ext uri="{BB962C8B-B14F-4D97-AF65-F5344CB8AC3E}">
        <p14:creationId xmlns:p14="http://schemas.microsoft.com/office/powerpoint/2010/main" val="32064265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5_Title Only">
    <p:bg>
      <p:bgPr>
        <a:solidFill>
          <a:srgbClr val="8CB44B"/>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3789C7-7A6B-C244-B41D-D011CC5BDC33}"/>
              </a:ext>
            </a:extLst>
          </p:cNvPr>
          <p:cNvSpPr txBox="1"/>
          <p:nvPr userDrawn="1"/>
        </p:nvSpPr>
        <p:spPr>
          <a:xfrm>
            <a:off x="2499692" y="326817"/>
            <a:ext cx="4144617" cy="369332"/>
          </a:xfrm>
          <a:prstGeom prst="rect">
            <a:avLst/>
          </a:prstGeom>
          <a:noFill/>
          <a:ln>
            <a:solidFill>
              <a:schemeClr val="bg1"/>
            </a:solidFill>
          </a:ln>
        </p:spPr>
        <p:txBody>
          <a:bodyPr wrap="square" rtlCol="0">
            <a:spAutoFit/>
          </a:bodyPr>
          <a:lstStyle/>
          <a:p>
            <a:pPr algn="ctr"/>
            <a:r>
              <a:rPr lang="en-US" dirty="0">
                <a:solidFill>
                  <a:schemeClr val="bg1"/>
                </a:solidFill>
                <a:latin typeface="Arial" panose="020B0604020202020204" pitchFamily="34" charset="0"/>
                <a:cs typeface="Arial" panose="020B0604020202020204" pitchFamily="34" charset="0"/>
              </a:rPr>
              <a:t>INNOVATION &amp; EDUCATION</a:t>
            </a:r>
          </a:p>
        </p:txBody>
      </p:sp>
      <p:sp>
        <p:nvSpPr>
          <p:cNvPr id="3" name="Slide Number Placeholder 2">
            <a:extLst>
              <a:ext uri="{FF2B5EF4-FFF2-40B4-BE49-F238E27FC236}">
                <a16:creationId xmlns:a16="http://schemas.microsoft.com/office/drawing/2014/main" id="{BA172E3C-C51B-AF4E-9F5A-B4158A8AE508}"/>
              </a:ext>
            </a:extLst>
          </p:cNvPr>
          <p:cNvSpPr>
            <a:spLocks noGrp="1"/>
          </p:cNvSpPr>
          <p:nvPr>
            <p:ph type="sldNum" sz="quarter" idx="10"/>
          </p:nvPr>
        </p:nvSpPr>
        <p:spPr/>
        <p:txBody>
          <a:bodyPr/>
          <a:lstStyle/>
          <a:p>
            <a:fld id="{DA05D499-8038-C642-91E0-FF7B8677CF19}" type="slidenum">
              <a:rPr lang="en-US" smtClean="0"/>
              <a:pPr/>
              <a:t>‹#›</a:t>
            </a:fld>
            <a:endParaRPr lang="en-US" dirty="0"/>
          </a:p>
        </p:txBody>
      </p:sp>
      <p:sp>
        <p:nvSpPr>
          <p:cNvPr id="4" name="TextBox 3">
            <a:extLst>
              <a:ext uri="{FF2B5EF4-FFF2-40B4-BE49-F238E27FC236}">
                <a16:creationId xmlns:a16="http://schemas.microsoft.com/office/drawing/2014/main" id="{CD676B66-E94B-4619-9AFF-F04999E7B244}"/>
              </a:ext>
            </a:extLst>
          </p:cNvPr>
          <p:cNvSpPr txBox="1"/>
          <p:nvPr userDrawn="1"/>
        </p:nvSpPr>
        <p:spPr>
          <a:xfrm>
            <a:off x="969066" y="2248585"/>
            <a:ext cx="7205869" cy="646331"/>
          </a:xfrm>
          <a:prstGeom prst="rect">
            <a:avLst/>
          </a:prstGeom>
          <a:noFill/>
        </p:spPr>
        <p:txBody>
          <a:bodyPr wrap="square" rtlCol="0">
            <a:spAutoFit/>
          </a:bodyPr>
          <a:lstStyle/>
          <a:p>
            <a:pPr algn="ctr"/>
            <a:r>
              <a:rPr kumimoji="0" lang="en-US" sz="3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Drives the future of medicine</a:t>
            </a:r>
            <a:endParaRPr lang="en-US" dirty="0"/>
          </a:p>
        </p:txBody>
      </p:sp>
    </p:spTree>
    <p:extLst>
      <p:ext uri="{BB962C8B-B14F-4D97-AF65-F5344CB8AC3E}">
        <p14:creationId xmlns:p14="http://schemas.microsoft.com/office/powerpoint/2010/main" val="19338844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5_Title and Conten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C6F852F-10C9-4A78-BAC3-692949D9DB39}"/>
              </a:ext>
            </a:extLst>
          </p:cNvPr>
          <p:cNvSpPr txBox="1"/>
          <p:nvPr userDrawn="1"/>
        </p:nvSpPr>
        <p:spPr>
          <a:xfrm>
            <a:off x="628650" y="1136562"/>
            <a:ext cx="7886700" cy="3182923"/>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1" i="0" u="none" strike="noStrike" kern="1200" cap="none" spc="0" normalizeH="0" baseline="0" noProof="0" dirty="0">
                <a:ln>
                  <a:noFill/>
                </a:ln>
                <a:solidFill>
                  <a:srgbClr val="595959"/>
                </a:solidFill>
                <a:effectLst/>
                <a:uLnTx/>
                <a:uFillTx/>
                <a:latin typeface="Arial" charset="0"/>
                <a:cs typeface="Arial" charset="0"/>
              </a:rPr>
              <a:t>The AMA speeds research into practice, drives advancements in medical education and spurs technological innovation.</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The AMA puts physicians voices and needs front and center in the medical industry</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kumimoji="0" lang="en-US" sz="1400" b="1" i="0" u="none" strike="noStrike" kern="1200" cap="none" spc="0" normalizeH="0" baseline="0" noProof="0" dirty="0">
                <a:ln>
                  <a:noFill/>
                </a:ln>
                <a:solidFill>
                  <a:srgbClr val="595959"/>
                </a:solidFill>
                <a:effectLst/>
                <a:uLnTx/>
                <a:uFillTx/>
                <a:latin typeface="Arial" charset="0"/>
                <a:cs typeface="Arial" charset="0"/>
              </a:rPr>
              <a:t>Publishes world-class research and CME resources through JAMA®</a:t>
            </a:r>
            <a:r>
              <a:rPr kumimoji="0" lang="en-US" sz="1400" b="0" i="0" u="none" strike="noStrike" kern="1200" cap="none" spc="0" normalizeH="0" baseline="0" noProof="0" dirty="0">
                <a:ln>
                  <a:noFill/>
                </a:ln>
                <a:solidFill>
                  <a:srgbClr val="595959"/>
                </a:solidFill>
                <a:effectLst/>
                <a:uLnTx/>
                <a:uFillTx/>
                <a:latin typeface="Arial" charset="0"/>
                <a:cs typeface="Arial" charset="0"/>
              </a:rPr>
              <a:t>;</a:t>
            </a:r>
            <a:r>
              <a:rPr kumimoji="0" lang="en-US" sz="1400" b="1" i="0" u="none" strike="noStrike" kern="1200" cap="none" spc="0" normalizeH="0" baseline="0" noProof="0" dirty="0">
                <a:ln>
                  <a:noFill/>
                </a:ln>
                <a:solidFill>
                  <a:srgbClr val="595959"/>
                </a:solidFill>
                <a:effectLst/>
                <a:uLnTx/>
                <a:uFillTx/>
                <a:latin typeface="Arial" charset="0"/>
                <a:cs typeface="Arial" charset="0"/>
              </a:rPr>
              <a:t> </a:t>
            </a:r>
            <a:r>
              <a:rPr kumimoji="0" lang="en-US" sz="1400" b="0" i="0" u="none" strike="noStrike" kern="1200" cap="none" spc="0" normalizeH="0" baseline="0" noProof="0" dirty="0">
                <a:ln>
                  <a:noFill/>
                </a:ln>
                <a:solidFill>
                  <a:srgbClr val="595959"/>
                </a:solidFill>
                <a:effectLst/>
                <a:uLnTx/>
                <a:uFillTx/>
                <a:latin typeface="Arial" charset="0"/>
                <a:cs typeface="Arial" charset="0"/>
              </a:rPr>
              <a:t>JAMA Network Open™ and 11 specialty journals</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kumimoji="0" lang="en-US" sz="1400" b="0" i="0" u="none" strike="noStrike" kern="1200" cap="none" spc="0" normalizeH="0" baseline="0" noProof="0" dirty="0">
                <a:ln>
                  <a:noFill/>
                </a:ln>
                <a:solidFill>
                  <a:srgbClr val="595959"/>
                </a:solidFill>
                <a:effectLst/>
                <a:uLnTx/>
                <a:uFillTx/>
                <a:latin typeface="Arial" charset="0"/>
                <a:cs typeface="Arial" charset="0"/>
              </a:rPr>
              <a:t>Drives</a:t>
            </a:r>
            <a:r>
              <a:rPr kumimoji="0" lang="en-US" sz="1400" b="1" i="0" u="none" strike="noStrike" kern="1200" cap="none" spc="0" normalizeH="0" baseline="0" noProof="0" dirty="0">
                <a:ln>
                  <a:noFill/>
                </a:ln>
                <a:solidFill>
                  <a:srgbClr val="595959"/>
                </a:solidFill>
                <a:effectLst/>
                <a:uLnTx/>
                <a:uFillTx/>
                <a:latin typeface="Arial" charset="0"/>
                <a:cs typeface="Arial" charset="0"/>
              </a:rPr>
              <a:t> </a:t>
            </a:r>
            <a:r>
              <a:rPr kumimoji="0" lang="en-US" sz="1400" b="0" i="0" u="none" strike="noStrike" kern="1200" cap="none" spc="0" normalizeH="0" baseline="0" noProof="0" dirty="0">
                <a:ln>
                  <a:noFill/>
                </a:ln>
                <a:solidFill>
                  <a:srgbClr val="595959"/>
                </a:solidFill>
                <a:effectLst/>
                <a:uLnTx/>
                <a:uFillTx/>
                <a:latin typeface="Arial" charset="0"/>
                <a:cs typeface="Arial" charset="0"/>
              </a:rPr>
              <a:t>innovation around data liquidity, chronic care delivery, productivity, security and payments through </a:t>
            </a:r>
            <a:r>
              <a:rPr kumimoji="0" lang="en-US" sz="1400" b="1" i="0" u="none" strike="noStrike" kern="1200" cap="none" spc="0" normalizeH="0" baseline="0" noProof="0" dirty="0">
                <a:ln>
                  <a:noFill/>
                </a:ln>
                <a:solidFill>
                  <a:srgbClr val="595959"/>
                </a:solidFill>
                <a:effectLst/>
                <a:uLnTx/>
                <a:uFillTx/>
                <a:latin typeface="Arial" charset="0"/>
                <a:cs typeface="Arial" charset="0"/>
              </a:rPr>
              <a:t>Health 2047 and the creation of Integrated Health Model Initiative (IHMI)</a:t>
            </a:r>
          </a:p>
          <a:p>
            <a:pPr marL="685800" marR="0" lvl="1" indent="-228600" algn="l" defTabSz="914400" rtl="0" eaLnBrk="1" fontAlgn="auto" latinLnBrk="0" hangingPunct="1">
              <a:lnSpc>
                <a:spcPct val="100000"/>
              </a:lnSpc>
              <a:spcBef>
                <a:spcPts val="500"/>
              </a:spcBef>
              <a:spcAft>
                <a:spcPts val="600"/>
              </a:spcAft>
              <a:buClrTx/>
              <a:buSzTx/>
              <a:buFont typeface="Arial"/>
              <a:buChar char="•"/>
              <a:tabLst/>
              <a:defRPr/>
            </a:pPr>
            <a:r>
              <a:rPr kumimoji="0" lang="en-US" sz="1400" b="0" i="0" u="none" strike="noStrike" kern="1200" cap="none" spc="0" normalizeH="0" baseline="0" noProof="0" dirty="0">
                <a:ln>
                  <a:noFill/>
                </a:ln>
                <a:solidFill>
                  <a:srgbClr val="595959"/>
                </a:solidFill>
                <a:effectLst/>
                <a:uLnTx/>
                <a:uFillTx/>
                <a:latin typeface="Arial" charset="0"/>
                <a:cs typeface="Arial" charset="0"/>
              </a:rPr>
              <a:t>Through the Accelerating Change in Medical Education Consortium (ACE), the AMA has </a:t>
            </a:r>
            <a:r>
              <a:rPr kumimoji="0" lang="en-US" sz="1400" b="1" i="0" u="none" strike="noStrike" kern="1200" cap="none" spc="0" normalizeH="0" baseline="0" noProof="0" dirty="0">
                <a:ln>
                  <a:noFill/>
                </a:ln>
                <a:solidFill>
                  <a:srgbClr val="595959"/>
                </a:solidFill>
                <a:effectLst/>
                <a:uLnTx/>
                <a:uFillTx/>
                <a:latin typeface="Arial" charset="0"/>
                <a:cs typeface="Arial" charset="0"/>
              </a:rPr>
              <a:t>awarded $12.5 million in grants</a:t>
            </a:r>
            <a:r>
              <a:rPr kumimoji="0" lang="en-US" sz="1400" b="0" i="0" u="none" strike="noStrike" kern="1200" cap="none" spc="0" normalizeH="0" baseline="0" noProof="0" dirty="0">
                <a:ln>
                  <a:noFill/>
                </a:ln>
                <a:solidFill>
                  <a:srgbClr val="595959"/>
                </a:solidFill>
                <a:effectLst/>
                <a:uLnTx/>
                <a:uFillTx/>
                <a:latin typeface="Arial" charset="0"/>
                <a:cs typeface="Arial" charset="0"/>
              </a:rPr>
              <a:t> to 32 of the nation’s leading medical schools—which </a:t>
            </a:r>
            <a:r>
              <a:rPr kumimoji="0" lang="en-US" sz="1400" b="1" i="0" u="none" strike="noStrike" kern="1200" cap="none" spc="0" normalizeH="0" baseline="0" noProof="0" dirty="0">
                <a:ln>
                  <a:noFill/>
                </a:ln>
                <a:solidFill>
                  <a:srgbClr val="595959"/>
                </a:solidFill>
                <a:effectLst/>
                <a:uLnTx/>
                <a:uFillTx/>
                <a:latin typeface="Arial" charset="0"/>
                <a:cs typeface="Arial" charset="0"/>
              </a:rPr>
              <a:t>supports training for an estimated 19,000 medical students</a:t>
            </a:r>
          </a:p>
        </p:txBody>
      </p:sp>
      <p:pic>
        <p:nvPicPr>
          <p:cNvPr id="12" name="Graphic 11">
            <a:extLst>
              <a:ext uri="{FF2B5EF4-FFF2-40B4-BE49-F238E27FC236}">
                <a16:creationId xmlns:a16="http://schemas.microsoft.com/office/drawing/2014/main" id="{3A1A69EB-36C3-4E46-A9E8-2D9F1477F94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19299" y="-99046"/>
            <a:ext cx="7654089" cy="4817126"/>
          </a:xfrm>
          <a:prstGeom prst="rect">
            <a:avLst/>
          </a:prstGeom>
        </p:spPr>
      </p:pic>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5" name="TextBox 4">
            <a:extLst>
              <a:ext uri="{FF2B5EF4-FFF2-40B4-BE49-F238E27FC236}">
                <a16:creationId xmlns:a16="http://schemas.microsoft.com/office/drawing/2014/main" id="{EA438E32-F5C3-4687-8A98-242B98BBD885}"/>
              </a:ext>
            </a:extLst>
          </p:cNvPr>
          <p:cNvSpPr txBox="1"/>
          <p:nvPr userDrawn="1"/>
        </p:nvSpPr>
        <p:spPr>
          <a:xfrm>
            <a:off x="628650" y="356153"/>
            <a:ext cx="7886700" cy="461665"/>
          </a:xfrm>
          <a:prstGeom prst="rect">
            <a:avLst/>
          </a:prstGeom>
          <a:noFill/>
        </p:spPr>
        <p:txBody>
          <a:bodyPr wrap="square" rtlCol="0">
            <a:spAutoFit/>
          </a:bodyPr>
          <a:lstStyle/>
          <a:p>
            <a:r>
              <a:rPr kumimoji="0" lang="en-US" sz="2400" b="1" i="0" u="none" strike="noStrike" kern="1200" cap="none" spc="0" normalizeH="0" baseline="0" noProof="0" dirty="0">
                <a:ln>
                  <a:noFill/>
                </a:ln>
                <a:solidFill>
                  <a:srgbClr val="46166B"/>
                </a:solidFill>
                <a:effectLst/>
                <a:uLnTx/>
                <a:uFillTx/>
                <a:latin typeface="Arial" panose="020B0604020202020204" pitchFamily="34" charset="0"/>
                <a:cs typeface="Arial" panose="020B0604020202020204" pitchFamily="34" charset="0"/>
              </a:rPr>
              <a:t>Innovation &amp; Education Overview</a:t>
            </a:r>
            <a:endParaRPr lang="en-US" sz="2400" b="1" dirty="0">
              <a:solidFill>
                <a:srgbClr val="4526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72247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76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C65DE5-4047-F34E-B90C-FC9F3F7EB328}"/>
              </a:ext>
            </a:extLst>
          </p:cNvPr>
          <p:cNvSpPr/>
          <p:nvPr userDrawn="1"/>
        </p:nvSpPr>
        <p:spPr>
          <a:xfrm>
            <a:off x="5764519" y="0"/>
            <a:ext cx="3419726" cy="4684729"/>
          </a:xfrm>
          <a:prstGeom prst="rect">
            <a:avLst/>
          </a:prstGeom>
          <a:solidFill>
            <a:srgbClr val="8C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D37F495-B854-AB44-AF9D-D8D414BC5A10}"/>
              </a:ext>
            </a:extLst>
          </p:cNvPr>
          <p:cNvSpPr txBox="1"/>
          <p:nvPr userDrawn="1"/>
        </p:nvSpPr>
        <p:spPr>
          <a:xfrm>
            <a:off x="6255183" y="448486"/>
            <a:ext cx="2438399"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INNOVATION &amp; EDUCATION</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a:solidFill>
                  <a:schemeClr val="tx2"/>
                </a:solidFill>
              </a:rPr>
              <a:t>An </a:t>
            </a:r>
            <a:r>
              <a:rPr lang="en-US" sz="1600" b="1" dirty="0">
                <a:solidFill>
                  <a:schemeClr val="bg1"/>
                </a:solidFill>
              </a:rPr>
              <a:t>AMA membership</a:t>
            </a:r>
            <a:r>
              <a:rPr lang="en-US" sz="1600" dirty="0">
                <a:solidFill>
                  <a:schemeClr val="bg1"/>
                </a:solidFill>
              </a:rPr>
              <a:t> </a:t>
            </a:r>
            <a:r>
              <a:rPr lang="en-US" sz="1600" dirty="0">
                <a:solidFill>
                  <a:schemeClr val="tx2"/>
                </a:solidFill>
              </a:rPr>
              <a:t>means you’re turning data into better health care.</a:t>
            </a:r>
          </a:p>
        </p:txBody>
      </p:sp>
      <p:pic>
        <p:nvPicPr>
          <p:cNvPr id="15" name="Graphic 14">
            <a:extLst>
              <a:ext uri="{FF2B5EF4-FFF2-40B4-BE49-F238E27FC236}">
                <a16:creationId xmlns:a16="http://schemas.microsoft.com/office/drawing/2014/main" id="{31EC5521-E9AB-1D4F-B25E-5AB3D5CA3038}"/>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244"/>
          <a:stretch/>
        </p:blipFill>
        <p:spPr>
          <a:xfrm>
            <a:off x="5762137" y="1040281"/>
            <a:ext cx="2709988" cy="1848143"/>
          </a:xfrm>
          <a:prstGeom prst="rect">
            <a:avLst/>
          </a:prstGeom>
        </p:spPr>
      </p:pic>
      <p:sp>
        <p:nvSpPr>
          <p:cNvPr id="5" name="TextBox 4">
            <a:extLst>
              <a:ext uri="{FF2B5EF4-FFF2-40B4-BE49-F238E27FC236}">
                <a16:creationId xmlns:a16="http://schemas.microsoft.com/office/drawing/2014/main" id="{C3A34243-A359-406F-AF73-EA10DBACEAAA}"/>
              </a:ext>
            </a:extLst>
          </p:cNvPr>
          <p:cNvSpPr txBox="1"/>
          <p:nvPr userDrawn="1"/>
        </p:nvSpPr>
        <p:spPr>
          <a:xfrm>
            <a:off x="628650" y="177041"/>
            <a:ext cx="4965543" cy="830997"/>
          </a:xfrm>
          <a:prstGeom prst="rect">
            <a:avLst/>
          </a:prstGeom>
          <a:noFill/>
        </p:spPr>
        <p:txBody>
          <a:bodyPr wrap="square" rtlCol="0">
            <a:spAutoFit/>
          </a:bodyPr>
          <a:lstStyle/>
          <a:p>
            <a:r>
              <a:rPr kumimoji="0" lang="en-US" sz="2400" b="1" i="0" u="none" strike="noStrike" kern="1200" cap="none" spc="0" normalizeH="0" baseline="0" noProof="0">
                <a:ln>
                  <a:noFill/>
                </a:ln>
                <a:solidFill>
                  <a:srgbClr val="46166B"/>
                </a:solidFill>
                <a:effectLst/>
                <a:uLnTx/>
                <a:uFillTx/>
                <a:latin typeface="Arial" panose="020B0604020202020204" pitchFamily="34" charset="0"/>
                <a:cs typeface="Arial" panose="020B0604020202020204" pitchFamily="34" charset="0"/>
              </a:rPr>
              <a:t>AMA’s Integrated Health Model Initiative (IHMI)</a:t>
            </a:r>
            <a:endParaRPr lang="en-US" dirty="0"/>
          </a:p>
        </p:txBody>
      </p:sp>
      <p:sp>
        <p:nvSpPr>
          <p:cNvPr id="6" name="TextBox 5">
            <a:extLst>
              <a:ext uri="{FF2B5EF4-FFF2-40B4-BE49-F238E27FC236}">
                <a16:creationId xmlns:a16="http://schemas.microsoft.com/office/drawing/2014/main" id="{B6696B9A-D5C8-4B9F-83BA-A9C174A68FB2}"/>
              </a:ext>
            </a:extLst>
          </p:cNvPr>
          <p:cNvSpPr txBox="1"/>
          <p:nvPr userDrawn="1"/>
        </p:nvSpPr>
        <p:spPr>
          <a:xfrm>
            <a:off x="628650" y="1136920"/>
            <a:ext cx="4721563" cy="2513509"/>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The AMA created the Integrated Health Model Initiative, an ambitious health care collaboration that will unleash a new era of better, more effective care</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We're bringing together collaborators across health care and technology to crowdsource clinical expertise and build a comprehensive model for health care data, so we can truly innovate patient care</a:t>
            </a:r>
          </a:p>
        </p:txBody>
      </p:sp>
    </p:spTree>
    <p:extLst>
      <p:ext uri="{BB962C8B-B14F-4D97-AF65-F5344CB8AC3E}">
        <p14:creationId xmlns:p14="http://schemas.microsoft.com/office/powerpoint/2010/main" val="18501530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77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66609" y="0"/>
            <a:ext cx="3419726" cy="4684729"/>
          </a:xfrm>
          <a:prstGeom prst="rect">
            <a:avLst/>
          </a:prstGeom>
          <a:solidFill>
            <a:srgbClr val="8CB4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tx2"/>
                </a:solidFill>
              </a:rPr>
              <a:t>An </a:t>
            </a:r>
            <a:r>
              <a:rPr lang="en-US" sz="1600" b="1" dirty="0">
                <a:solidFill>
                  <a:schemeClr val="bg1"/>
                </a:solidFill>
              </a:rPr>
              <a:t>AMA membership</a:t>
            </a:r>
            <a:r>
              <a:rPr lang="en-US" sz="1600" dirty="0">
                <a:solidFill>
                  <a:schemeClr val="bg1"/>
                </a:solidFill>
              </a:rPr>
              <a:t> </a:t>
            </a:r>
            <a:r>
              <a:rPr lang="en-US" sz="1600" dirty="0">
                <a:solidFill>
                  <a:schemeClr val="tx2"/>
                </a:solidFill>
              </a:rPr>
              <a:t>puts you at the table on mobile health innovation.</a:t>
            </a:r>
          </a:p>
        </p:txBody>
      </p:sp>
      <p:sp>
        <p:nvSpPr>
          <p:cNvPr id="9" name="TextBox 8">
            <a:extLst>
              <a:ext uri="{FF2B5EF4-FFF2-40B4-BE49-F238E27FC236}">
                <a16:creationId xmlns:a16="http://schemas.microsoft.com/office/drawing/2014/main" id="{4AF53583-6F13-5340-9F43-0E0DCB184D86}"/>
              </a:ext>
            </a:extLst>
          </p:cNvPr>
          <p:cNvSpPr txBox="1"/>
          <p:nvPr userDrawn="1"/>
        </p:nvSpPr>
        <p:spPr>
          <a:xfrm>
            <a:off x="6255183" y="448486"/>
            <a:ext cx="2438399"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INNOVATION &amp; EDUCATION</a:t>
            </a:r>
          </a:p>
        </p:txBody>
      </p:sp>
      <p:pic>
        <p:nvPicPr>
          <p:cNvPr id="13" name="Graphic 12">
            <a:extLst>
              <a:ext uri="{FF2B5EF4-FFF2-40B4-BE49-F238E27FC236}">
                <a16:creationId xmlns:a16="http://schemas.microsoft.com/office/drawing/2014/main" id="{2D392C60-8C75-7C45-988B-04E614CEF9B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75630" y="805263"/>
            <a:ext cx="2403691" cy="2296860"/>
          </a:xfrm>
          <a:prstGeom prst="rect">
            <a:avLst/>
          </a:prstGeom>
        </p:spPr>
      </p:pic>
      <p:sp>
        <p:nvSpPr>
          <p:cNvPr id="5" name="TextBox 4">
            <a:extLst>
              <a:ext uri="{FF2B5EF4-FFF2-40B4-BE49-F238E27FC236}">
                <a16:creationId xmlns:a16="http://schemas.microsoft.com/office/drawing/2014/main" id="{53DA4C8C-6D65-41C1-8DD3-C9F819881315}"/>
              </a:ext>
            </a:extLst>
          </p:cNvPr>
          <p:cNvSpPr txBox="1"/>
          <p:nvPr userDrawn="1"/>
        </p:nvSpPr>
        <p:spPr>
          <a:xfrm>
            <a:off x="628650" y="371591"/>
            <a:ext cx="4965543"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46166B"/>
                </a:solidFill>
                <a:effectLst/>
                <a:uLnTx/>
                <a:uFillTx/>
                <a:latin typeface="Arial" panose="020B0604020202020204" pitchFamily="34" charset="0"/>
                <a:cs typeface="Arial" panose="020B0604020202020204" pitchFamily="34" charset="0"/>
              </a:rPr>
              <a:t>Xcertia: mHealth App Guidance</a:t>
            </a:r>
            <a:endParaRPr lang="en-US" dirty="0"/>
          </a:p>
        </p:txBody>
      </p:sp>
      <p:sp>
        <p:nvSpPr>
          <p:cNvPr id="7" name="TextBox 6">
            <a:extLst>
              <a:ext uri="{FF2B5EF4-FFF2-40B4-BE49-F238E27FC236}">
                <a16:creationId xmlns:a16="http://schemas.microsoft.com/office/drawing/2014/main" id="{A2F3EED2-0416-4279-9F3D-E6C9C8CC48BA}"/>
              </a:ext>
            </a:extLst>
          </p:cNvPr>
          <p:cNvSpPr txBox="1"/>
          <p:nvPr userDrawn="1"/>
        </p:nvSpPr>
        <p:spPr>
          <a:xfrm>
            <a:off x="628650" y="1136920"/>
            <a:ext cx="4728048" cy="1077218"/>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The AMA helped create </a:t>
            </a:r>
            <a:r>
              <a:rPr kumimoji="0" lang="en-US" sz="1600" b="0" i="0" u="none" strike="noStrike" kern="1200" cap="none" spc="0" normalizeH="0" baseline="0" noProof="0" dirty="0" err="1">
                <a:ln>
                  <a:noFill/>
                </a:ln>
                <a:solidFill>
                  <a:srgbClr val="595959"/>
                </a:solidFill>
                <a:effectLst/>
                <a:uLnTx/>
                <a:uFillTx/>
                <a:latin typeface="Arial" charset="0"/>
                <a:cs typeface="Arial" charset="0"/>
              </a:rPr>
              <a:t>Xcertia</a:t>
            </a:r>
            <a:r>
              <a:rPr kumimoji="0" lang="en-US" sz="1600" b="0" i="0" u="none" strike="noStrike" kern="1200" cap="none" spc="0" normalizeH="0" baseline="0" noProof="0" dirty="0">
                <a:ln>
                  <a:noFill/>
                </a:ln>
                <a:solidFill>
                  <a:srgbClr val="595959"/>
                </a:solidFill>
                <a:effectLst/>
                <a:uLnTx/>
                <a:uFillTx/>
                <a:latin typeface="Arial" charset="0"/>
                <a:cs typeface="Arial" charset="0"/>
              </a:rPr>
              <a:t>, a collaborative effort by top health and technology experts to establish industry-wide guidelines for safe, effective mobile health apps</a:t>
            </a:r>
          </a:p>
        </p:txBody>
      </p:sp>
    </p:spTree>
    <p:extLst>
      <p:ext uri="{BB962C8B-B14F-4D97-AF65-F5344CB8AC3E}">
        <p14:creationId xmlns:p14="http://schemas.microsoft.com/office/powerpoint/2010/main" val="34992409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78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64519" y="0"/>
            <a:ext cx="3419726" cy="4684729"/>
          </a:xfrm>
          <a:prstGeom prst="rect">
            <a:avLst/>
          </a:prstGeom>
          <a:solidFill>
            <a:srgbClr val="8C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83CB710-569D-2447-84B2-346D8A07C099}"/>
              </a:ext>
            </a:extLst>
          </p:cNvPr>
          <p:cNvSpPr txBox="1"/>
          <p:nvPr userDrawn="1"/>
        </p:nvSpPr>
        <p:spPr>
          <a:xfrm>
            <a:off x="6255183" y="448486"/>
            <a:ext cx="2438399"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INNOVATION &amp; EDUCATION</a:t>
            </a:r>
          </a:p>
        </p:txBody>
      </p:sp>
      <p:sp>
        <p:nvSpPr>
          <p:cNvPr id="9" name="Title 2">
            <a:extLst>
              <a:ext uri="{FF2B5EF4-FFF2-40B4-BE49-F238E27FC236}">
                <a16:creationId xmlns:a16="http://schemas.microsoft.com/office/drawing/2014/main" id="{9CFC522B-5762-9A45-A691-8723C9525AED}"/>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tx2"/>
                </a:solidFill>
              </a:rPr>
              <a:t>An </a:t>
            </a:r>
            <a:r>
              <a:rPr lang="en-US" sz="1600" b="1" dirty="0">
                <a:solidFill>
                  <a:schemeClr val="bg1"/>
                </a:solidFill>
              </a:rPr>
              <a:t>AMA membership</a:t>
            </a:r>
            <a:r>
              <a:rPr lang="en-US" sz="1600" dirty="0">
                <a:solidFill>
                  <a:schemeClr val="bg1"/>
                </a:solidFill>
              </a:rPr>
              <a:t> </a:t>
            </a:r>
            <a:r>
              <a:rPr lang="en-US" sz="1600" dirty="0">
                <a:solidFill>
                  <a:schemeClr val="tx2"/>
                </a:solidFill>
              </a:rPr>
              <a:t>means “doctorpreneurs” are fueling innovation in health care.</a:t>
            </a:r>
          </a:p>
        </p:txBody>
      </p:sp>
      <p:pic>
        <p:nvPicPr>
          <p:cNvPr id="12" name="Graphic 11">
            <a:extLst>
              <a:ext uri="{FF2B5EF4-FFF2-40B4-BE49-F238E27FC236}">
                <a16:creationId xmlns:a16="http://schemas.microsoft.com/office/drawing/2014/main" id="{6A90DE4C-7203-5B42-9CDA-1CA3E590346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01889" y="934538"/>
            <a:ext cx="2097677" cy="2097677"/>
          </a:xfrm>
          <a:prstGeom prst="rect">
            <a:avLst/>
          </a:prstGeom>
        </p:spPr>
      </p:pic>
      <p:sp>
        <p:nvSpPr>
          <p:cNvPr id="5" name="TextBox 4">
            <a:extLst>
              <a:ext uri="{FF2B5EF4-FFF2-40B4-BE49-F238E27FC236}">
                <a16:creationId xmlns:a16="http://schemas.microsoft.com/office/drawing/2014/main" id="{025FCEE2-1C9A-44A6-9B70-90239719A8B4}"/>
              </a:ext>
            </a:extLst>
          </p:cNvPr>
          <p:cNvSpPr txBox="1"/>
          <p:nvPr userDrawn="1"/>
        </p:nvSpPr>
        <p:spPr>
          <a:xfrm>
            <a:off x="628650" y="371591"/>
            <a:ext cx="4965543"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46166B"/>
                </a:solidFill>
                <a:effectLst/>
                <a:uLnTx/>
                <a:uFillTx/>
                <a:latin typeface="Arial" panose="020B0604020202020204" pitchFamily="34" charset="0"/>
                <a:cs typeface="Arial" panose="020B0604020202020204" pitchFamily="34" charset="0"/>
              </a:rPr>
              <a:t>Physician Innovation Network</a:t>
            </a:r>
            <a:endParaRPr lang="en-US" dirty="0"/>
          </a:p>
        </p:txBody>
      </p:sp>
      <p:sp>
        <p:nvSpPr>
          <p:cNvPr id="7" name="TextBox 6">
            <a:extLst>
              <a:ext uri="{FF2B5EF4-FFF2-40B4-BE49-F238E27FC236}">
                <a16:creationId xmlns:a16="http://schemas.microsoft.com/office/drawing/2014/main" id="{E4198516-A55D-487A-96F5-D60B48398ADE}"/>
              </a:ext>
            </a:extLst>
          </p:cNvPr>
          <p:cNvSpPr txBox="1"/>
          <p:nvPr userDrawn="1"/>
        </p:nvSpPr>
        <p:spPr>
          <a:xfrm>
            <a:off x="628650" y="1143405"/>
            <a:ext cx="4623994" cy="2267287"/>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The AMA launched the Physician Innovation Network, an online networking platform to connect physicians to health tech companies and entrepreneurs</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dirty="0">
                <a:ln>
                  <a:noFill/>
                </a:ln>
                <a:solidFill>
                  <a:srgbClr val="595959"/>
                </a:solidFill>
                <a:effectLst/>
                <a:uLnTx/>
                <a:uFillTx/>
                <a:latin typeface="Arial" charset="0"/>
                <a:cs typeface="Arial" charset="0"/>
              </a:rPr>
              <a:t>With more than 4,000 members in the community and growing, we are building a powerful network to help drive the future of health technology</a:t>
            </a:r>
          </a:p>
        </p:txBody>
      </p:sp>
    </p:spTree>
    <p:extLst>
      <p:ext uri="{BB962C8B-B14F-4D97-AF65-F5344CB8AC3E}">
        <p14:creationId xmlns:p14="http://schemas.microsoft.com/office/powerpoint/2010/main" val="3199107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8562B28-B06F-E948-875B-F70C5A0E9B0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0580" b="8861"/>
          <a:stretch/>
        </p:blipFill>
        <p:spPr>
          <a:xfrm>
            <a:off x="5316947" y="0"/>
            <a:ext cx="3827053" cy="4687747"/>
          </a:xfrm>
          <a:prstGeom prst="rect">
            <a:avLst/>
          </a:prstGeom>
        </p:spPr>
      </p:pic>
      <p:sp>
        <p:nvSpPr>
          <p:cNvPr id="2" name="Title 1"/>
          <p:cNvSpPr>
            <a:spLocks noGrp="1"/>
          </p:cNvSpPr>
          <p:nvPr>
            <p:ph type="title"/>
          </p:nvPr>
        </p:nvSpPr>
        <p:spPr>
          <a:xfrm>
            <a:off x="628650" y="138131"/>
            <a:ext cx="5149580" cy="897710"/>
          </a:xfrm>
        </p:spPr>
        <p:txBody>
          <a:bodyPr/>
          <a:lstStyle/>
          <a:p>
            <a:r>
              <a:rPr lang="en-US"/>
              <a:t>Click to edit Master title style</a:t>
            </a:r>
          </a:p>
        </p:txBody>
      </p:sp>
      <p:sp>
        <p:nvSpPr>
          <p:cNvPr id="3" name="Content Placeholder 2"/>
          <p:cNvSpPr>
            <a:spLocks noGrp="1"/>
          </p:cNvSpPr>
          <p:nvPr>
            <p:ph idx="1"/>
          </p:nvPr>
        </p:nvSpPr>
        <p:spPr>
          <a:xfrm>
            <a:off x="628650" y="1131502"/>
            <a:ext cx="4614559"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7" name="TextBox 6">
            <a:extLst>
              <a:ext uri="{FF2B5EF4-FFF2-40B4-BE49-F238E27FC236}">
                <a16:creationId xmlns:a16="http://schemas.microsoft.com/office/drawing/2014/main" id="{5A5067CC-6CA8-D443-8448-5EE020AC072A}"/>
              </a:ext>
            </a:extLst>
          </p:cNvPr>
          <p:cNvSpPr txBox="1"/>
          <p:nvPr userDrawn="1"/>
        </p:nvSpPr>
        <p:spPr>
          <a:xfrm>
            <a:off x="7680031" y="3872950"/>
            <a:ext cx="1318054" cy="338554"/>
          </a:xfrm>
          <a:prstGeom prst="rect">
            <a:avLst/>
          </a:prstGeom>
          <a:noFill/>
        </p:spPr>
        <p:txBody>
          <a:bodyPr wrap="square" rtlCol="0">
            <a:spAutoFit/>
          </a:bodyPr>
          <a:lstStyle/>
          <a:p>
            <a:r>
              <a:rPr lang="en-US" sz="800" b="1" dirty="0">
                <a:solidFill>
                  <a:schemeClr val="bg1"/>
                </a:solidFill>
                <a:latin typeface="Arial" panose="020B0604020202020204" pitchFamily="34" charset="0"/>
                <a:cs typeface="Arial" panose="020B0604020202020204" pitchFamily="34" charset="0"/>
              </a:rPr>
              <a:t>Anna Yap, MD</a:t>
            </a:r>
          </a:p>
          <a:p>
            <a:r>
              <a:rPr lang="en-US" sz="800" dirty="0">
                <a:solidFill>
                  <a:schemeClr val="bg1"/>
                </a:solidFill>
                <a:latin typeface="Arial" panose="020B0604020202020204" pitchFamily="34" charset="0"/>
                <a:cs typeface="Arial" panose="020B0604020202020204" pitchFamily="34" charset="0"/>
              </a:rPr>
              <a:t>Member since 2014</a:t>
            </a:r>
          </a:p>
        </p:txBody>
      </p:sp>
    </p:spTree>
    <p:extLst>
      <p:ext uri="{BB962C8B-B14F-4D97-AF65-F5344CB8AC3E}">
        <p14:creationId xmlns:p14="http://schemas.microsoft.com/office/powerpoint/2010/main" val="283645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9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64519" y="0"/>
            <a:ext cx="3419726" cy="4684729"/>
          </a:xfrm>
          <a:prstGeom prst="rect">
            <a:avLst/>
          </a:prstGeom>
          <a:solidFill>
            <a:srgbClr val="8C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tx2"/>
                </a:solidFill>
              </a:rPr>
              <a:t>An </a:t>
            </a:r>
            <a:r>
              <a:rPr lang="en-US" sz="1600" b="1" dirty="0">
                <a:solidFill>
                  <a:schemeClr val="bg1"/>
                </a:solidFill>
              </a:rPr>
              <a:t>AMA membership</a:t>
            </a:r>
            <a:r>
              <a:rPr lang="en-US" sz="1600" dirty="0">
                <a:solidFill>
                  <a:schemeClr val="bg1"/>
                </a:solidFill>
              </a:rPr>
              <a:t> </a:t>
            </a:r>
            <a:r>
              <a:rPr lang="en-US" sz="1600" dirty="0">
                <a:solidFill>
                  <a:schemeClr val="tx2"/>
                </a:solidFill>
              </a:rPr>
              <a:t>means you have access to the JAMA Network™—world-class research and CME from a source you trust.</a:t>
            </a:r>
          </a:p>
        </p:txBody>
      </p:sp>
      <p:pic>
        <p:nvPicPr>
          <p:cNvPr id="12" name="Graphic 11">
            <a:extLst>
              <a:ext uri="{FF2B5EF4-FFF2-40B4-BE49-F238E27FC236}">
                <a16:creationId xmlns:a16="http://schemas.microsoft.com/office/drawing/2014/main" id="{8615C50A-12C7-174E-BD28-200920F7791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44024" y="795414"/>
            <a:ext cx="2460716" cy="2460716"/>
          </a:xfrm>
          <a:prstGeom prst="rect">
            <a:avLst/>
          </a:prstGeom>
        </p:spPr>
      </p:pic>
      <p:sp>
        <p:nvSpPr>
          <p:cNvPr id="14" name="TextBox 13">
            <a:extLst>
              <a:ext uri="{FF2B5EF4-FFF2-40B4-BE49-F238E27FC236}">
                <a16:creationId xmlns:a16="http://schemas.microsoft.com/office/drawing/2014/main" id="{4D05651D-1A91-4C4B-8D66-5DD8A3639CCA}"/>
              </a:ext>
            </a:extLst>
          </p:cNvPr>
          <p:cNvSpPr txBox="1"/>
          <p:nvPr userDrawn="1"/>
        </p:nvSpPr>
        <p:spPr>
          <a:xfrm>
            <a:off x="6255183" y="448486"/>
            <a:ext cx="2438399"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INNOVATION &amp; EDUCATION</a:t>
            </a:r>
          </a:p>
        </p:txBody>
      </p:sp>
      <p:sp>
        <p:nvSpPr>
          <p:cNvPr id="5" name="TextBox 4">
            <a:extLst>
              <a:ext uri="{FF2B5EF4-FFF2-40B4-BE49-F238E27FC236}">
                <a16:creationId xmlns:a16="http://schemas.microsoft.com/office/drawing/2014/main" id="{8921DE2D-3893-4160-B0C9-D17C49D7D3DB}"/>
              </a:ext>
            </a:extLst>
          </p:cNvPr>
          <p:cNvSpPr txBox="1"/>
          <p:nvPr userDrawn="1"/>
        </p:nvSpPr>
        <p:spPr>
          <a:xfrm>
            <a:off x="628650" y="371591"/>
            <a:ext cx="4965543" cy="461665"/>
          </a:xfrm>
          <a:prstGeom prst="rect">
            <a:avLst/>
          </a:prstGeom>
          <a:noFill/>
        </p:spPr>
        <p:txBody>
          <a:bodyPr wrap="square" rtlCol="0">
            <a:spAutoFit/>
          </a:bodyPr>
          <a:lstStyle/>
          <a:p>
            <a:r>
              <a:rPr kumimoji="0" lang="en-US" sz="2400" b="1" i="0" u="none" strike="noStrike" kern="1200" cap="none" spc="0" normalizeH="0" baseline="0" noProof="0">
                <a:ln>
                  <a:noFill/>
                </a:ln>
                <a:solidFill>
                  <a:srgbClr val="46166B"/>
                </a:solidFill>
                <a:effectLst/>
                <a:uLnTx/>
                <a:uFillTx/>
                <a:latin typeface="Arial" panose="020B0604020202020204" pitchFamily="34" charset="0"/>
                <a:cs typeface="Arial" panose="020B0604020202020204" pitchFamily="34" charset="0"/>
              </a:rPr>
              <a:t>The JAMA Network™</a:t>
            </a:r>
            <a:endParaRPr lang="en-US" dirty="0"/>
          </a:p>
        </p:txBody>
      </p:sp>
      <p:sp>
        <p:nvSpPr>
          <p:cNvPr id="7" name="TextBox 6">
            <a:extLst>
              <a:ext uri="{FF2B5EF4-FFF2-40B4-BE49-F238E27FC236}">
                <a16:creationId xmlns:a16="http://schemas.microsoft.com/office/drawing/2014/main" id="{3E1C1359-EDB9-4634-804A-87A633B1082B}"/>
              </a:ext>
            </a:extLst>
          </p:cNvPr>
          <p:cNvSpPr txBox="1"/>
          <p:nvPr userDrawn="1"/>
        </p:nvSpPr>
        <p:spPr>
          <a:xfrm>
            <a:off x="628650" y="1143405"/>
            <a:ext cx="4624867" cy="1569660"/>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a:ln>
                  <a:noFill/>
                </a:ln>
                <a:solidFill>
                  <a:srgbClr val="595959"/>
                </a:solidFill>
                <a:effectLst/>
                <a:uLnTx/>
                <a:uFillTx/>
                <a:latin typeface="Arial" charset="0"/>
                <a:cs typeface="Arial" charset="0"/>
              </a:rPr>
              <a:t>AMA members have unlimited access to JAMA</a:t>
            </a:r>
            <a:r>
              <a:rPr kumimoji="0" lang="en-US" sz="1600" b="0" i="0" u="none" strike="noStrike" kern="1200" cap="none" spc="0" normalizeH="0" baseline="30000" noProof="0">
                <a:ln>
                  <a:noFill/>
                </a:ln>
                <a:solidFill>
                  <a:srgbClr val="595959"/>
                </a:solidFill>
                <a:effectLst/>
                <a:uLnTx/>
                <a:uFillTx/>
                <a:latin typeface="Arial" charset="0"/>
                <a:cs typeface="Arial" charset="0"/>
              </a:rPr>
              <a:t>®</a:t>
            </a:r>
            <a:r>
              <a:rPr kumimoji="0" lang="en-US" sz="1600" b="0" i="0" u="none" strike="noStrike" kern="1200" cap="none" spc="0" normalizeH="0" baseline="0" noProof="0">
                <a:ln>
                  <a:noFill/>
                </a:ln>
                <a:solidFill>
                  <a:srgbClr val="595959"/>
                </a:solidFill>
                <a:effectLst/>
                <a:uLnTx/>
                <a:uFillTx/>
                <a:latin typeface="Arial" charset="0"/>
                <a:cs typeface="Arial" charset="0"/>
              </a:rPr>
              <a:t>, the </a:t>
            </a:r>
            <a:r>
              <a:rPr kumimoji="0" lang="en-US" sz="1600" b="0" i="1" u="none" strike="noStrike" kern="1200" cap="none" spc="0" normalizeH="0" baseline="0" noProof="0">
                <a:ln>
                  <a:noFill/>
                </a:ln>
                <a:solidFill>
                  <a:srgbClr val="595959"/>
                </a:solidFill>
                <a:effectLst/>
                <a:uLnTx/>
                <a:uFillTx/>
                <a:latin typeface="Arial" charset="0"/>
                <a:cs typeface="Arial" charset="0"/>
              </a:rPr>
              <a:t>Journal of the American Medical Association</a:t>
            </a:r>
            <a:r>
              <a:rPr kumimoji="0" lang="en-US" sz="1600" b="0" i="0" u="none" strike="noStrike" kern="1200" cap="none" spc="0" normalizeH="0" baseline="0" noProof="0">
                <a:ln>
                  <a:noFill/>
                </a:ln>
                <a:solidFill>
                  <a:srgbClr val="595959"/>
                </a:solidFill>
                <a:effectLst/>
                <a:uLnTx/>
                <a:uFillTx/>
                <a:latin typeface="Arial" charset="0"/>
                <a:cs typeface="Arial" charset="0"/>
              </a:rPr>
              <a:t>; JAMA Network Open™ and all 11 specialty journals through the JAMA Network, which gives them the ability to earn all of their CME and MOC—wherever, whenever</a:t>
            </a:r>
            <a:endParaRPr kumimoji="0" lang="en-US" sz="1600" b="0" i="0" u="none" strike="noStrike" kern="1200" cap="none" spc="0" normalizeH="0" baseline="0" noProof="0" dirty="0">
              <a:ln>
                <a:noFill/>
              </a:ln>
              <a:solidFill>
                <a:srgbClr val="595959"/>
              </a:solidFill>
              <a:effectLst/>
              <a:uLnTx/>
              <a:uFillTx/>
              <a:latin typeface="Arial" charset="0"/>
              <a:cs typeface="Arial" charset="0"/>
            </a:endParaRPr>
          </a:p>
        </p:txBody>
      </p:sp>
    </p:spTree>
    <p:extLst>
      <p:ext uri="{BB962C8B-B14F-4D97-AF65-F5344CB8AC3E}">
        <p14:creationId xmlns:p14="http://schemas.microsoft.com/office/powerpoint/2010/main" val="23913193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0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6" name="Rectangle 5">
            <a:extLst>
              <a:ext uri="{FF2B5EF4-FFF2-40B4-BE49-F238E27FC236}">
                <a16:creationId xmlns:a16="http://schemas.microsoft.com/office/drawing/2014/main" id="{21BEAA73-0F7B-DE4D-A33E-F96B1DFC4CA3}"/>
              </a:ext>
            </a:extLst>
          </p:cNvPr>
          <p:cNvSpPr/>
          <p:nvPr userDrawn="1"/>
        </p:nvSpPr>
        <p:spPr>
          <a:xfrm>
            <a:off x="5764519" y="0"/>
            <a:ext cx="3419726" cy="4684729"/>
          </a:xfrm>
          <a:prstGeom prst="rect">
            <a:avLst/>
          </a:prstGeom>
          <a:solidFill>
            <a:srgbClr val="8CB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6950E5B9-5402-9C40-A8FB-AB54D7D5B410}"/>
              </a:ext>
            </a:extLst>
          </p:cNvPr>
          <p:cNvSpPr txBox="1">
            <a:spLocks/>
          </p:cNvSpPr>
          <p:nvPr userDrawn="1"/>
        </p:nvSpPr>
        <p:spPr>
          <a:xfrm>
            <a:off x="5988906" y="3018222"/>
            <a:ext cx="2907956" cy="1699717"/>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2400" kern="1200">
                <a:solidFill>
                  <a:srgbClr val="46166B"/>
                </a:solidFill>
                <a:latin typeface="Arial" panose="020B0604020202020204" pitchFamily="34" charset="0"/>
                <a:ea typeface="Arial" panose="020B0604020202020204" pitchFamily="34" charset="0"/>
                <a:cs typeface="Arial" panose="020B0604020202020204" pitchFamily="34" charset="0"/>
              </a:defRPr>
            </a:lvl1pPr>
          </a:lstStyle>
          <a:p>
            <a:r>
              <a:rPr lang="en-US" sz="1600" dirty="0">
                <a:solidFill>
                  <a:schemeClr val="tx2"/>
                </a:solidFill>
              </a:rPr>
              <a:t>An </a:t>
            </a:r>
            <a:r>
              <a:rPr lang="en-US" sz="1600" b="1" dirty="0">
                <a:solidFill>
                  <a:schemeClr val="bg1"/>
                </a:solidFill>
              </a:rPr>
              <a:t>AMA membership</a:t>
            </a:r>
            <a:r>
              <a:rPr lang="en-US" sz="1600" dirty="0">
                <a:solidFill>
                  <a:schemeClr val="bg1"/>
                </a:solidFill>
              </a:rPr>
              <a:t> </a:t>
            </a:r>
            <a:r>
              <a:rPr lang="en-US" sz="1600" dirty="0">
                <a:solidFill>
                  <a:schemeClr val="tx2"/>
                </a:solidFill>
              </a:rPr>
              <a:t>means you’re rewriting the book on medical education.</a:t>
            </a:r>
          </a:p>
        </p:txBody>
      </p:sp>
      <p:pic>
        <p:nvPicPr>
          <p:cNvPr id="13" name="Graphic 12">
            <a:extLst>
              <a:ext uri="{FF2B5EF4-FFF2-40B4-BE49-F238E27FC236}">
                <a16:creationId xmlns:a16="http://schemas.microsoft.com/office/drawing/2014/main" id="{99775262-1E8D-E84A-8D2C-C4322066C783}"/>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485510" y="1058793"/>
            <a:ext cx="1959429" cy="1959429"/>
          </a:xfrm>
          <a:prstGeom prst="rect">
            <a:avLst/>
          </a:prstGeom>
        </p:spPr>
      </p:pic>
      <p:sp>
        <p:nvSpPr>
          <p:cNvPr id="11" name="TextBox 10">
            <a:extLst>
              <a:ext uri="{FF2B5EF4-FFF2-40B4-BE49-F238E27FC236}">
                <a16:creationId xmlns:a16="http://schemas.microsoft.com/office/drawing/2014/main" id="{283CB710-569D-2447-84B2-346D8A07C099}"/>
              </a:ext>
            </a:extLst>
          </p:cNvPr>
          <p:cNvSpPr txBox="1"/>
          <p:nvPr userDrawn="1"/>
        </p:nvSpPr>
        <p:spPr>
          <a:xfrm>
            <a:off x="6255183" y="448486"/>
            <a:ext cx="2438399" cy="276999"/>
          </a:xfrm>
          <a:prstGeom prst="rect">
            <a:avLst/>
          </a:prstGeom>
          <a:noFill/>
          <a:ln>
            <a:solidFill>
              <a:schemeClr val="bg1"/>
            </a:solidFill>
          </a:ln>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INNOVATION &amp; EDUCATION</a:t>
            </a:r>
          </a:p>
        </p:txBody>
      </p:sp>
      <p:sp>
        <p:nvSpPr>
          <p:cNvPr id="5" name="TextBox 4">
            <a:extLst>
              <a:ext uri="{FF2B5EF4-FFF2-40B4-BE49-F238E27FC236}">
                <a16:creationId xmlns:a16="http://schemas.microsoft.com/office/drawing/2014/main" id="{07142E0F-B930-41FE-9C63-9C791685F4AB}"/>
              </a:ext>
            </a:extLst>
          </p:cNvPr>
          <p:cNvSpPr txBox="1"/>
          <p:nvPr userDrawn="1"/>
        </p:nvSpPr>
        <p:spPr>
          <a:xfrm>
            <a:off x="628650" y="1140210"/>
            <a:ext cx="4623994" cy="2021066"/>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a:ln>
                  <a:noFill/>
                </a:ln>
                <a:solidFill>
                  <a:srgbClr val="595959"/>
                </a:solidFill>
                <a:effectLst/>
                <a:uLnTx/>
                <a:uFillTx/>
                <a:latin typeface="Arial" charset="0"/>
                <a:cs typeface="Arial" charset="0"/>
              </a:rPr>
              <a:t>The AMA formed the Accelerating Change </a:t>
            </a:r>
            <a:br>
              <a:rPr kumimoji="0" lang="en-US" sz="1600" b="0" i="0" u="none" strike="noStrike" kern="1200" cap="none" spc="0" normalizeH="0" baseline="0" noProof="0">
                <a:ln>
                  <a:noFill/>
                </a:ln>
                <a:solidFill>
                  <a:srgbClr val="595959"/>
                </a:solidFill>
                <a:effectLst/>
                <a:uLnTx/>
                <a:uFillTx/>
                <a:latin typeface="Arial" charset="0"/>
                <a:cs typeface="Arial" charset="0"/>
              </a:rPr>
            </a:br>
            <a:r>
              <a:rPr kumimoji="0" lang="en-US" sz="1600" b="0" i="0" u="none" strike="noStrike" kern="1200" cap="none" spc="0" normalizeH="0" baseline="0" noProof="0">
                <a:ln>
                  <a:noFill/>
                </a:ln>
                <a:solidFill>
                  <a:srgbClr val="595959"/>
                </a:solidFill>
                <a:effectLst/>
                <a:uLnTx/>
                <a:uFillTx/>
                <a:latin typeface="Arial" charset="0"/>
                <a:cs typeface="Arial" charset="0"/>
              </a:rPr>
              <a:t>in Medical Education Consortium, a group of 32 leading medical schools working together to transform medical education</a:t>
            </a:r>
          </a:p>
          <a:p>
            <a:pPr marL="228600" marR="0" lvl="0" indent="-228600" algn="l" defTabSz="914400" rtl="0" eaLnBrk="1" fontAlgn="auto" latinLnBrk="0" hangingPunct="1">
              <a:lnSpc>
                <a:spcPct val="100000"/>
              </a:lnSpc>
              <a:spcBef>
                <a:spcPts val="1000"/>
              </a:spcBef>
              <a:spcAft>
                <a:spcPts val="600"/>
              </a:spcAft>
              <a:buClrTx/>
              <a:buSzTx/>
              <a:buFont typeface="Arial"/>
              <a:buChar char="•"/>
              <a:tabLst/>
              <a:defRPr/>
            </a:pPr>
            <a:r>
              <a:rPr kumimoji="0" lang="en-US" sz="1600" b="0" i="0" u="none" strike="noStrike" kern="1200" cap="none" spc="0" normalizeH="0" baseline="0" noProof="0">
                <a:ln>
                  <a:noFill/>
                </a:ln>
                <a:solidFill>
                  <a:srgbClr val="595959"/>
                </a:solidFill>
                <a:effectLst/>
                <a:uLnTx/>
                <a:uFillTx/>
                <a:latin typeface="Arial" charset="0"/>
                <a:cs typeface="Arial" charset="0"/>
              </a:rPr>
              <a:t>The AMA has awarded $12.5 million in grants to these medical schools to support training for an estimated 19,000 medical students</a:t>
            </a:r>
            <a:endParaRPr kumimoji="0" lang="en-US" sz="1600" b="0" i="0" u="none" strike="noStrike" kern="1200" cap="none" spc="0" normalizeH="0" baseline="0" noProof="0" dirty="0">
              <a:ln>
                <a:noFill/>
              </a:ln>
              <a:solidFill>
                <a:srgbClr val="595959"/>
              </a:solidFill>
              <a:effectLst/>
              <a:uLnTx/>
              <a:uFillTx/>
              <a:latin typeface="Arial" charset="0"/>
              <a:cs typeface="Arial" charset="0"/>
            </a:endParaRPr>
          </a:p>
        </p:txBody>
      </p:sp>
      <p:sp>
        <p:nvSpPr>
          <p:cNvPr id="10" name="TextBox 9">
            <a:extLst>
              <a:ext uri="{FF2B5EF4-FFF2-40B4-BE49-F238E27FC236}">
                <a16:creationId xmlns:a16="http://schemas.microsoft.com/office/drawing/2014/main" id="{DC69EFDD-3686-427F-911D-C8F24A4FA068}"/>
              </a:ext>
            </a:extLst>
          </p:cNvPr>
          <p:cNvSpPr txBox="1"/>
          <p:nvPr userDrawn="1"/>
        </p:nvSpPr>
        <p:spPr>
          <a:xfrm>
            <a:off x="628650" y="182273"/>
            <a:ext cx="4965543" cy="830997"/>
          </a:xfrm>
          <a:prstGeom prst="rect">
            <a:avLst/>
          </a:prstGeom>
          <a:noFill/>
        </p:spPr>
        <p:txBody>
          <a:bodyPr wrap="square" rtlCol="0">
            <a:spAutoFit/>
          </a:bodyPr>
          <a:lstStyle/>
          <a:p>
            <a:r>
              <a:rPr kumimoji="0" lang="en-US" sz="2400" b="1" i="0" u="none" strike="noStrike" kern="1200" cap="none" spc="0" normalizeH="0" baseline="0" noProof="0">
                <a:ln>
                  <a:noFill/>
                </a:ln>
                <a:solidFill>
                  <a:srgbClr val="46166B"/>
                </a:solidFill>
                <a:effectLst/>
                <a:uLnTx/>
                <a:uFillTx/>
                <a:latin typeface="Arial" panose="020B0604020202020204" pitchFamily="34" charset="0"/>
                <a:cs typeface="Arial" panose="020B0604020202020204" pitchFamily="34" charset="0"/>
              </a:rPr>
              <a:t>Accelerating Change in Medical Education Consortium (ACE)</a:t>
            </a:r>
            <a:endParaRPr lang="en-US" dirty="0"/>
          </a:p>
        </p:txBody>
      </p:sp>
    </p:spTree>
    <p:extLst>
      <p:ext uri="{BB962C8B-B14F-4D97-AF65-F5344CB8AC3E}">
        <p14:creationId xmlns:p14="http://schemas.microsoft.com/office/powerpoint/2010/main" val="9798659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a:p>
        </p:txBody>
      </p:sp>
      <p:pic>
        <p:nvPicPr>
          <p:cNvPr id="5" name="Graphic 4">
            <a:extLst>
              <a:ext uri="{FF2B5EF4-FFF2-40B4-BE49-F238E27FC236}">
                <a16:creationId xmlns:a16="http://schemas.microsoft.com/office/drawing/2014/main" id="{CAC6DA56-E1BB-1842-ACFC-40EE8E10B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46607" y="2121014"/>
            <a:ext cx="4850786" cy="901473"/>
          </a:xfrm>
          <a:prstGeom prst="rect">
            <a:avLst/>
          </a:prstGeom>
        </p:spPr>
      </p:pic>
    </p:spTree>
    <p:extLst>
      <p:ext uri="{BB962C8B-B14F-4D97-AF65-F5344CB8AC3E}">
        <p14:creationId xmlns:p14="http://schemas.microsoft.com/office/powerpoint/2010/main" val="5728410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042327E-1E33-AA47-AA0A-E2A980451F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19010" y="103909"/>
            <a:ext cx="3524990" cy="4575708"/>
          </a:xfrm>
          <a:prstGeom prst="rect">
            <a:avLst/>
          </a:prstGeom>
        </p:spPr>
      </p:pic>
      <p:sp>
        <p:nvSpPr>
          <p:cNvPr id="2" name="Title 1"/>
          <p:cNvSpPr>
            <a:spLocks noGrp="1"/>
          </p:cNvSpPr>
          <p:nvPr>
            <p:ph type="title"/>
          </p:nvPr>
        </p:nvSpPr>
        <p:spPr>
          <a:xfrm>
            <a:off x="628649" y="138131"/>
            <a:ext cx="5519231" cy="897710"/>
          </a:xfrm>
        </p:spPr>
        <p:txBody>
          <a:bodyPr/>
          <a:lstStyle/>
          <a:p>
            <a:r>
              <a:rPr lang="en-US"/>
              <a:t>Click to edit Master title style</a:t>
            </a:r>
          </a:p>
        </p:txBody>
      </p:sp>
      <p:sp>
        <p:nvSpPr>
          <p:cNvPr id="3" name="Content Placeholder 2"/>
          <p:cNvSpPr>
            <a:spLocks noGrp="1"/>
          </p:cNvSpPr>
          <p:nvPr>
            <p:ph idx="1"/>
          </p:nvPr>
        </p:nvSpPr>
        <p:spPr>
          <a:xfrm>
            <a:off x="628650" y="1131502"/>
            <a:ext cx="4614559"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
        <p:nvSpPr>
          <p:cNvPr id="9" name="TextBox 8">
            <a:extLst>
              <a:ext uri="{FF2B5EF4-FFF2-40B4-BE49-F238E27FC236}">
                <a16:creationId xmlns:a16="http://schemas.microsoft.com/office/drawing/2014/main" id="{CBDB6835-01BE-874E-96D2-1DD060BEA052}"/>
              </a:ext>
            </a:extLst>
          </p:cNvPr>
          <p:cNvSpPr txBox="1"/>
          <p:nvPr userDrawn="1"/>
        </p:nvSpPr>
        <p:spPr>
          <a:xfrm>
            <a:off x="7957802" y="3402998"/>
            <a:ext cx="1099113" cy="338554"/>
          </a:xfrm>
          <a:prstGeom prst="rect">
            <a:avLst/>
          </a:prstGeom>
          <a:noFill/>
        </p:spPr>
        <p:txBody>
          <a:bodyPr wrap="square" rtlCol="0">
            <a:spAutoFit/>
          </a:bodyPr>
          <a:lstStyle/>
          <a:p>
            <a:r>
              <a:rPr lang="en-US" sz="800" b="1" dirty="0">
                <a:solidFill>
                  <a:schemeClr val="bg1"/>
                </a:solidFill>
                <a:latin typeface="Arial" panose="020B0604020202020204" pitchFamily="34" charset="0"/>
                <a:cs typeface="Arial" panose="020B0604020202020204" pitchFamily="34" charset="0"/>
              </a:rPr>
              <a:t>Moudi Hubeishy</a:t>
            </a:r>
          </a:p>
          <a:p>
            <a:r>
              <a:rPr lang="en-US" sz="800" dirty="0">
                <a:solidFill>
                  <a:schemeClr val="bg1"/>
                </a:solidFill>
                <a:latin typeface="Arial" panose="020B0604020202020204" pitchFamily="34" charset="0"/>
                <a:cs typeface="Arial" panose="020B0604020202020204" pitchFamily="34" charset="0"/>
              </a:rPr>
              <a:t>Member since 2015</a:t>
            </a:r>
          </a:p>
        </p:txBody>
      </p:sp>
      <p:sp>
        <p:nvSpPr>
          <p:cNvPr id="11" name="TextBox 10">
            <a:extLst>
              <a:ext uri="{FF2B5EF4-FFF2-40B4-BE49-F238E27FC236}">
                <a16:creationId xmlns:a16="http://schemas.microsoft.com/office/drawing/2014/main" id="{3EC56C6B-08A5-BC42-9164-2173B2053327}"/>
              </a:ext>
            </a:extLst>
          </p:cNvPr>
          <p:cNvSpPr txBox="1"/>
          <p:nvPr userDrawn="1"/>
        </p:nvSpPr>
        <p:spPr>
          <a:xfrm>
            <a:off x="5496411" y="3624368"/>
            <a:ext cx="1808571" cy="338554"/>
          </a:xfrm>
          <a:prstGeom prst="rect">
            <a:avLst/>
          </a:prstGeom>
          <a:noFill/>
        </p:spPr>
        <p:txBody>
          <a:bodyPr wrap="square" rtlCol="0">
            <a:spAutoFit/>
          </a:bodyPr>
          <a:lstStyle/>
          <a:p>
            <a:r>
              <a:rPr lang="en-US" sz="800" b="1" dirty="0">
                <a:solidFill>
                  <a:srgbClr val="452663"/>
                </a:solidFill>
                <a:latin typeface="Arial" panose="020B0604020202020204" pitchFamily="34" charset="0"/>
                <a:cs typeface="Arial" panose="020B0604020202020204" pitchFamily="34" charset="0"/>
              </a:rPr>
              <a:t>Nakisa Sadeghi</a:t>
            </a:r>
          </a:p>
          <a:p>
            <a:r>
              <a:rPr lang="en-US" sz="800" dirty="0">
                <a:solidFill>
                  <a:srgbClr val="452663"/>
                </a:solidFill>
                <a:latin typeface="Arial" panose="020B0604020202020204" pitchFamily="34" charset="0"/>
                <a:cs typeface="Arial" panose="020B0604020202020204" pitchFamily="34" charset="0"/>
              </a:rPr>
              <a:t>Member since 2018</a:t>
            </a:r>
          </a:p>
        </p:txBody>
      </p:sp>
    </p:spTree>
    <p:extLst>
      <p:ext uri="{BB962C8B-B14F-4D97-AF65-F5344CB8AC3E}">
        <p14:creationId xmlns:p14="http://schemas.microsoft.com/office/powerpoint/2010/main" val="3987288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EC0CB98-140F-C341-8AF3-27AF95134A1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020"/>
          <a:stretch/>
        </p:blipFill>
        <p:spPr>
          <a:xfrm>
            <a:off x="6090875" y="197426"/>
            <a:ext cx="3053125" cy="4491161"/>
          </a:xfrm>
          <a:prstGeom prst="rect">
            <a:avLst/>
          </a:prstGeom>
        </p:spPr>
      </p:pic>
      <p:sp>
        <p:nvSpPr>
          <p:cNvPr id="10" name="TextBox 9">
            <a:extLst>
              <a:ext uri="{FF2B5EF4-FFF2-40B4-BE49-F238E27FC236}">
                <a16:creationId xmlns:a16="http://schemas.microsoft.com/office/drawing/2014/main" id="{17F0F4A3-DEE1-9A40-9ABB-75206B514350}"/>
              </a:ext>
            </a:extLst>
          </p:cNvPr>
          <p:cNvSpPr txBox="1"/>
          <p:nvPr userDrawn="1"/>
        </p:nvSpPr>
        <p:spPr>
          <a:xfrm>
            <a:off x="6854094" y="3966872"/>
            <a:ext cx="1367791" cy="338554"/>
          </a:xfrm>
          <a:prstGeom prst="rect">
            <a:avLst/>
          </a:prstGeom>
          <a:noFill/>
        </p:spPr>
        <p:txBody>
          <a:bodyPr wrap="square" rtlCol="0">
            <a:spAutoFit/>
          </a:bodyPr>
          <a:lstStyle/>
          <a:p>
            <a:r>
              <a:rPr lang="en-US" sz="800" b="1" dirty="0">
                <a:solidFill>
                  <a:srgbClr val="452663"/>
                </a:solidFill>
                <a:latin typeface="Arial" panose="020B0604020202020204" pitchFamily="34" charset="0"/>
                <a:cs typeface="Arial" panose="020B0604020202020204" pitchFamily="34" charset="0"/>
              </a:rPr>
              <a:t>Tyeese Gaines, DO</a:t>
            </a:r>
          </a:p>
          <a:p>
            <a:r>
              <a:rPr lang="en-US" sz="800" dirty="0">
                <a:solidFill>
                  <a:srgbClr val="452663"/>
                </a:solidFill>
                <a:latin typeface="Arial" panose="020B0604020202020204" pitchFamily="34" charset="0"/>
                <a:cs typeface="Arial" panose="020B0604020202020204" pitchFamily="34" charset="0"/>
              </a:rPr>
              <a:t>Member since 2013</a:t>
            </a:r>
          </a:p>
        </p:txBody>
      </p:sp>
      <p:sp>
        <p:nvSpPr>
          <p:cNvPr id="2" name="Title 1"/>
          <p:cNvSpPr>
            <a:spLocks noGrp="1"/>
          </p:cNvSpPr>
          <p:nvPr>
            <p:ph type="title"/>
          </p:nvPr>
        </p:nvSpPr>
        <p:spPr>
          <a:xfrm>
            <a:off x="628649" y="138131"/>
            <a:ext cx="5519231" cy="897710"/>
          </a:xfrm>
        </p:spPr>
        <p:txBody>
          <a:bodyPr/>
          <a:lstStyle/>
          <a:p>
            <a:r>
              <a:rPr lang="en-US"/>
              <a:t>Click to edit Master title style</a:t>
            </a:r>
          </a:p>
        </p:txBody>
      </p:sp>
      <p:sp>
        <p:nvSpPr>
          <p:cNvPr id="3" name="Content Placeholder 2"/>
          <p:cNvSpPr>
            <a:spLocks noGrp="1"/>
          </p:cNvSpPr>
          <p:nvPr>
            <p:ph idx="1"/>
          </p:nvPr>
        </p:nvSpPr>
        <p:spPr>
          <a:xfrm>
            <a:off x="628650" y="1131502"/>
            <a:ext cx="5373316"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150279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4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EB76D1-6FE0-5F4E-88F5-BC905BED77A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5249"/>
          <a:stretch/>
        </p:blipFill>
        <p:spPr>
          <a:xfrm>
            <a:off x="5729413" y="187036"/>
            <a:ext cx="3461086" cy="4496615"/>
          </a:xfrm>
          <a:prstGeom prst="rect">
            <a:avLst/>
          </a:prstGeom>
        </p:spPr>
      </p:pic>
      <p:sp>
        <p:nvSpPr>
          <p:cNvPr id="8" name="TextBox 7">
            <a:extLst>
              <a:ext uri="{FF2B5EF4-FFF2-40B4-BE49-F238E27FC236}">
                <a16:creationId xmlns:a16="http://schemas.microsoft.com/office/drawing/2014/main" id="{88358131-80D3-EA4F-8AF0-2190826B37A5}"/>
              </a:ext>
            </a:extLst>
          </p:cNvPr>
          <p:cNvSpPr txBox="1"/>
          <p:nvPr userDrawn="1"/>
        </p:nvSpPr>
        <p:spPr>
          <a:xfrm>
            <a:off x="6601515" y="3325288"/>
            <a:ext cx="1367791" cy="338554"/>
          </a:xfrm>
          <a:prstGeom prst="rect">
            <a:avLst/>
          </a:prstGeom>
          <a:noFill/>
        </p:spPr>
        <p:txBody>
          <a:bodyPr wrap="square" rtlCol="0">
            <a:spAutoFit/>
          </a:bodyPr>
          <a:lstStyle/>
          <a:p>
            <a:r>
              <a:rPr lang="en-US" sz="800" b="1" dirty="0">
                <a:solidFill>
                  <a:schemeClr val="bg1"/>
                </a:solidFill>
                <a:latin typeface="Arial" panose="020B0604020202020204" pitchFamily="34" charset="0"/>
                <a:cs typeface="Arial" panose="020B0604020202020204" pitchFamily="34" charset="0"/>
              </a:rPr>
              <a:t>Scott Chaiet, MD </a:t>
            </a:r>
          </a:p>
          <a:p>
            <a:r>
              <a:rPr lang="en-US" sz="800" dirty="0">
                <a:solidFill>
                  <a:schemeClr val="bg1"/>
                </a:solidFill>
                <a:latin typeface="Arial" panose="020B0604020202020204" pitchFamily="34" charset="0"/>
                <a:cs typeface="Arial" panose="020B0604020202020204" pitchFamily="34" charset="0"/>
              </a:rPr>
              <a:t>Member since 2003</a:t>
            </a:r>
          </a:p>
        </p:txBody>
      </p:sp>
      <p:sp>
        <p:nvSpPr>
          <p:cNvPr id="2" name="Title 1"/>
          <p:cNvSpPr>
            <a:spLocks noGrp="1"/>
          </p:cNvSpPr>
          <p:nvPr>
            <p:ph type="title"/>
          </p:nvPr>
        </p:nvSpPr>
        <p:spPr>
          <a:xfrm>
            <a:off x="628649" y="138131"/>
            <a:ext cx="6052706" cy="897710"/>
          </a:xfrm>
        </p:spPr>
        <p:txBody>
          <a:bodyPr/>
          <a:lstStyle/>
          <a:p>
            <a:r>
              <a:rPr lang="en-US"/>
              <a:t>Click to edit Master title style</a:t>
            </a:r>
          </a:p>
        </p:txBody>
      </p:sp>
      <p:sp>
        <p:nvSpPr>
          <p:cNvPr id="3" name="Content Placeholder 2"/>
          <p:cNvSpPr>
            <a:spLocks noGrp="1"/>
          </p:cNvSpPr>
          <p:nvPr>
            <p:ph idx="1"/>
          </p:nvPr>
        </p:nvSpPr>
        <p:spPr>
          <a:xfrm>
            <a:off x="628650" y="1131502"/>
            <a:ext cx="5013614"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spTree>
    <p:extLst>
      <p:ext uri="{BB962C8B-B14F-4D97-AF65-F5344CB8AC3E}">
        <p14:creationId xmlns:p14="http://schemas.microsoft.com/office/powerpoint/2010/main" val="613680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8_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A05D499-8038-C642-91E0-FF7B8677CF19}" type="slidenum">
              <a:rPr lang="en-US" smtClean="0"/>
              <a:pPr/>
              <a:t>‹#›</a:t>
            </a:fld>
            <a:endParaRPr lang="en-US" dirty="0"/>
          </a:p>
        </p:txBody>
      </p:sp>
      <p:pic>
        <p:nvPicPr>
          <p:cNvPr id="13" name="Picture 12">
            <a:extLst>
              <a:ext uri="{FF2B5EF4-FFF2-40B4-BE49-F238E27FC236}">
                <a16:creationId xmlns:a16="http://schemas.microsoft.com/office/drawing/2014/main" id="{16355C8D-1A0D-3340-A276-E35818E7B01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893" r="2842"/>
          <a:stretch/>
        </p:blipFill>
        <p:spPr>
          <a:xfrm>
            <a:off x="4007797" y="1078081"/>
            <a:ext cx="5136204" cy="3609533"/>
          </a:xfrm>
          <a:prstGeom prst="rect">
            <a:avLst/>
          </a:prstGeom>
        </p:spPr>
      </p:pic>
      <p:sp>
        <p:nvSpPr>
          <p:cNvPr id="14" name="TextBox 13">
            <a:extLst>
              <a:ext uri="{FF2B5EF4-FFF2-40B4-BE49-F238E27FC236}">
                <a16:creationId xmlns:a16="http://schemas.microsoft.com/office/drawing/2014/main" id="{08F971EB-A6B0-A049-A51A-566FEC9A088A}"/>
              </a:ext>
            </a:extLst>
          </p:cNvPr>
          <p:cNvSpPr txBox="1"/>
          <p:nvPr userDrawn="1"/>
        </p:nvSpPr>
        <p:spPr>
          <a:xfrm>
            <a:off x="6319719" y="1406466"/>
            <a:ext cx="3286985" cy="338554"/>
          </a:xfrm>
          <a:prstGeom prst="rect">
            <a:avLst/>
          </a:prstGeom>
          <a:noFill/>
        </p:spPr>
        <p:txBody>
          <a:bodyPr wrap="square" rtlCol="0">
            <a:spAutoFit/>
          </a:bodyPr>
          <a:lstStyle/>
          <a:p>
            <a:r>
              <a:rPr lang="en-US" sz="800" b="1" dirty="0">
                <a:solidFill>
                  <a:srgbClr val="452663"/>
                </a:solidFill>
                <a:latin typeface="Arial" panose="020B0604020202020204" pitchFamily="34" charset="0"/>
                <a:cs typeface="Arial" panose="020B0604020202020204" pitchFamily="34" charset="0"/>
              </a:rPr>
              <a:t>Hans Arora, MD and Kavita Shah-Arora, MD</a:t>
            </a:r>
          </a:p>
          <a:p>
            <a:r>
              <a:rPr lang="en-US" sz="800" dirty="0">
                <a:solidFill>
                  <a:srgbClr val="452663"/>
                </a:solidFill>
                <a:latin typeface="Arial" panose="020B0604020202020204" pitchFamily="34" charset="0"/>
                <a:cs typeface="Arial" panose="020B0604020202020204" pitchFamily="34" charset="0"/>
              </a:rPr>
              <a:t>Members since 2005</a:t>
            </a:r>
          </a:p>
        </p:txBody>
      </p:sp>
      <p:sp>
        <p:nvSpPr>
          <p:cNvPr id="7" name="Title 1">
            <a:extLst>
              <a:ext uri="{FF2B5EF4-FFF2-40B4-BE49-F238E27FC236}">
                <a16:creationId xmlns:a16="http://schemas.microsoft.com/office/drawing/2014/main" id="{E78F7DEC-D208-483C-A51C-40B2E1F022E3}"/>
              </a:ext>
            </a:extLst>
          </p:cNvPr>
          <p:cNvSpPr>
            <a:spLocks noGrp="1"/>
          </p:cNvSpPr>
          <p:nvPr>
            <p:ph type="title"/>
          </p:nvPr>
        </p:nvSpPr>
        <p:spPr>
          <a:xfrm>
            <a:off x="628649" y="138131"/>
            <a:ext cx="8155428" cy="897710"/>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38B96E61-C85D-46AE-9D69-8F10141AC3A8}"/>
              </a:ext>
            </a:extLst>
          </p:cNvPr>
          <p:cNvSpPr>
            <a:spLocks noGrp="1"/>
          </p:cNvSpPr>
          <p:nvPr>
            <p:ph idx="1"/>
          </p:nvPr>
        </p:nvSpPr>
        <p:spPr>
          <a:xfrm>
            <a:off x="628650" y="1131502"/>
            <a:ext cx="3456967" cy="3463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9038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image" Target="../media/image1.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41"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2ABA63-BEF0-E747-824A-23FB8EF69FFA}"/>
              </a:ext>
            </a:extLst>
          </p:cNvPr>
          <p:cNvSpPr/>
          <p:nvPr userDrawn="1"/>
        </p:nvSpPr>
        <p:spPr>
          <a:xfrm>
            <a:off x="0" y="4686861"/>
            <a:ext cx="9144000" cy="456639"/>
          </a:xfrm>
          <a:prstGeom prst="rect">
            <a:avLst/>
          </a:prstGeom>
          <a:solidFill>
            <a:srgbClr val="E9E9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28650" y="138131"/>
            <a:ext cx="7886700" cy="897710"/>
          </a:xfrm>
          <a:prstGeom prst="rect">
            <a:avLst/>
          </a:prstGeom>
        </p:spPr>
        <p:txBody>
          <a:bodyPr vert="horz" lIns="91440" tIns="45720" rIns="91440" bIns="45720" rtlCol="0" anchor="ctr" anchorCtr="0">
            <a:normAutofit/>
          </a:bodyPr>
          <a:lstStyle/>
          <a:p>
            <a:r>
              <a:rPr lang="en-US"/>
              <a:t>Click to edit Master title style</a:t>
            </a:r>
          </a:p>
        </p:txBody>
      </p:sp>
      <p:sp>
        <p:nvSpPr>
          <p:cNvPr id="3" name="Text Placeholder 2"/>
          <p:cNvSpPr>
            <a:spLocks noGrp="1"/>
          </p:cNvSpPr>
          <p:nvPr>
            <p:ph type="body" idx="1"/>
          </p:nvPr>
        </p:nvSpPr>
        <p:spPr>
          <a:xfrm>
            <a:off x="628650" y="1137441"/>
            <a:ext cx="7886700" cy="34815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00281" y="4795463"/>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dirty="0"/>
          </a:p>
        </p:txBody>
      </p:sp>
      <p:sp>
        <p:nvSpPr>
          <p:cNvPr id="13" name="TextBox 12"/>
          <p:cNvSpPr txBox="1"/>
          <p:nvPr userDrawn="1"/>
        </p:nvSpPr>
        <p:spPr>
          <a:xfrm>
            <a:off x="632442" y="484780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a:solidFill>
                  <a:srgbClr val="452663"/>
                </a:solidFill>
                <a:latin typeface="Arial" charset="0"/>
                <a:ea typeface="Arial" charset="0"/>
                <a:cs typeface="Arial" charset="0"/>
              </a:rPr>
              <a:t>© 2019 </a:t>
            </a:r>
            <a:r>
              <a:rPr lang="en-US" sz="600" b="0" i="0" dirty="0">
                <a:solidFill>
                  <a:srgbClr val="452663"/>
                </a:solidFill>
                <a:latin typeface="Arial" charset="0"/>
                <a:ea typeface="Arial" charset="0"/>
                <a:cs typeface="Arial" charset="0"/>
              </a:rPr>
              <a:t>American Medical Association. All rights reserved.</a:t>
            </a:r>
          </a:p>
        </p:txBody>
      </p:sp>
      <p:pic>
        <p:nvPicPr>
          <p:cNvPr id="5" name="Graphic 4">
            <a:extLst>
              <a:ext uri="{FF2B5EF4-FFF2-40B4-BE49-F238E27FC236}">
                <a16:creationId xmlns:a16="http://schemas.microsoft.com/office/drawing/2014/main" id="{B47E2BB7-3982-7440-8602-9EC682554B76}"/>
              </a:ext>
            </a:extLst>
          </p:cNvPr>
          <p:cNvPicPr>
            <a:picLocks noChangeAspect="1"/>
          </p:cNvPicPr>
          <p:nvPr userDrawn="1"/>
        </p:nvPicPr>
        <p:blipFill>
          <a:blip r:embed="rId25" cstate="email">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7375134" y="4767807"/>
            <a:ext cx="1626625" cy="302293"/>
          </a:xfrm>
          <a:prstGeom prst="rect">
            <a:avLst/>
          </a:prstGeom>
        </p:spPr>
      </p:pic>
    </p:spTree>
    <p:extLst>
      <p:ext uri="{BB962C8B-B14F-4D97-AF65-F5344CB8AC3E}">
        <p14:creationId xmlns:p14="http://schemas.microsoft.com/office/powerpoint/2010/main" val="289195056"/>
      </p:ext>
    </p:extLst>
  </p:cSld>
  <p:clrMap bg1="lt1" tx1="dk1" bg2="lt2" tx2="dk2" accent1="accent1" accent2="accent2" accent3="accent3" accent4="accent4" accent5="accent5" accent6="accent6" hlink="hlink" folHlink="folHlink"/>
  <p:sldLayoutIdLst>
    <p:sldLayoutId id="2147483835" r:id="rId1"/>
    <p:sldLayoutId id="2147483774" r:id="rId2"/>
    <p:sldLayoutId id="2147483775" r:id="rId3"/>
    <p:sldLayoutId id="2147483776" r:id="rId4"/>
    <p:sldLayoutId id="2147483854" r:id="rId5"/>
    <p:sldLayoutId id="2147483861" r:id="rId6"/>
    <p:sldLayoutId id="2147483870" r:id="rId7"/>
    <p:sldLayoutId id="2147483875" r:id="rId8"/>
    <p:sldLayoutId id="2147484018" r:id="rId9"/>
    <p:sldLayoutId id="2147483855" r:id="rId10"/>
    <p:sldLayoutId id="2147483863" r:id="rId11"/>
    <p:sldLayoutId id="2147483864" r:id="rId12"/>
    <p:sldLayoutId id="2147483865" r:id="rId13"/>
    <p:sldLayoutId id="2147483856" r:id="rId14"/>
    <p:sldLayoutId id="2147483866" r:id="rId15"/>
    <p:sldLayoutId id="2147483867" r:id="rId16"/>
    <p:sldLayoutId id="2147483871" r:id="rId17"/>
    <p:sldLayoutId id="2147483857" r:id="rId18"/>
    <p:sldLayoutId id="2147483858" r:id="rId19"/>
    <p:sldLayoutId id="2147483874" r:id="rId20"/>
    <p:sldLayoutId id="2147483862" r:id="rId21"/>
    <p:sldLayoutId id="2147483868" r:id="rId22"/>
    <p:sldLayoutId id="2147483803" r:id="rId23"/>
  </p:sldLayoutIdLst>
  <p:hf hdr="0" ftr="0" dt="0"/>
  <p:txStyles>
    <p:titleStyle>
      <a:lvl1pPr algn="l" defTabSz="914400" rtl="0" eaLnBrk="1" latinLnBrk="0" hangingPunct="1">
        <a:lnSpc>
          <a:spcPct val="100000"/>
        </a:lnSpc>
        <a:spcBef>
          <a:spcPct val="0"/>
        </a:spcBef>
        <a:buNone/>
        <a:defRPr sz="24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8">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02ABA63-BEF0-E747-824A-23FB8EF69FFA}"/>
              </a:ext>
            </a:extLst>
          </p:cNvPr>
          <p:cNvSpPr/>
          <p:nvPr userDrawn="1"/>
        </p:nvSpPr>
        <p:spPr>
          <a:xfrm>
            <a:off x="0" y="4686861"/>
            <a:ext cx="9144000" cy="456639"/>
          </a:xfrm>
          <a:prstGeom prst="rect">
            <a:avLst/>
          </a:prstGeom>
          <a:solidFill>
            <a:srgbClr val="E9E9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138131"/>
            <a:ext cx="7886700" cy="897710"/>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628650" y="1137441"/>
            <a:ext cx="7886700" cy="34815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0281" y="4795463"/>
            <a:ext cx="925830" cy="274637"/>
          </a:xfrm>
          <a:prstGeom prst="rect">
            <a:avLst/>
          </a:prstGeom>
        </p:spPr>
        <p:txBody>
          <a:bodyPr vert="horz" lIns="91440" tIns="45720" rIns="91440" bIns="45720" rtlCol="0" anchor="ctr"/>
          <a:lstStyle>
            <a:lvl1pPr algn="l">
              <a:defRPr sz="1000">
                <a:solidFill>
                  <a:srgbClr val="452663"/>
                </a:solidFill>
                <a:latin typeface="Arial" charset="0"/>
                <a:ea typeface="Arial" charset="0"/>
                <a:cs typeface="Arial" charset="0"/>
              </a:defRPr>
            </a:lvl1pPr>
          </a:lstStyle>
          <a:p>
            <a:fld id="{DA05D499-8038-C642-91E0-FF7B8677CF19}" type="slidenum">
              <a:rPr lang="en-US" smtClean="0"/>
              <a:pPr/>
              <a:t>‹#›</a:t>
            </a:fld>
            <a:endParaRPr lang="en-US"/>
          </a:p>
        </p:txBody>
      </p:sp>
      <p:sp>
        <p:nvSpPr>
          <p:cNvPr id="13" name="TextBox 12"/>
          <p:cNvSpPr txBox="1"/>
          <p:nvPr userDrawn="1"/>
        </p:nvSpPr>
        <p:spPr>
          <a:xfrm>
            <a:off x="632442" y="4847807"/>
            <a:ext cx="2525440" cy="18466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600" b="0" i="0" dirty="0">
                <a:solidFill>
                  <a:srgbClr val="452663"/>
                </a:solidFill>
                <a:latin typeface="Arial" charset="0"/>
                <a:ea typeface="Arial" charset="0"/>
                <a:cs typeface="Arial" charset="0"/>
              </a:rPr>
              <a:t>© 2019 American Medical Association. All rights reserved.</a:t>
            </a:r>
          </a:p>
        </p:txBody>
      </p:sp>
      <p:pic>
        <p:nvPicPr>
          <p:cNvPr id="5" name="Graphic 4">
            <a:extLst>
              <a:ext uri="{FF2B5EF4-FFF2-40B4-BE49-F238E27FC236}">
                <a16:creationId xmlns:a16="http://schemas.microsoft.com/office/drawing/2014/main" id="{B47E2BB7-3982-7440-8602-9EC682554B76}"/>
              </a:ext>
            </a:extLst>
          </p:cNvPr>
          <p:cNvPicPr>
            <a:picLocks noChangeAspect="1"/>
          </p:cNvPicPr>
          <p:nvPr userDrawn="1"/>
        </p:nvPicPr>
        <p:blipFill>
          <a:blip r:embed="rId42" cstate="email">
            <a:extLst>
              <a:ext uri="{28A0092B-C50C-407E-A947-70E740481C1C}">
                <a14:useLocalDpi xmlns:a14="http://schemas.microsoft.com/office/drawing/2010/main"/>
              </a:ext>
              <a:ext uri="{96DAC541-7B7A-43D3-8B79-37D633B846F1}">
                <asvg:svgBlip xmlns:asvg="http://schemas.microsoft.com/office/drawing/2016/SVG/main" r:embed="rId43"/>
              </a:ext>
            </a:extLst>
          </a:blip>
          <a:stretch>
            <a:fillRect/>
          </a:stretch>
        </p:blipFill>
        <p:spPr>
          <a:xfrm>
            <a:off x="7375134" y="4767807"/>
            <a:ext cx="1626625" cy="302293"/>
          </a:xfrm>
          <a:prstGeom prst="rect">
            <a:avLst/>
          </a:prstGeom>
        </p:spPr>
      </p:pic>
    </p:spTree>
    <p:extLst>
      <p:ext uri="{BB962C8B-B14F-4D97-AF65-F5344CB8AC3E}">
        <p14:creationId xmlns:p14="http://schemas.microsoft.com/office/powerpoint/2010/main" val="1831024647"/>
      </p:ext>
    </p:extLst>
  </p:cSld>
  <p:clrMap bg1="lt1" tx1="dk1" bg2="lt2" tx2="dk2" accent1="accent1" accent2="accent2" accent3="accent3" accent4="accent4" accent5="accent5" accent6="accent6" hlink="hlink" folHlink="folHlink"/>
  <p:sldLayoutIdLst>
    <p:sldLayoutId id="2147484021" r:id="rId1"/>
    <p:sldLayoutId id="2147484014" r:id="rId2"/>
    <p:sldLayoutId id="2147484022" r:id="rId3"/>
    <p:sldLayoutId id="2147484023" r:id="rId4"/>
    <p:sldLayoutId id="2147483882" r:id="rId5"/>
    <p:sldLayoutId id="2147484009" r:id="rId6"/>
    <p:sldLayoutId id="2147483812" r:id="rId7"/>
    <p:sldLayoutId id="2147483811" r:id="rId8"/>
    <p:sldLayoutId id="2147483813" r:id="rId9"/>
    <p:sldLayoutId id="2147483883" r:id="rId10"/>
    <p:sldLayoutId id="2147483816" r:id="rId11"/>
    <p:sldLayoutId id="2147483832" r:id="rId12"/>
    <p:sldLayoutId id="2147483814" r:id="rId13"/>
    <p:sldLayoutId id="2147483809" r:id="rId14"/>
    <p:sldLayoutId id="2147483831" r:id="rId15"/>
    <p:sldLayoutId id="2147483884" r:id="rId16"/>
    <p:sldLayoutId id="2147483926" r:id="rId17"/>
    <p:sldLayoutId id="2147483927" r:id="rId18"/>
    <p:sldLayoutId id="2147483928" r:id="rId19"/>
    <p:sldLayoutId id="2147483881" r:id="rId20"/>
    <p:sldLayoutId id="2147484010" r:id="rId21"/>
    <p:sldLayoutId id="2147483818" r:id="rId22"/>
    <p:sldLayoutId id="2147483819" r:id="rId23"/>
    <p:sldLayoutId id="2147483820" r:id="rId24"/>
    <p:sldLayoutId id="2147483880" r:id="rId25"/>
    <p:sldLayoutId id="2147484011" r:id="rId26"/>
    <p:sldLayoutId id="2147483827" r:id="rId27"/>
    <p:sldLayoutId id="2147483826" r:id="rId28"/>
    <p:sldLayoutId id="2147483828" r:id="rId29"/>
    <p:sldLayoutId id="2147483823" r:id="rId30"/>
    <p:sldLayoutId id="2147483888" r:id="rId31"/>
    <p:sldLayoutId id="2147483877" r:id="rId32"/>
    <p:sldLayoutId id="2147484012" r:id="rId33"/>
    <p:sldLayoutId id="2147483817" r:id="rId34"/>
    <p:sldLayoutId id="2147483824" r:id="rId35"/>
    <p:sldLayoutId id="2147483834" r:id="rId36"/>
    <p:sldLayoutId id="2147483830" r:id="rId37"/>
    <p:sldLayoutId id="2147483829" r:id="rId38"/>
    <p:sldLayoutId id="2147483949" r:id="rId39"/>
    <p:sldLayoutId id="2147484030" r:id="rId40"/>
  </p:sldLayoutIdLst>
  <p:hf hdr="0" ftr="0" dt="0"/>
  <p:txStyles>
    <p:titleStyle>
      <a:lvl1pPr algn="l" defTabSz="914400" rtl="0" eaLnBrk="1" latinLnBrk="0" hangingPunct="1">
        <a:lnSpc>
          <a:spcPct val="100000"/>
        </a:lnSpc>
        <a:spcBef>
          <a:spcPct val="0"/>
        </a:spcBef>
        <a:buNone/>
        <a:defRPr sz="2400" b="1" kern="1200">
          <a:solidFill>
            <a:srgbClr val="46166B"/>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8">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hyperlink" Target="http://opioid.amfar.org/indicator/pctunmetne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50460C8-7DBB-441E-ADE6-77A8A4C63073}"/>
              </a:ext>
            </a:extLst>
          </p:cNvPr>
          <p:cNvSpPr>
            <a:spLocks noGrp="1"/>
          </p:cNvSpPr>
          <p:nvPr>
            <p:ph type="subTitle" idx="1"/>
          </p:nvPr>
        </p:nvSpPr>
        <p:spPr>
          <a:xfrm>
            <a:off x="737419" y="3867665"/>
            <a:ext cx="7649497" cy="753762"/>
          </a:xfrm>
        </p:spPr>
        <p:txBody>
          <a:bodyPr/>
          <a:lstStyle/>
          <a:p>
            <a:r>
              <a:rPr lang="en-US" dirty="0"/>
              <a:t>Patrice A. Harris, MD, MA</a:t>
            </a:r>
          </a:p>
          <a:p>
            <a:r>
              <a:rPr lang="en-US" dirty="0"/>
              <a:t>President</a:t>
            </a:r>
          </a:p>
          <a:p>
            <a:r>
              <a:rPr lang="en-US" dirty="0"/>
              <a:t>American Medical Association</a:t>
            </a:r>
          </a:p>
        </p:txBody>
      </p:sp>
      <p:sp>
        <p:nvSpPr>
          <p:cNvPr id="3" name="Title 2">
            <a:extLst>
              <a:ext uri="{FF2B5EF4-FFF2-40B4-BE49-F238E27FC236}">
                <a16:creationId xmlns:a16="http://schemas.microsoft.com/office/drawing/2014/main" id="{E89C453D-D536-437B-88B0-D1BBD99BFB24}"/>
              </a:ext>
            </a:extLst>
          </p:cNvPr>
          <p:cNvSpPr>
            <a:spLocks noGrp="1"/>
          </p:cNvSpPr>
          <p:nvPr>
            <p:ph type="title"/>
          </p:nvPr>
        </p:nvSpPr>
        <p:spPr>
          <a:xfrm>
            <a:off x="538049" y="1791313"/>
            <a:ext cx="8259962" cy="1841573"/>
          </a:xfrm>
        </p:spPr>
        <p:txBody>
          <a:bodyPr/>
          <a:lstStyle/>
          <a:p>
            <a:r>
              <a:rPr lang="en-US" sz="2800" dirty="0"/>
              <a:t>The AMA and OSMAP: Partners in solving health care challenges</a:t>
            </a:r>
          </a:p>
        </p:txBody>
      </p:sp>
    </p:spTree>
    <p:extLst>
      <p:ext uri="{BB962C8B-B14F-4D97-AF65-F5344CB8AC3E}">
        <p14:creationId xmlns:p14="http://schemas.microsoft.com/office/powerpoint/2010/main" val="2419174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07A17-DEC7-4494-8C2E-4EA93F750513}"/>
              </a:ext>
            </a:extLst>
          </p:cNvPr>
          <p:cNvSpPr>
            <a:spLocks noGrp="1"/>
          </p:cNvSpPr>
          <p:nvPr>
            <p:ph type="title"/>
          </p:nvPr>
        </p:nvSpPr>
        <p:spPr/>
        <p:txBody>
          <a:bodyPr/>
          <a:lstStyle/>
          <a:p>
            <a:r>
              <a:rPr lang="en-US" dirty="0"/>
              <a:t>Working with CMS to overhaul E/M codes and reduce  paperwork burdens</a:t>
            </a:r>
          </a:p>
        </p:txBody>
      </p:sp>
      <p:sp>
        <p:nvSpPr>
          <p:cNvPr id="3" name="Content Placeholder 2">
            <a:extLst>
              <a:ext uri="{FF2B5EF4-FFF2-40B4-BE49-F238E27FC236}">
                <a16:creationId xmlns:a16="http://schemas.microsoft.com/office/drawing/2014/main" id="{64C45ABA-0F3D-40F0-A714-D48350E77AB6}"/>
              </a:ext>
            </a:extLst>
          </p:cNvPr>
          <p:cNvSpPr>
            <a:spLocks noGrp="1"/>
          </p:cNvSpPr>
          <p:nvPr>
            <p:ph sz="half" idx="1"/>
          </p:nvPr>
        </p:nvSpPr>
        <p:spPr/>
        <p:txBody>
          <a:bodyPr>
            <a:normAutofit lnSpcReduction="10000"/>
          </a:bodyPr>
          <a:lstStyle/>
          <a:p>
            <a:r>
              <a:rPr lang="en-US" dirty="0"/>
              <a:t>AMA has been working with CMS to achieve the first overhaul of E/M office visit documentation and coding in more than 25 years.</a:t>
            </a:r>
          </a:p>
          <a:p>
            <a:r>
              <a:rPr lang="en-US" dirty="0"/>
              <a:t>AMA recommendations are included in the 2020 Medicare Physician Fee Schedule Final Rule.</a:t>
            </a:r>
          </a:p>
          <a:p>
            <a:r>
              <a:rPr lang="en-US" dirty="0"/>
              <a:t>This new approach is a significant step in reducing administrative burdens that get in the way of patient care.</a:t>
            </a:r>
          </a:p>
          <a:p>
            <a:r>
              <a:rPr lang="en-US" dirty="0"/>
              <a:t>Visit </a:t>
            </a:r>
            <a:r>
              <a:rPr lang="en-US" b="1" dirty="0"/>
              <a:t>ama-assn.org/</a:t>
            </a:r>
            <a:r>
              <a:rPr lang="en-US" b="1" dirty="0" err="1"/>
              <a:t>cpt</a:t>
            </a:r>
            <a:r>
              <a:rPr lang="en-US" b="1" dirty="0"/>
              <a:t>-office-visits</a:t>
            </a:r>
          </a:p>
        </p:txBody>
      </p:sp>
      <p:sp>
        <p:nvSpPr>
          <p:cNvPr id="5" name="Slide Number Placeholder 4">
            <a:extLst>
              <a:ext uri="{FF2B5EF4-FFF2-40B4-BE49-F238E27FC236}">
                <a16:creationId xmlns:a16="http://schemas.microsoft.com/office/drawing/2014/main" id="{4A1FF6EC-E89A-47AF-A7A8-F7D979C4A8A4}"/>
              </a:ext>
            </a:extLst>
          </p:cNvPr>
          <p:cNvSpPr>
            <a:spLocks noGrp="1"/>
          </p:cNvSpPr>
          <p:nvPr>
            <p:ph type="sldNum" sz="quarter" idx="10"/>
          </p:nvPr>
        </p:nvSpPr>
        <p:spPr/>
        <p:txBody>
          <a:bodyPr/>
          <a:lstStyle/>
          <a:p>
            <a:fld id="{DA05D499-8038-C642-91E0-FF7B8677CF19}" type="slidenum">
              <a:rPr lang="en-US" smtClean="0"/>
              <a:pPr/>
              <a:t>10</a:t>
            </a:fld>
            <a:endParaRPr lang="en-US" dirty="0"/>
          </a:p>
        </p:txBody>
      </p:sp>
      <p:pic>
        <p:nvPicPr>
          <p:cNvPr id="6" name="Picture 2">
            <a:extLst>
              <a:ext uri="{FF2B5EF4-FFF2-40B4-BE49-F238E27FC236}">
                <a16:creationId xmlns:a16="http://schemas.microsoft.com/office/drawing/2014/main" id="{B36D1086-CC3B-4B48-BD13-5A7AD423D3BE}"/>
              </a:ext>
            </a:extLst>
          </p:cNvPr>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rcRect r="-2" b="17982"/>
          <a:stretch/>
        </p:blipFill>
        <p:spPr bwMode="auto">
          <a:xfrm>
            <a:off x="5103465" y="1208108"/>
            <a:ext cx="2956619" cy="3209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6739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9420E5-BD50-4FD0-83F6-81F0BC7B7A88}"/>
              </a:ext>
            </a:extLst>
          </p:cNvPr>
          <p:cNvSpPr>
            <a:spLocks noGrp="1"/>
          </p:cNvSpPr>
          <p:nvPr>
            <p:ph type="title"/>
          </p:nvPr>
        </p:nvSpPr>
        <p:spPr/>
        <p:txBody>
          <a:bodyPr/>
          <a:lstStyle/>
          <a:p>
            <a:r>
              <a:rPr lang="en-US" dirty="0"/>
              <a:t>Right-sizing prior authorization</a:t>
            </a:r>
          </a:p>
        </p:txBody>
      </p:sp>
      <p:sp>
        <p:nvSpPr>
          <p:cNvPr id="6" name="Content Placeholder 5">
            <a:extLst>
              <a:ext uri="{FF2B5EF4-FFF2-40B4-BE49-F238E27FC236}">
                <a16:creationId xmlns:a16="http://schemas.microsoft.com/office/drawing/2014/main" id="{C95EE513-B806-413B-BEB8-E7A6AF7FA8CE}"/>
              </a:ext>
            </a:extLst>
          </p:cNvPr>
          <p:cNvSpPr>
            <a:spLocks noGrp="1"/>
          </p:cNvSpPr>
          <p:nvPr>
            <p:ph sz="half" idx="1"/>
          </p:nvPr>
        </p:nvSpPr>
        <p:spPr/>
        <p:txBody>
          <a:bodyPr>
            <a:normAutofit fontScale="92500" lnSpcReduction="20000"/>
          </a:bodyPr>
          <a:lstStyle/>
          <a:p>
            <a:pPr>
              <a:lnSpc>
                <a:spcPct val="120000"/>
              </a:lnSpc>
            </a:pPr>
            <a:r>
              <a:rPr lang="en-US" dirty="0">
                <a:solidFill>
                  <a:schemeClr val="tx2"/>
                </a:solidFill>
              </a:rPr>
              <a:t>Working directly with national partners and the insurance industry to “right-size” prior authorization</a:t>
            </a:r>
          </a:p>
          <a:p>
            <a:pPr>
              <a:lnSpc>
                <a:spcPct val="120000"/>
              </a:lnSpc>
            </a:pPr>
            <a:r>
              <a:rPr lang="en-US" dirty="0">
                <a:solidFill>
                  <a:schemeClr val="tx2"/>
                </a:solidFill>
              </a:rPr>
              <a:t>Pushing state legislation to address prior authorization and step therapy and advocating to national policymaking organizations for regulation of these programs and entities</a:t>
            </a:r>
          </a:p>
          <a:p>
            <a:pPr>
              <a:lnSpc>
                <a:spcPct val="120000"/>
              </a:lnSpc>
            </a:pPr>
            <a:r>
              <a:rPr lang="en-US" dirty="0">
                <a:solidFill>
                  <a:schemeClr val="tx2"/>
                </a:solidFill>
              </a:rPr>
              <a:t>Creating new resources to help practices streamline prior authorization</a:t>
            </a:r>
          </a:p>
          <a:p>
            <a:pPr lvl="1">
              <a:lnSpc>
                <a:spcPct val="120000"/>
              </a:lnSpc>
              <a:buFont typeface="Wingdings" panose="05000000000000000000" pitchFamily="2" charset="2"/>
              <a:buChar char="Ø"/>
            </a:pPr>
            <a:r>
              <a:rPr lang="en-US" dirty="0">
                <a:solidFill>
                  <a:schemeClr val="tx2"/>
                </a:solidFill>
              </a:rPr>
              <a:t>Visit </a:t>
            </a:r>
            <a:r>
              <a:rPr lang="en-US" sz="1600" b="1" dirty="0">
                <a:solidFill>
                  <a:schemeClr val="accent1"/>
                </a:solidFill>
              </a:rPr>
              <a:t>FixPriorAuth.org</a:t>
            </a:r>
          </a:p>
          <a:p>
            <a:endParaRPr lang="en-US" dirty="0"/>
          </a:p>
        </p:txBody>
      </p:sp>
      <p:pic>
        <p:nvPicPr>
          <p:cNvPr id="9" name="Content Placeholder 8">
            <a:extLst>
              <a:ext uri="{FF2B5EF4-FFF2-40B4-BE49-F238E27FC236}">
                <a16:creationId xmlns:a16="http://schemas.microsoft.com/office/drawing/2014/main" id="{2979580D-23AA-4EE8-AE8F-90BBB69FBED6}"/>
              </a:ext>
            </a:extLst>
          </p:cNvPr>
          <p:cNvPicPr>
            <a:picLocks noGrp="1" noChangeAspect="1"/>
          </p:cNvPicPr>
          <p:nvPr>
            <p:ph sz="half" idx="2"/>
          </p:nvPr>
        </p:nvPicPr>
        <p:blipFill>
          <a:blip r:embed="rId2"/>
          <a:stretch>
            <a:fillRect/>
          </a:stretch>
        </p:blipFill>
        <p:spPr>
          <a:xfrm>
            <a:off x="4843225" y="1035841"/>
            <a:ext cx="3895981" cy="3453938"/>
          </a:xfrm>
        </p:spPr>
      </p:pic>
      <p:sp>
        <p:nvSpPr>
          <p:cNvPr id="4" name="Slide Number Placeholder 3">
            <a:extLst>
              <a:ext uri="{FF2B5EF4-FFF2-40B4-BE49-F238E27FC236}">
                <a16:creationId xmlns:a16="http://schemas.microsoft.com/office/drawing/2014/main" id="{3F696886-E3F3-4DA2-B830-A8AEFB24015E}"/>
              </a:ext>
            </a:extLst>
          </p:cNvPr>
          <p:cNvSpPr>
            <a:spLocks noGrp="1"/>
          </p:cNvSpPr>
          <p:nvPr>
            <p:ph type="sldNum" sz="quarter" idx="10"/>
          </p:nvPr>
        </p:nvSpPr>
        <p:spPr/>
        <p:txBody>
          <a:bodyPr/>
          <a:lstStyle/>
          <a:p>
            <a:fld id="{DA05D499-8038-C642-91E0-FF7B8677CF19}" type="slidenum">
              <a:rPr lang="en-US" smtClean="0"/>
              <a:pPr/>
              <a:t>11</a:t>
            </a:fld>
            <a:endParaRPr lang="en-US" dirty="0"/>
          </a:p>
        </p:txBody>
      </p:sp>
      <p:sp>
        <p:nvSpPr>
          <p:cNvPr id="10" name="TextBox 9">
            <a:extLst>
              <a:ext uri="{FF2B5EF4-FFF2-40B4-BE49-F238E27FC236}">
                <a16:creationId xmlns:a16="http://schemas.microsoft.com/office/drawing/2014/main" id="{35ECC289-4DD1-4D0A-BEB3-1D1835EBB8EF}"/>
              </a:ext>
            </a:extLst>
          </p:cNvPr>
          <p:cNvSpPr txBox="1"/>
          <p:nvPr/>
        </p:nvSpPr>
        <p:spPr>
          <a:xfrm>
            <a:off x="5093278" y="4437454"/>
            <a:ext cx="2852304" cy="215444"/>
          </a:xfrm>
          <a:prstGeom prst="rect">
            <a:avLst/>
          </a:prstGeom>
          <a:noFill/>
        </p:spPr>
        <p:txBody>
          <a:bodyPr wrap="square" rtlCol="0">
            <a:spAutoFit/>
          </a:bodyPr>
          <a:lstStyle/>
          <a:p>
            <a:r>
              <a:rPr lang="en-US" sz="800" dirty="0"/>
              <a:t>Source: 2018 AMA Prior Authorization Physician Survey </a:t>
            </a:r>
          </a:p>
        </p:txBody>
      </p:sp>
    </p:spTree>
    <p:extLst>
      <p:ext uri="{BB962C8B-B14F-4D97-AF65-F5344CB8AC3E}">
        <p14:creationId xmlns:p14="http://schemas.microsoft.com/office/powerpoint/2010/main" val="402286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2F169-448C-49D2-A82D-20A7D6E572BC}"/>
              </a:ext>
            </a:extLst>
          </p:cNvPr>
          <p:cNvSpPr>
            <a:spLocks noGrp="1"/>
          </p:cNvSpPr>
          <p:nvPr>
            <p:ph type="title"/>
          </p:nvPr>
        </p:nvSpPr>
        <p:spPr>
          <a:xfrm>
            <a:off x="200281" y="127492"/>
            <a:ext cx="8537885" cy="747013"/>
          </a:xfrm>
        </p:spPr>
        <p:txBody>
          <a:bodyPr/>
          <a:lstStyle/>
          <a:p>
            <a:r>
              <a:rPr lang="en-US" b="1" dirty="0">
                <a:latin typeface="Arial" panose="020B0604020202020204" pitchFamily="34" charset="0"/>
                <a:cs typeface="Arial" panose="020B0604020202020204" pitchFamily="34" charset="0"/>
              </a:rPr>
              <a:t>Consensus statement on improving prior authorization </a:t>
            </a:r>
          </a:p>
        </p:txBody>
      </p:sp>
      <p:sp>
        <p:nvSpPr>
          <p:cNvPr id="3" name="Content Placeholder 2">
            <a:extLst>
              <a:ext uri="{FF2B5EF4-FFF2-40B4-BE49-F238E27FC236}">
                <a16:creationId xmlns:a16="http://schemas.microsoft.com/office/drawing/2014/main" id="{0E5476F5-F17D-4A07-B3BC-9B55178103F0}"/>
              </a:ext>
            </a:extLst>
          </p:cNvPr>
          <p:cNvSpPr>
            <a:spLocks noGrp="1"/>
          </p:cNvSpPr>
          <p:nvPr>
            <p:ph idx="1"/>
          </p:nvPr>
        </p:nvSpPr>
        <p:spPr>
          <a:xfrm>
            <a:off x="628650" y="1035841"/>
            <a:ext cx="5541491" cy="3463707"/>
          </a:xfrm>
        </p:spPr>
        <p:txBody>
          <a:bodyPr>
            <a:normAutofit fontScale="92500" lnSpcReduction="20000"/>
          </a:bodyPr>
          <a:lstStyle/>
          <a:p>
            <a:r>
              <a:rPr lang="en-US" dirty="0">
                <a:solidFill>
                  <a:schemeClr val="tx2"/>
                </a:solidFill>
              </a:rPr>
              <a:t>Released in </a:t>
            </a:r>
            <a:r>
              <a:rPr lang="en-US" b="1" dirty="0">
                <a:solidFill>
                  <a:schemeClr val="tx2"/>
                </a:solidFill>
              </a:rPr>
              <a:t>January 2018 </a:t>
            </a:r>
            <a:r>
              <a:rPr lang="en-US" dirty="0">
                <a:solidFill>
                  <a:schemeClr val="tx2"/>
                </a:solidFill>
              </a:rPr>
              <a:t>by the AMA, American Hospital Association, America’s Health Insurance Plans, American Pharmacists Association, Blue Cross Blue Shield Association, and Medical Group Management Association</a:t>
            </a:r>
            <a:endParaRPr lang="en-US" sz="400" dirty="0">
              <a:solidFill>
                <a:schemeClr val="tx2"/>
              </a:solidFill>
              <a:ea typeface="Times New Roman"/>
              <a:cs typeface="Times New Roman"/>
            </a:endParaRPr>
          </a:p>
          <a:p>
            <a:pPr>
              <a:spcAft>
                <a:spcPts val="0"/>
              </a:spcAft>
            </a:pPr>
            <a:r>
              <a:rPr lang="en-US" dirty="0">
                <a:solidFill>
                  <a:schemeClr val="tx2"/>
                </a:solidFill>
                <a:ea typeface="Times New Roman"/>
                <a:cs typeface="Times New Roman"/>
              </a:rPr>
              <a:t>Five “buckets” addressed:</a:t>
            </a:r>
          </a:p>
          <a:p>
            <a:pPr lvl="1">
              <a:spcAft>
                <a:spcPts val="0"/>
              </a:spcAft>
            </a:pPr>
            <a:r>
              <a:rPr lang="en-US" sz="1600" dirty="0">
                <a:solidFill>
                  <a:schemeClr val="tx2"/>
                </a:solidFill>
                <a:ea typeface="Times New Roman"/>
                <a:cs typeface="Times New Roman"/>
              </a:rPr>
              <a:t>Selective application of PA</a:t>
            </a:r>
          </a:p>
          <a:p>
            <a:pPr lvl="1">
              <a:spcAft>
                <a:spcPts val="0"/>
              </a:spcAft>
            </a:pPr>
            <a:r>
              <a:rPr lang="en-US" sz="1600" dirty="0">
                <a:solidFill>
                  <a:schemeClr val="tx2"/>
                </a:solidFill>
                <a:ea typeface="Times New Roman"/>
                <a:cs typeface="Times New Roman"/>
              </a:rPr>
              <a:t>PA program review and volume adjustment</a:t>
            </a:r>
          </a:p>
          <a:p>
            <a:pPr lvl="1">
              <a:spcAft>
                <a:spcPts val="0"/>
              </a:spcAft>
            </a:pPr>
            <a:r>
              <a:rPr lang="en-US" sz="1600" dirty="0">
                <a:solidFill>
                  <a:schemeClr val="tx2"/>
                </a:solidFill>
                <a:ea typeface="Times New Roman"/>
                <a:cs typeface="Times New Roman"/>
              </a:rPr>
              <a:t>Transparency and communication regarding PA</a:t>
            </a:r>
          </a:p>
          <a:p>
            <a:pPr lvl="1">
              <a:spcAft>
                <a:spcPts val="0"/>
              </a:spcAft>
            </a:pPr>
            <a:r>
              <a:rPr lang="en-US" sz="1600" dirty="0">
                <a:solidFill>
                  <a:schemeClr val="tx2"/>
                </a:solidFill>
                <a:ea typeface="Times New Roman"/>
                <a:cs typeface="Times New Roman"/>
              </a:rPr>
              <a:t>Continuity of patient care</a:t>
            </a:r>
          </a:p>
          <a:p>
            <a:pPr lvl="1"/>
            <a:r>
              <a:rPr lang="en-US" sz="1600" dirty="0">
                <a:solidFill>
                  <a:schemeClr val="tx2"/>
                </a:solidFill>
                <a:ea typeface="Times New Roman"/>
                <a:cs typeface="Times New Roman"/>
              </a:rPr>
              <a:t>Automation to improve transparency and efficiency</a:t>
            </a:r>
          </a:p>
          <a:p>
            <a:r>
              <a:rPr lang="en-US" b="1" dirty="0">
                <a:solidFill>
                  <a:schemeClr val="tx2"/>
                </a:solidFill>
              </a:rPr>
              <a:t>GOAL</a:t>
            </a:r>
            <a:r>
              <a:rPr lang="en-US" dirty="0">
                <a:solidFill>
                  <a:schemeClr val="tx2"/>
                </a:solidFill>
              </a:rPr>
              <a:t>: Promote safe, timely, and affordable access to evidence-based care for patients; enhance efficiency; and reduce administrative burdens</a:t>
            </a:r>
          </a:p>
          <a:p>
            <a:endParaRPr lang="en-US" dirty="0"/>
          </a:p>
        </p:txBody>
      </p:sp>
      <p:sp>
        <p:nvSpPr>
          <p:cNvPr id="4" name="Slide Number Placeholder 3">
            <a:extLst>
              <a:ext uri="{FF2B5EF4-FFF2-40B4-BE49-F238E27FC236}">
                <a16:creationId xmlns:a16="http://schemas.microsoft.com/office/drawing/2014/main" id="{DB06808F-5925-44AA-8281-B24CEF90E87F}"/>
              </a:ext>
            </a:extLst>
          </p:cNvPr>
          <p:cNvSpPr>
            <a:spLocks noGrp="1"/>
          </p:cNvSpPr>
          <p:nvPr>
            <p:ph type="sldNum" sz="quarter" idx="10"/>
          </p:nvPr>
        </p:nvSpPr>
        <p:spPr/>
        <p:txBody>
          <a:bodyPr/>
          <a:lstStyle/>
          <a:p>
            <a:fld id="{DA05D499-8038-C642-91E0-FF7B8677CF19}" type="slidenum">
              <a:rPr lang="en-US" smtClean="0"/>
              <a:pPr/>
              <a:t>12</a:t>
            </a:fld>
            <a:endParaRPr lang="en-US" dirty="0"/>
          </a:p>
        </p:txBody>
      </p:sp>
      <p:pic>
        <p:nvPicPr>
          <p:cNvPr id="6" name="Picture 2">
            <a:extLst>
              <a:ext uri="{FF2B5EF4-FFF2-40B4-BE49-F238E27FC236}">
                <a16:creationId xmlns:a16="http://schemas.microsoft.com/office/drawing/2014/main" id="{98999B05-7AE4-41CB-A667-4194186D3B6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67627" y="1022463"/>
            <a:ext cx="2576246" cy="33283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28660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latin typeface="Arial" panose="020B0604020202020204" pitchFamily="34" charset="0"/>
                <a:cs typeface="Arial" panose="020B0604020202020204" pitchFamily="34" charset="0"/>
              </a:rPr>
              <a:t>Progress of the AMA Opioid Task Force</a:t>
            </a:r>
          </a:p>
        </p:txBody>
      </p:sp>
      <p:sp>
        <p:nvSpPr>
          <p:cNvPr id="5" name="Content Placeholder 4"/>
          <p:cNvSpPr>
            <a:spLocks noGrp="1"/>
          </p:cNvSpPr>
          <p:nvPr>
            <p:ph sz="half" idx="1"/>
          </p:nvPr>
        </p:nvSpPr>
        <p:spPr>
          <a:xfrm>
            <a:off x="628650" y="1137441"/>
            <a:ext cx="4619978" cy="3352338"/>
          </a:xfrm>
        </p:spPr>
        <p:txBody>
          <a:bodyPr>
            <a:noAutofit/>
          </a:bodyPr>
          <a:lstStyle/>
          <a:p>
            <a:pPr>
              <a:spcBef>
                <a:spcPts val="300"/>
              </a:spcBef>
              <a:spcAft>
                <a:spcPts val="300"/>
              </a:spcAft>
            </a:pPr>
            <a:r>
              <a:rPr lang="en-US" sz="1400" dirty="0"/>
              <a:t>Opioid prescribing has decreased by 33 percent since 2013. </a:t>
            </a:r>
          </a:p>
          <a:p>
            <a:pPr>
              <a:spcBef>
                <a:spcPts val="300"/>
              </a:spcBef>
              <a:spcAft>
                <a:spcPts val="300"/>
              </a:spcAft>
            </a:pPr>
            <a:r>
              <a:rPr lang="en-US" sz="1400" dirty="0"/>
              <a:t>PDMP registration and use continues to increase; more than 450 million queries were made in 2018.</a:t>
            </a:r>
          </a:p>
          <a:p>
            <a:pPr>
              <a:spcBef>
                <a:spcPts val="300"/>
              </a:spcBef>
              <a:spcAft>
                <a:spcPts val="300"/>
              </a:spcAft>
            </a:pPr>
            <a:r>
              <a:rPr lang="en-US" sz="1400" dirty="0"/>
              <a:t>Treatment capacity is increasing. More than 66k physicians are certified to provide buprenorphine to treat opioid use disorder.​</a:t>
            </a:r>
          </a:p>
          <a:p>
            <a:pPr>
              <a:spcBef>
                <a:spcPts val="300"/>
              </a:spcBef>
              <a:spcAft>
                <a:spcPts val="300"/>
              </a:spcAft>
            </a:pPr>
            <a:r>
              <a:rPr lang="en-US" sz="1400" dirty="0"/>
              <a:t>Physicians are enhancing their education – more than 700k physicians and others took CME in pain management and substance use disorders in 2018.​</a:t>
            </a:r>
          </a:p>
          <a:p>
            <a:r>
              <a:rPr lang="en-US" sz="1400" dirty="0"/>
              <a:t>Naloxone prescriptions increased to nearly 600k in 2018. </a:t>
            </a:r>
          </a:p>
          <a:p>
            <a:pPr>
              <a:spcBef>
                <a:spcPts val="300"/>
              </a:spcBef>
              <a:spcAft>
                <a:spcPts val="300"/>
              </a:spcAft>
            </a:pPr>
            <a:endParaRPr lang="en-US" sz="1300" dirty="0"/>
          </a:p>
        </p:txBody>
      </p:sp>
      <p:pic>
        <p:nvPicPr>
          <p:cNvPr id="1026"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341620" y="1390650"/>
            <a:ext cx="3566160" cy="2377440"/>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0"/>
          </p:nvPr>
        </p:nvSpPr>
        <p:spPr/>
        <p:txBody>
          <a:bodyPr/>
          <a:lstStyle/>
          <a:p>
            <a:fld id="{DA05D499-8038-C642-91E0-FF7B8677CF19}" type="slidenum">
              <a:rPr lang="en-US" smtClean="0"/>
              <a:pPr/>
              <a:t>13</a:t>
            </a:fld>
            <a:endParaRPr lang="en-US" dirty="0"/>
          </a:p>
        </p:txBody>
      </p:sp>
      <p:sp>
        <p:nvSpPr>
          <p:cNvPr id="2" name="Rectangle 1"/>
          <p:cNvSpPr/>
          <p:nvPr/>
        </p:nvSpPr>
        <p:spPr>
          <a:xfrm>
            <a:off x="5248628" y="3999788"/>
            <a:ext cx="4000500" cy="246221"/>
          </a:xfrm>
          <a:prstGeom prst="rect">
            <a:avLst/>
          </a:prstGeom>
        </p:spPr>
        <p:txBody>
          <a:bodyPr wrap="square">
            <a:spAutoFit/>
          </a:bodyPr>
          <a:lstStyle/>
          <a:p>
            <a:r>
              <a:rPr lang="en-US" sz="1000" dirty="0"/>
              <a:t>(Source:  AMA Opioid Task Force 2018 Progress Report)</a:t>
            </a:r>
          </a:p>
        </p:txBody>
      </p:sp>
    </p:spTree>
    <p:extLst>
      <p:ext uri="{BB962C8B-B14F-4D97-AF65-F5344CB8AC3E}">
        <p14:creationId xmlns:p14="http://schemas.microsoft.com/office/powerpoint/2010/main" val="145895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 y="171450"/>
            <a:ext cx="8534400" cy="628650"/>
          </a:xfrm>
        </p:spPr>
        <p:txBody>
          <a:bodyPr>
            <a:noAutofit/>
          </a:bodyPr>
          <a:lstStyle/>
          <a:p>
            <a:r>
              <a:rPr lang="en-US" altLang="en-US" dirty="0">
                <a:cs typeface="Times New Roman" pitchFamily="18" charset="0"/>
              </a:rPr>
              <a:t>Percent population needing, but not receiving, treatment</a:t>
            </a:r>
          </a:p>
        </p:txBody>
      </p:sp>
      <p:pic>
        <p:nvPicPr>
          <p:cNvPr id="23555" name="Picture 2"/>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l="16406" t="15971" r="10547" b="14307"/>
          <a:stretch>
            <a:fillRect/>
          </a:stretch>
        </p:blipFill>
        <p:spPr>
          <a:xfrm>
            <a:off x="873125" y="800101"/>
            <a:ext cx="7356475" cy="337542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556" name="TextBox 4"/>
          <p:cNvSpPr txBox="1">
            <a:spLocks noChangeArrowheads="1"/>
          </p:cNvSpPr>
          <p:nvPr/>
        </p:nvSpPr>
        <p:spPr bwMode="auto">
          <a:xfrm>
            <a:off x="685800" y="4400550"/>
            <a:ext cx="4800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E9D95"/>
              </a:buClr>
              <a:buSzPct val="110000"/>
              <a:buFont typeface="Wingdings" pitchFamily="2" charset="2"/>
              <a:buChar char="§"/>
              <a:defRPr sz="2400" b="1">
                <a:solidFill>
                  <a:srgbClr val="595959"/>
                </a:solidFill>
                <a:latin typeface="Arial" pitchFamily="34" charset="0"/>
                <a:ea typeface="MS PGothic" pitchFamily="34" charset="-128"/>
              </a:defRPr>
            </a:lvl1pPr>
            <a:lvl2pPr marL="742950" indent="-285750">
              <a:spcBef>
                <a:spcPct val="20000"/>
              </a:spcBef>
              <a:buClr>
                <a:srgbClr val="6E9D95"/>
              </a:buClr>
              <a:buSzPct val="110000"/>
              <a:buFont typeface="Arial" pitchFamily="34" charset="0"/>
              <a:buChar char="-"/>
              <a:defRPr sz="2400" b="1">
                <a:solidFill>
                  <a:srgbClr val="595959"/>
                </a:solidFill>
                <a:latin typeface="Arial" pitchFamily="34" charset="0"/>
                <a:ea typeface="MS PGothic" pitchFamily="34" charset="-128"/>
              </a:defRPr>
            </a:lvl2pPr>
            <a:lvl3pPr marL="1143000" indent="-228600">
              <a:spcBef>
                <a:spcPct val="20000"/>
              </a:spcBef>
              <a:buClr>
                <a:srgbClr val="6E9D95"/>
              </a:buClr>
              <a:buSzPct val="110000"/>
              <a:buFont typeface="Times" charset="0"/>
              <a:buChar char="•"/>
              <a:defRPr sz="2400" b="1">
                <a:solidFill>
                  <a:srgbClr val="595959"/>
                </a:solidFill>
                <a:latin typeface="Arial" pitchFamily="34" charset="0"/>
                <a:ea typeface="MS PGothic" pitchFamily="34" charset="-128"/>
              </a:defRPr>
            </a:lvl3pPr>
            <a:lvl4pPr marL="1600200" indent="-228600">
              <a:spcBef>
                <a:spcPct val="20000"/>
              </a:spcBef>
              <a:buClr>
                <a:srgbClr val="6E9D95"/>
              </a:buClr>
              <a:buSzPct val="110000"/>
              <a:buFont typeface="Times CE" pitchFamily="28" charset="0"/>
              <a:buChar char="-"/>
              <a:defRPr sz="2400" b="1">
                <a:solidFill>
                  <a:srgbClr val="595959"/>
                </a:solidFill>
                <a:latin typeface="Arial" pitchFamily="34" charset="0"/>
                <a:ea typeface="MS PGothic" pitchFamily="34" charset="-128"/>
              </a:defRPr>
            </a:lvl4pPr>
            <a:lvl5pPr marL="2057400" indent="-228600">
              <a:spcBef>
                <a:spcPct val="20000"/>
              </a:spcBef>
              <a:buClr>
                <a:srgbClr val="6E9D95"/>
              </a:buClr>
              <a:buSzPct val="110000"/>
              <a:buFont typeface="Times CE" pitchFamily="28" charset="0"/>
              <a:buChar char="-"/>
              <a:defRPr sz="2400" b="1">
                <a:solidFill>
                  <a:srgbClr val="595959"/>
                </a:solidFill>
                <a:latin typeface="Arial" pitchFamily="34" charset="0"/>
                <a:ea typeface="MS PGothic" pitchFamily="34" charset="-128"/>
              </a:defRPr>
            </a:lvl5pPr>
            <a:lvl6pPr marL="25146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itchFamily="34" charset="0"/>
                <a:ea typeface="MS PGothic" pitchFamily="34" charset="-128"/>
              </a:defRPr>
            </a:lvl6pPr>
            <a:lvl7pPr marL="29718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itchFamily="34" charset="0"/>
                <a:ea typeface="MS PGothic" pitchFamily="34" charset="-128"/>
              </a:defRPr>
            </a:lvl7pPr>
            <a:lvl8pPr marL="34290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itchFamily="34" charset="0"/>
                <a:ea typeface="MS PGothic" pitchFamily="34" charset="-128"/>
              </a:defRPr>
            </a:lvl8pPr>
            <a:lvl9pPr marL="3886200" indent="-228600" eaLnBrk="0" fontAlgn="base" hangingPunct="0">
              <a:spcBef>
                <a:spcPct val="20000"/>
              </a:spcBef>
              <a:spcAft>
                <a:spcPct val="0"/>
              </a:spcAft>
              <a:buClr>
                <a:srgbClr val="6E9D95"/>
              </a:buClr>
              <a:buSzPct val="110000"/>
              <a:buFont typeface="Times CE" pitchFamily="28" charset="0"/>
              <a:buChar char="-"/>
              <a:defRPr sz="2400" b="1">
                <a:solidFill>
                  <a:srgbClr val="595959"/>
                </a:solidFill>
                <a:latin typeface="Arial" pitchFamily="34" charset="0"/>
                <a:ea typeface="MS PGothic" pitchFamily="34" charset="-128"/>
              </a:defRPr>
            </a:lvl9pPr>
          </a:lstStyle>
          <a:p>
            <a:pPr>
              <a:spcBef>
                <a:spcPct val="0"/>
              </a:spcBef>
              <a:buClrTx/>
              <a:buSzTx/>
              <a:buFontTx/>
              <a:buNone/>
            </a:pPr>
            <a:r>
              <a:rPr lang="en-US" altLang="en-US" sz="1100" dirty="0">
                <a:solidFill>
                  <a:schemeClr val="tx1"/>
                </a:solidFill>
              </a:rPr>
              <a:t>Source: NSDUH, </a:t>
            </a:r>
            <a:r>
              <a:rPr lang="en-US" altLang="en-US" sz="1100" b="0" dirty="0">
                <a:solidFill>
                  <a:schemeClr val="tx1"/>
                </a:solidFill>
                <a:hlinkClick r:id="rId4"/>
              </a:rPr>
              <a:t>http://opioid.amfar.org/indicator/pctunmetneed</a:t>
            </a:r>
            <a:r>
              <a:rPr lang="en-US" altLang="en-US" sz="1100" b="0" dirty="0">
                <a:solidFill>
                  <a:schemeClr val="tx1"/>
                </a:solidFill>
              </a:rPr>
              <a:t> </a:t>
            </a:r>
          </a:p>
          <a:p>
            <a:pPr>
              <a:spcBef>
                <a:spcPct val="0"/>
              </a:spcBef>
              <a:buClrTx/>
              <a:buSzTx/>
              <a:buFontTx/>
              <a:buNone/>
            </a:pPr>
            <a:endParaRPr lang="en-US" altLang="en-US" sz="1100" dirty="0">
              <a:solidFill>
                <a:schemeClr val="bg2"/>
              </a:solidFill>
            </a:endParaRPr>
          </a:p>
        </p:txBody>
      </p:sp>
    </p:spTree>
    <p:extLst>
      <p:ext uri="{BB962C8B-B14F-4D97-AF65-F5344CB8AC3E}">
        <p14:creationId xmlns:p14="http://schemas.microsoft.com/office/powerpoint/2010/main" val="1002278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51419-24A8-4BD4-9CD8-A272599E7990}"/>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New recommendations from the Opioid Task Force</a:t>
            </a:r>
          </a:p>
        </p:txBody>
      </p:sp>
      <p:sp>
        <p:nvSpPr>
          <p:cNvPr id="3" name="Content Placeholder 2">
            <a:extLst>
              <a:ext uri="{FF2B5EF4-FFF2-40B4-BE49-F238E27FC236}">
                <a16:creationId xmlns:a16="http://schemas.microsoft.com/office/drawing/2014/main" id="{FF01F39D-FBF9-417C-87EE-873F44DCF4D3}"/>
              </a:ext>
            </a:extLst>
          </p:cNvPr>
          <p:cNvSpPr>
            <a:spLocks noGrp="1"/>
          </p:cNvSpPr>
          <p:nvPr>
            <p:ph sz="half" idx="1"/>
          </p:nvPr>
        </p:nvSpPr>
        <p:spPr/>
        <p:txBody>
          <a:bodyPr>
            <a:normAutofit fontScale="92500"/>
          </a:bodyPr>
          <a:lstStyle/>
          <a:p>
            <a:r>
              <a:rPr lang="en-US" dirty="0"/>
              <a:t>Remove prior authorization, step therapy and other administrative burdens for MAT</a:t>
            </a:r>
          </a:p>
          <a:p>
            <a:r>
              <a:rPr lang="en-US" dirty="0"/>
              <a:t>Enforce state and federal mental health and substance use disorder parity laws</a:t>
            </a:r>
          </a:p>
          <a:p>
            <a:r>
              <a:rPr lang="en-US" dirty="0"/>
              <a:t>Remove barriers to pain care</a:t>
            </a:r>
          </a:p>
          <a:p>
            <a:r>
              <a:rPr lang="en-US" dirty="0"/>
              <a:t>Increase access to treatment for pregnant women and mothers</a:t>
            </a:r>
          </a:p>
          <a:p>
            <a:r>
              <a:rPr lang="en-US" dirty="0"/>
              <a:t>Support access to treatment within the civil and criminal justice systems</a:t>
            </a:r>
          </a:p>
          <a:p>
            <a:endParaRPr lang="en-US" dirty="0"/>
          </a:p>
        </p:txBody>
      </p:sp>
      <p:sp>
        <p:nvSpPr>
          <p:cNvPr id="5" name="Slide Number Placeholder 4">
            <a:extLst>
              <a:ext uri="{FF2B5EF4-FFF2-40B4-BE49-F238E27FC236}">
                <a16:creationId xmlns:a16="http://schemas.microsoft.com/office/drawing/2014/main" id="{BA6397BB-484C-47C0-AB9C-AA35B49B329D}"/>
              </a:ext>
            </a:extLst>
          </p:cNvPr>
          <p:cNvSpPr>
            <a:spLocks noGrp="1"/>
          </p:cNvSpPr>
          <p:nvPr>
            <p:ph type="sldNum" sz="quarter" idx="10"/>
          </p:nvPr>
        </p:nvSpPr>
        <p:spPr/>
        <p:txBody>
          <a:bodyPr/>
          <a:lstStyle/>
          <a:p>
            <a:fld id="{DA05D499-8038-C642-91E0-FF7B8677CF19}" type="slidenum">
              <a:rPr lang="en-US" smtClean="0"/>
              <a:pPr/>
              <a:t>15</a:t>
            </a:fld>
            <a:endParaRPr lang="en-US" dirty="0"/>
          </a:p>
        </p:txBody>
      </p:sp>
      <p:pic>
        <p:nvPicPr>
          <p:cNvPr id="6" name="Content Placeholder 5">
            <a:extLst>
              <a:ext uri="{FF2B5EF4-FFF2-40B4-BE49-F238E27FC236}">
                <a16:creationId xmlns:a16="http://schemas.microsoft.com/office/drawing/2014/main" id="{AFEFDBBF-61CD-4576-B85E-1306A0224F8E}"/>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8200" y="1652905"/>
            <a:ext cx="3867150" cy="2320290"/>
          </a:xfrm>
          <a:prstGeom prst="rect">
            <a:avLst/>
          </a:prstGeom>
        </p:spPr>
      </p:pic>
    </p:spTree>
    <p:extLst>
      <p:ext uri="{BB962C8B-B14F-4D97-AF65-F5344CB8AC3E}">
        <p14:creationId xmlns:p14="http://schemas.microsoft.com/office/powerpoint/2010/main" val="951373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16A19-8DE1-487A-957A-5B71DC6DF280}"/>
              </a:ext>
            </a:extLst>
          </p:cNvPr>
          <p:cNvSpPr>
            <a:spLocks noGrp="1"/>
          </p:cNvSpPr>
          <p:nvPr>
            <p:ph type="title"/>
          </p:nvPr>
        </p:nvSpPr>
        <p:spPr/>
        <p:txBody>
          <a:bodyPr/>
          <a:lstStyle/>
          <a:p>
            <a:r>
              <a:rPr lang="en-US" dirty="0"/>
              <a:t>National Opioid Policy Roadmap highlights efforts in four states making a difference</a:t>
            </a:r>
          </a:p>
        </p:txBody>
      </p:sp>
      <p:sp>
        <p:nvSpPr>
          <p:cNvPr id="3" name="Content Placeholder 2">
            <a:extLst>
              <a:ext uri="{FF2B5EF4-FFF2-40B4-BE49-F238E27FC236}">
                <a16:creationId xmlns:a16="http://schemas.microsoft.com/office/drawing/2014/main" id="{8387155E-506F-4D26-B281-2FB2A2DA4780}"/>
              </a:ext>
            </a:extLst>
          </p:cNvPr>
          <p:cNvSpPr>
            <a:spLocks noGrp="1"/>
          </p:cNvSpPr>
          <p:nvPr>
            <p:ph sz="half" idx="1"/>
          </p:nvPr>
        </p:nvSpPr>
        <p:spPr/>
        <p:txBody>
          <a:bodyPr>
            <a:normAutofit fontScale="85000" lnSpcReduction="10000"/>
          </a:bodyPr>
          <a:lstStyle/>
          <a:p>
            <a:pPr marL="0" indent="0">
              <a:buNone/>
            </a:pPr>
            <a:r>
              <a:rPr lang="en-US" dirty="0"/>
              <a:t>Key to success is medical societies </a:t>
            </a:r>
            <a:r>
              <a:rPr lang="en-US" b="1" u="sng" dirty="0"/>
              <a:t>taking action</a:t>
            </a:r>
            <a:r>
              <a:rPr lang="en-US" dirty="0"/>
              <a:t> to support:</a:t>
            </a:r>
          </a:p>
          <a:p>
            <a:pPr lvl="0"/>
            <a:r>
              <a:rPr lang="en-US" dirty="0"/>
              <a:t>Vigorous state oversight and enforcement of mental health and SUD parity</a:t>
            </a:r>
          </a:p>
          <a:p>
            <a:pPr lvl="0"/>
            <a:r>
              <a:rPr lang="en-US" dirty="0"/>
              <a:t>Access to comprehensive, multidisciplinary, multimodal pain care</a:t>
            </a:r>
          </a:p>
          <a:p>
            <a:pPr lvl="0"/>
            <a:r>
              <a:rPr lang="en-US" dirty="0"/>
              <a:t>Removing prior authorization and other barriers to medication-assisted treatment</a:t>
            </a:r>
          </a:p>
          <a:p>
            <a:pPr lvl="0"/>
            <a:r>
              <a:rPr lang="en-US" dirty="0"/>
              <a:t>Evaluating current policies to determine what works and what needs revision or removal</a:t>
            </a:r>
          </a:p>
          <a:p>
            <a:pPr marL="0" indent="0">
              <a:buNone/>
            </a:pPr>
            <a:endParaRPr lang="en-US" dirty="0"/>
          </a:p>
        </p:txBody>
      </p:sp>
      <p:pic>
        <p:nvPicPr>
          <p:cNvPr id="7" name="Content Placeholder 6" descr="A screenshot of a cell phone&#10;&#10;Description generated with high confidence">
            <a:extLst>
              <a:ext uri="{FF2B5EF4-FFF2-40B4-BE49-F238E27FC236}">
                <a16:creationId xmlns:a16="http://schemas.microsoft.com/office/drawing/2014/main" id="{0E256600-90A3-4087-ADFC-FCA54D7916AB}"/>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l="966" t="9787" r="1" b="19340"/>
          <a:stretch/>
        </p:blipFill>
        <p:spPr>
          <a:xfrm>
            <a:off x="5575114" y="825690"/>
            <a:ext cx="2940236" cy="3740827"/>
          </a:xfrm>
        </p:spPr>
      </p:pic>
      <p:sp>
        <p:nvSpPr>
          <p:cNvPr id="5" name="Slide Number Placeholder 4">
            <a:extLst>
              <a:ext uri="{FF2B5EF4-FFF2-40B4-BE49-F238E27FC236}">
                <a16:creationId xmlns:a16="http://schemas.microsoft.com/office/drawing/2014/main" id="{5D99A85E-AE96-42AD-9796-C757A68F3349}"/>
              </a:ext>
            </a:extLst>
          </p:cNvPr>
          <p:cNvSpPr>
            <a:spLocks noGrp="1"/>
          </p:cNvSpPr>
          <p:nvPr>
            <p:ph type="sldNum" sz="quarter" idx="10"/>
          </p:nvPr>
        </p:nvSpPr>
        <p:spPr/>
        <p:txBody>
          <a:bodyPr/>
          <a:lstStyle/>
          <a:p>
            <a:fld id="{DA05D499-8038-C642-91E0-FF7B8677CF19}" type="slidenum">
              <a:rPr lang="en-US" smtClean="0"/>
              <a:pPr/>
              <a:t>16</a:t>
            </a:fld>
            <a:endParaRPr lang="en-US" dirty="0"/>
          </a:p>
        </p:txBody>
      </p:sp>
    </p:spTree>
    <p:extLst>
      <p:ext uri="{BB962C8B-B14F-4D97-AF65-F5344CB8AC3E}">
        <p14:creationId xmlns:p14="http://schemas.microsoft.com/office/powerpoint/2010/main" val="398227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F2B3B-B827-4E09-9F0B-D52318A359AA}"/>
              </a:ext>
            </a:extLst>
          </p:cNvPr>
          <p:cNvSpPr>
            <a:spLocks noGrp="1"/>
          </p:cNvSpPr>
          <p:nvPr>
            <p:ph type="title"/>
          </p:nvPr>
        </p:nvSpPr>
        <p:spPr>
          <a:xfrm>
            <a:off x="402956" y="138131"/>
            <a:ext cx="8112394" cy="622715"/>
          </a:xfrm>
        </p:spPr>
        <p:txBody>
          <a:bodyPr/>
          <a:lstStyle/>
          <a:p>
            <a:r>
              <a:rPr lang="en-US" dirty="0"/>
              <a:t>The urgent threat of vaping</a:t>
            </a:r>
          </a:p>
        </p:txBody>
      </p:sp>
      <p:pic>
        <p:nvPicPr>
          <p:cNvPr id="7" name="Content Placeholder 6" descr="A screenshot of a cell phone&#10;&#10;Description automatically generated">
            <a:extLst>
              <a:ext uri="{FF2B5EF4-FFF2-40B4-BE49-F238E27FC236}">
                <a16:creationId xmlns:a16="http://schemas.microsoft.com/office/drawing/2014/main" id="{B739E0BF-CE6A-44E2-AD2A-5199FD29B5D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988526" y="958465"/>
            <a:ext cx="4939758" cy="2782730"/>
          </a:xfrm>
        </p:spPr>
      </p:pic>
      <p:sp>
        <p:nvSpPr>
          <p:cNvPr id="5" name="Slide Number Placeholder 4">
            <a:extLst>
              <a:ext uri="{FF2B5EF4-FFF2-40B4-BE49-F238E27FC236}">
                <a16:creationId xmlns:a16="http://schemas.microsoft.com/office/drawing/2014/main" id="{BFD0BA14-7473-4AA2-9EBC-EE8FA8C1444D}"/>
              </a:ext>
            </a:extLst>
          </p:cNvPr>
          <p:cNvSpPr>
            <a:spLocks noGrp="1"/>
          </p:cNvSpPr>
          <p:nvPr>
            <p:ph type="sldNum" sz="quarter" idx="10"/>
          </p:nvPr>
        </p:nvSpPr>
        <p:spPr/>
        <p:txBody>
          <a:bodyPr/>
          <a:lstStyle/>
          <a:p>
            <a:fld id="{DA05D499-8038-C642-91E0-FF7B8677CF19}" type="slidenum">
              <a:rPr lang="en-US" smtClean="0"/>
              <a:pPr/>
              <a:t>17</a:t>
            </a:fld>
            <a:endParaRPr lang="en-US" dirty="0"/>
          </a:p>
        </p:txBody>
      </p:sp>
      <p:sp>
        <p:nvSpPr>
          <p:cNvPr id="8" name="TextBox 7">
            <a:extLst>
              <a:ext uri="{FF2B5EF4-FFF2-40B4-BE49-F238E27FC236}">
                <a16:creationId xmlns:a16="http://schemas.microsoft.com/office/drawing/2014/main" id="{B4B7252E-973E-4DCC-B202-8FD6A8E84B49}"/>
              </a:ext>
            </a:extLst>
          </p:cNvPr>
          <p:cNvSpPr txBox="1"/>
          <p:nvPr/>
        </p:nvSpPr>
        <p:spPr>
          <a:xfrm>
            <a:off x="478970" y="1035841"/>
            <a:ext cx="3430299" cy="387798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Mysterious and serious lung illness linked to vaping found in </a:t>
            </a:r>
            <a:r>
              <a:rPr lang="en-US" sz="1400" b="1" dirty="0">
                <a:solidFill>
                  <a:schemeClr val="tx2"/>
                </a:solidFill>
                <a:latin typeface="Arial" panose="020B0604020202020204" pitchFamily="34" charset="0"/>
                <a:cs typeface="Arial" panose="020B0604020202020204" pitchFamily="34" charset="0"/>
              </a:rPr>
              <a:t>49 states</a:t>
            </a:r>
            <a:r>
              <a:rPr lang="en-US" sz="1400" dirty="0">
                <a:solidFill>
                  <a:schemeClr val="tx2"/>
                </a:solidFill>
                <a:latin typeface="Arial" panose="020B0604020202020204" pitchFamily="34" charset="0"/>
                <a:cs typeface="Arial" panose="020B0604020202020204" pitchFamily="34" charset="0"/>
              </a:rPr>
              <a:t>.</a:t>
            </a:r>
            <a:br>
              <a:rPr lang="en-US" sz="1400" dirty="0">
                <a:solidFill>
                  <a:schemeClr val="tx2"/>
                </a:solidFill>
                <a:latin typeface="Arial" panose="020B0604020202020204" pitchFamily="34" charset="0"/>
                <a:cs typeface="Arial" panose="020B0604020202020204" pitchFamily="34" charset="0"/>
              </a:rPr>
            </a:br>
            <a:endParaRPr lang="en-US" sz="14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solidFill>
                  <a:schemeClr val="tx2"/>
                </a:solidFill>
                <a:latin typeface="Arial" panose="020B0604020202020204" pitchFamily="34" charset="0"/>
                <a:cs typeface="Arial" panose="020B0604020202020204" pitchFamily="34" charset="0"/>
              </a:rPr>
              <a:t>More than </a:t>
            </a:r>
            <a:r>
              <a:rPr lang="en-US" sz="1400" b="1" dirty="0">
                <a:solidFill>
                  <a:schemeClr val="tx2"/>
                </a:solidFill>
                <a:latin typeface="Arial" panose="020B0604020202020204" pitchFamily="34" charset="0"/>
                <a:cs typeface="Arial" panose="020B0604020202020204" pitchFamily="34" charset="0"/>
              </a:rPr>
              <a:t>2,000 cases</a:t>
            </a:r>
            <a:r>
              <a:rPr lang="en-US" sz="1400" dirty="0">
                <a:solidFill>
                  <a:schemeClr val="tx2"/>
                </a:solidFill>
                <a:latin typeface="Arial" panose="020B0604020202020204" pitchFamily="34" charset="0"/>
                <a:cs typeface="Arial" panose="020B0604020202020204" pitchFamily="34" charset="0"/>
              </a:rPr>
              <a:t> in U.S.</a:t>
            </a:r>
          </a:p>
          <a:p>
            <a:pPr marL="742950" lvl="1" indent="-285750">
              <a:buFont typeface="Courier New" panose="02070309020205020404" pitchFamily="49" charset="0"/>
              <a:buChar char="o"/>
            </a:pPr>
            <a:r>
              <a:rPr lang="en-US" sz="1400" b="1">
                <a:solidFill>
                  <a:schemeClr val="tx2"/>
                </a:solidFill>
                <a:latin typeface="Arial" panose="020B0604020202020204" pitchFamily="34" charset="0"/>
                <a:cs typeface="Arial" panose="020B0604020202020204" pitchFamily="34" charset="0"/>
              </a:rPr>
              <a:t>39 </a:t>
            </a:r>
            <a:r>
              <a:rPr lang="en-US" sz="1400" b="1" dirty="0">
                <a:solidFill>
                  <a:schemeClr val="tx2"/>
                </a:solidFill>
                <a:latin typeface="Arial" panose="020B0604020202020204" pitchFamily="34" charset="0"/>
                <a:cs typeface="Arial" panose="020B0604020202020204" pitchFamily="34" charset="0"/>
              </a:rPr>
              <a:t>deaths</a:t>
            </a:r>
          </a:p>
          <a:p>
            <a:endParaRPr lang="en-US" sz="1400" b="1"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solidFill>
                  <a:schemeClr val="tx2"/>
                </a:solidFill>
                <a:latin typeface="Arial" panose="020B0604020202020204" pitchFamily="34" charset="0"/>
                <a:cs typeface="Arial" panose="020B0604020202020204" pitchFamily="34" charset="0"/>
              </a:rPr>
              <a:t>AMA urges the public to avoid use of e-cigarette products until health officials further investigate and understand the cause of these illnesses.</a:t>
            </a:r>
          </a:p>
          <a:p>
            <a:pPr marL="285750" indent="-285750">
              <a:buFont typeface="Wingdings" panose="05000000000000000000" pitchFamily="2" charset="2"/>
              <a:buChar char="Ø"/>
            </a:pPr>
            <a:endParaRPr lang="en-US" sz="1400" dirty="0">
              <a:solidFill>
                <a:schemeClr val="tx2"/>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400" dirty="0">
                <a:solidFill>
                  <a:schemeClr val="tx2"/>
                </a:solidFill>
                <a:latin typeface="Arial" panose="020B0604020202020204" pitchFamily="34" charset="0"/>
                <a:cs typeface="Arial" panose="020B0604020202020204" pitchFamily="34" charset="0"/>
              </a:rPr>
              <a:t>AMA calls on e-commerce platforms to better police illicit and illegal vaping products on their sites. </a:t>
            </a:r>
          </a:p>
          <a:p>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6AC0606A-8123-4B32-880E-915929B68A6A}"/>
              </a:ext>
            </a:extLst>
          </p:cNvPr>
          <p:cNvSpPr txBox="1"/>
          <p:nvPr/>
        </p:nvSpPr>
        <p:spPr>
          <a:xfrm>
            <a:off x="6418776" y="3938814"/>
            <a:ext cx="2503714" cy="246221"/>
          </a:xfrm>
          <a:prstGeom prst="rect">
            <a:avLst/>
          </a:prstGeom>
          <a:noFill/>
        </p:spPr>
        <p:txBody>
          <a:bodyPr wrap="square" rtlCol="0">
            <a:spAutoFit/>
          </a:bodyPr>
          <a:lstStyle/>
          <a:p>
            <a:r>
              <a:rPr lang="en-US" sz="1000" dirty="0"/>
              <a:t>CDC Morbidity and Mortality report, 2018</a:t>
            </a:r>
          </a:p>
        </p:txBody>
      </p:sp>
    </p:spTree>
    <p:extLst>
      <p:ext uri="{BB962C8B-B14F-4D97-AF65-F5344CB8AC3E}">
        <p14:creationId xmlns:p14="http://schemas.microsoft.com/office/powerpoint/2010/main" val="95959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872AFD-1D9A-48DB-A08C-D4D8D890EA56}"/>
              </a:ext>
            </a:extLst>
          </p:cNvPr>
          <p:cNvSpPr>
            <a:spLocks noGrp="1"/>
          </p:cNvSpPr>
          <p:nvPr>
            <p:ph type="sldNum" sz="quarter" idx="10"/>
          </p:nvPr>
        </p:nvSpPr>
        <p:spPr/>
        <p:txBody>
          <a:bodyPr/>
          <a:lstStyle/>
          <a:p>
            <a:fld id="{DA05D499-8038-C642-91E0-FF7B8677CF19}" type="slidenum">
              <a:rPr lang="en-US" smtClean="0"/>
              <a:pPr/>
              <a:t>18</a:t>
            </a:fld>
            <a:endParaRPr lang="en-US"/>
          </a:p>
        </p:txBody>
      </p:sp>
    </p:spTree>
    <p:extLst>
      <p:ext uri="{BB962C8B-B14F-4D97-AF65-F5344CB8AC3E}">
        <p14:creationId xmlns:p14="http://schemas.microsoft.com/office/powerpoint/2010/main" val="4281702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F4AE-CEB8-487A-8B63-1A57E36666F5}"/>
              </a:ext>
            </a:extLst>
          </p:cNvPr>
          <p:cNvSpPr>
            <a:spLocks noGrp="1"/>
          </p:cNvSpPr>
          <p:nvPr>
            <p:ph type="title"/>
          </p:nvPr>
        </p:nvSpPr>
        <p:spPr>
          <a:xfrm>
            <a:off x="361362" y="1066598"/>
            <a:ext cx="5715881" cy="1212368"/>
          </a:xfrm>
        </p:spPr>
        <p:txBody>
          <a:bodyPr>
            <a:normAutofit/>
          </a:bodyPr>
          <a:lstStyle/>
          <a:p>
            <a:r>
              <a:rPr lang="en-US" sz="2800" b="1" dirty="0">
                <a:latin typeface="Arial" panose="020B0604020202020204" pitchFamily="34" charset="0"/>
                <a:cs typeface="Arial" panose="020B0604020202020204" pitchFamily="34" charset="0"/>
              </a:rPr>
              <a:t>AMA’s commitment to </a:t>
            </a:r>
            <a:br>
              <a:rPr lang="en-US" sz="2800" b="1"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equity across health care</a:t>
            </a:r>
          </a:p>
        </p:txBody>
      </p:sp>
      <p:sp>
        <p:nvSpPr>
          <p:cNvPr id="3" name="Slide Number Placeholder 2">
            <a:extLst>
              <a:ext uri="{FF2B5EF4-FFF2-40B4-BE49-F238E27FC236}">
                <a16:creationId xmlns:a16="http://schemas.microsoft.com/office/drawing/2014/main" id="{CA2F4A5E-72F6-4FE9-90D7-BC0ADEC8CF8F}"/>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05D499-8038-C642-91E0-FF7B8677CF19}" type="slidenum">
              <a:rPr kumimoji="0" lang="en-US" sz="1000" b="0" i="0" u="none" strike="noStrike" kern="1200" cap="none" spc="0" normalizeH="0" baseline="0" noProof="0" smtClean="0">
                <a:ln>
                  <a:noFill/>
                </a:ln>
                <a:solidFill>
                  <a:srgbClr val="452663"/>
                </a:solidFill>
                <a:effectLst/>
                <a:uLnTx/>
                <a:uFillTx/>
                <a:latin typeface="Arial" charset="0"/>
                <a:cs typeface="Arial"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452663"/>
              </a:solidFill>
              <a:effectLst/>
              <a:uLnTx/>
              <a:uFillTx/>
              <a:latin typeface="Arial" charset="0"/>
              <a:cs typeface="Arial" charset="0"/>
            </a:endParaRPr>
          </a:p>
        </p:txBody>
      </p:sp>
    </p:spTree>
    <p:extLst>
      <p:ext uri="{BB962C8B-B14F-4D97-AF65-F5344CB8AC3E}">
        <p14:creationId xmlns:p14="http://schemas.microsoft.com/office/powerpoint/2010/main" val="3580176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138131"/>
            <a:ext cx="8323439" cy="897710"/>
          </a:xfrm>
        </p:spPr>
        <p:txBody>
          <a:bodyPr/>
          <a:lstStyle/>
          <a:p>
            <a:r>
              <a:rPr lang="en-US" b="1" dirty="0">
                <a:latin typeface="Arial" panose="020B0604020202020204" pitchFamily="34" charset="0"/>
                <a:cs typeface="Arial" panose="020B0604020202020204" pitchFamily="34" charset="0"/>
              </a:rPr>
              <a:t>AMA works to create greater health equity in America</a:t>
            </a:r>
          </a:p>
        </p:txBody>
      </p:sp>
      <p:sp>
        <p:nvSpPr>
          <p:cNvPr id="5" name="Slide Number Placeholder 4"/>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A05D499-8038-C642-91E0-FF7B8677CF19}" type="slidenum">
              <a:rPr kumimoji="0" lang="en-US" sz="1000" b="0" i="0" u="none" strike="noStrike" kern="1200" cap="none" spc="0" normalizeH="0" baseline="0" noProof="0" smtClean="0">
                <a:ln>
                  <a:noFill/>
                </a:ln>
                <a:solidFill>
                  <a:srgbClr val="452663"/>
                </a:solidFill>
                <a:effectLst/>
                <a:uLnTx/>
                <a:uFillTx/>
                <a:latin typeface="Arial" charset="0"/>
                <a:cs typeface="Arial" charset="0"/>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452663"/>
              </a:solidFill>
              <a:effectLst/>
              <a:uLnTx/>
              <a:uFillTx/>
              <a:latin typeface="Arial" charset="0"/>
              <a:cs typeface="Arial" charset="0"/>
            </a:endParaRPr>
          </a:p>
        </p:txBody>
      </p:sp>
      <p:sp>
        <p:nvSpPr>
          <p:cNvPr id="8" name="Rectangle 7">
            <a:extLst>
              <a:ext uri="{FF2B5EF4-FFF2-40B4-BE49-F238E27FC236}">
                <a16:creationId xmlns:a16="http://schemas.microsoft.com/office/drawing/2014/main" id="{932E891D-DBE5-4D2B-A6A1-C34B87754D78}"/>
              </a:ext>
            </a:extLst>
          </p:cNvPr>
          <p:cNvSpPr/>
          <p:nvPr/>
        </p:nvSpPr>
        <p:spPr>
          <a:xfrm>
            <a:off x="710396" y="1507776"/>
            <a:ext cx="2317447" cy="415572"/>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Policy</a:t>
            </a:r>
          </a:p>
        </p:txBody>
      </p:sp>
      <p:sp>
        <p:nvSpPr>
          <p:cNvPr id="9" name="Rectangle 8">
            <a:extLst>
              <a:ext uri="{FF2B5EF4-FFF2-40B4-BE49-F238E27FC236}">
                <a16:creationId xmlns:a16="http://schemas.microsoft.com/office/drawing/2014/main" id="{61ECBEF6-2E3A-4EDD-A861-9648023D7540}"/>
              </a:ext>
            </a:extLst>
          </p:cNvPr>
          <p:cNvSpPr/>
          <p:nvPr/>
        </p:nvSpPr>
        <p:spPr>
          <a:xfrm>
            <a:off x="3468262" y="1507776"/>
            <a:ext cx="2396470" cy="415572"/>
          </a:xfrm>
          <a:prstGeom prst="rect">
            <a:avLst/>
          </a:prstGeom>
          <a:solidFill>
            <a:srgbClr val="46166B">
              <a:alpha val="85882"/>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Advocacy</a:t>
            </a:r>
          </a:p>
        </p:txBody>
      </p:sp>
      <p:sp>
        <p:nvSpPr>
          <p:cNvPr id="10" name="Rectangle 9">
            <a:extLst>
              <a:ext uri="{FF2B5EF4-FFF2-40B4-BE49-F238E27FC236}">
                <a16:creationId xmlns:a16="http://schemas.microsoft.com/office/drawing/2014/main" id="{E0F41DA8-6712-4790-B3DB-D228DBBEFA08}"/>
              </a:ext>
            </a:extLst>
          </p:cNvPr>
          <p:cNvSpPr/>
          <p:nvPr/>
        </p:nvSpPr>
        <p:spPr>
          <a:xfrm>
            <a:off x="6305151" y="1507776"/>
            <a:ext cx="2105378" cy="415572"/>
          </a:xfrm>
          <a:prstGeom prst="rect">
            <a:avLst/>
          </a:prstGeom>
          <a:solidFill>
            <a:srgbClr val="46166B">
              <a:alpha val="6902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Tools</a:t>
            </a:r>
          </a:p>
        </p:txBody>
      </p:sp>
      <p:sp>
        <p:nvSpPr>
          <p:cNvPr id="11" name="TextBox 10">
            <a:extLst>
              <a:ext uri="{FF2B5EF4-FFF2-40B4-BE49-F238E27FC236}">
                <a16:creationId xmlns:a16="http://schemas.microsoft.com/office/drawing/2014/main" id="{C6219DFD-5B97-4E7E-AC21-359BAB3969B5}"/>
              </a:ext>
            </a:extLst>
          </p:cNvPr>
          <p:cNvSpPr txBox="1"/>
          <p:nvPr/>
        </p:nvSpPr>
        <p:spPr>
          <a:xfrm>
            <a:off x="656372" y="2021125"/>
            <a:ext cx="2371471" cy="224676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AMA’s House of Delegates has adopted dozens of policies calling for: reducing racial and ethnic disparities in health care; increasing diversity in the medical profession; and eliminating bias among health professionals.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595959"/>
              </a:solidFill>
              <a:effectLst/>
              <a:uLnTx/>
              <a:uFillTx/>
              <a:latin typeface="Calibri"/>
              <a:ea typeface="+mn-ea"/>
              <a:cs typeface="+mn-cs"/>
            </a:endParaRPr>
          </a:p>
        </p:txBody>
      </p:sp>
      <p:sp>
        <p:nvSpPr>
          <p:cNvPr id="12" name="TextBox 11">
            <a:extLst>
              <a:ext uri="{FF2B5EF4-FFF2-40B4-BE49-F238E27FC236}">
                <a16:creationId xmlns:a16="http://schemas.microsoft.com/office/drawing/2014/main" id="{95F31C0C-2D3F-46A2-AAF2-64204E3A234A}"/>
              </a:ext>
            </a:extLst>
          </p:cNvPr>
          <p:cNvSpPr txBox="1"/>
          <p:nvPr/>
        </p:nvSpPr>
        <p:spPr>
          <a:xfrm>
            <a:off x="3468262" y="2021125"/>
            <a:ext cx="2396470"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AMA advocates for policies, such as expanded access to care for all, and for adequate funding of safety net programs.</a:t>
            </a:r>
          </a:p>
        </p:txBody>
      </p:sp>
      <p:sp>
        <p:nvSpPr>
          <p:cNvPr id="13" name="TextBox 12">
            <a:extLst>
              <a:ext uri="{FF2B5EF4-FFF2-40B4-BE49-F238E27FC236}">
                <a16:creationId xmlns:a16="http://schemas.microsoft.com/office/drawing/2014/main" id="{6DDEEF1F-2D68-4880-B799-29889188E452}"/>
              </a:ext>
            </a:extLst>
          </p:cNvPr>
          <p:cNvSpPr txBox="1"/>
          <p:nvPr/>
        </p:nvSpPr>
        <p:spPr>
          <a:xfrm>
            <a:off x="6221846" y="2021125"/>
            <a:ext cx="2271987"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AMA creates tools such as the </a:t>
            </a:r>
            <a:r>
              <a:rPr kumimoji="0" lang="en-US" sz="14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Health Disparities Toolkit</a:t>
            </a:r>
            <a:r>
              <a:rPr kumimoji="0" lang="en-US" sz="1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for physicians to use to implement better health literacy and culturally competent care in their own practices.</a:t>
            </a:r>
            <a:endParaRPr kumimoji="0" lang="en-US" sz="14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617537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38133"/>
            <a:ext cx="7934325" cy="547667"/>
          </a:xfrm>
        </p:spPr>
        <p:txBody>
          <a:bodyPr/>
          <a:lstStyle/>
          <a:p>
            <a:r>
              <a:rPr lang="en-US" b="1" dirty="0">
                <a:latin typeface="Arial" panose="020B0604020202020204" pitchFamily="34" charset="0"/>
                <a:cs typeface="Arial" panose="020B0604020202020204" pitchFamily="34" charset="0"/>
              </a:rPr>
              <a:t>Impact of social determinants of health</a:t>
            </a:r>
          </a:p>
        </p:txBody>
      </p:sp>
      <p:sp>
        <p:nvSpPr>
          <p:cNvPr id="5" name="Slide Number Placeholder 4"/>
          <p:cNvSpPr>
            <a:spLocks noGrp="1"/>
          </p:cNvSpPr>
          <p:nvPr>
            <p:ph type="sldNum" sz="quarter" idx="10"/>
          </p:nvPr>
        </p:nvSpPr>
        <p:spPr/>
        <p:txBody>
          <a:bodyPr/>
          <a:lstStyle/>
          <a:p>
            <a:fld id="{DA05D499-8038-C642-91E0-FF7B8677CF19}" type="slidenum">
              <a:rPr lang="en-US" smtClean="0"/>
              <a:pPr/>
              <a:t>4</a:t>
            </a:fld>
            <a:endParaRPr lang="en-US" dirty="0"/>
          </a:p>
        </p:txBody>
      </p:sp>
      <p:pic>
        <p:nvPicPr>
          <p:cNvPr id="4098" name="Picture 2" descr="C:\Users\jhood.AMA_NT\Desktop\8802-02-figure-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00225" y="771525"/>
            <a:ext cx="5130800"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82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567" y="86889"/>
            <a:ext cx="7886700" cy="897710"/>
          </a:xfrm>
        </p:spPr>
        <p:txBody>
          <a:bodyPr/>
          <a:lstStyle/>
          <a:p>
            <a:r>
              <a:rPr lang="en-US" b="1" dirty="0">
                <a:latin typeface="Arial" panose="020B0604020202020204" pitchFamily="34" charset="0"/>
                <a:cs typeface="Arial" panose="020B0604020202020204" pitchFamily="34" charset="0"/>
              </a:rPr>
              <a:t>Efforts to protect patient access to care</a:t>
            </a:r>
          </a:p>
        </p:txBody>
      </p:sp>
      <p:sp>
        <p:nvSpPr>
          <p:cNvPr id="5" name="Content Placeholder 4">
            <a:extLst>
              <a:ext uri="{FF2B5EF4-FFF2-40B4-BE49-F238E27FC236}">
                <a16:creationId xmlns:a16="http://schemas.microsoft.com/office/drawing/2014/main" id="{D66EF21B-183A-415F-82FC-DAFBC663AE98}"/>
              </a:ext>
            </a:extLst>
          </p:cNvPr>
          <p:cNvSpPr>
            <a:spLocks noGrp="1"/>
          </p:cNvSpPr>
          <p:nvPr>
            <p:ph sz="half" idx="1"/>
          </p:nvPr>
        </p:nvSpPr>
        <p:spPr>
          <a:xfrm>
            <a:off x="628649" y="1137441"/>
            <a:ext cx="4620683" cy="3352338"/>
          </a:xfrm>
        </p:spPr>
        <p:txBody>
          <a:bodyPr>
            <a:normAutofit fontScale="92500" lnSpcReduction="20000"/>
          </a:bodyPr>
          <a:lstStyle/>
          <a:p>
            <a:pPr lvl="0"/>
            <a:r>
              <a:rPr lang="en-US" dirty="0"/>
              <a:t>The AMA remains committed to protecting coverage for the 20 million Americans who acquired it through the ACA and expanding coverage for those who do not currently have it.  </a:t>
            </a:r>
          </a:p>
          <a:p>
            <a:pPr lvl="0"/>
            <a:r>
              <a:rPr lang="en-US" dirty="0"/>
              <a:t>AMA supports policies that would improve the coverage options for many who are underinsured and/or cite costs as a barrier to accessing the care they need. </a:t>
            </a:r>
          </a:p>
          <a:p>
            <a:r>
              <a:rPr lang="en-US" dirty="0"/>
              <a:t> AMA supports Medicaid expansion as a means of reducing the number of uninsured individuals.  </a:t>
            </a:r>
          </a:p>
          <a:p>
            <a:r>
              <a:rPr lang="en-US" dirty="0"/>
              <a:t>AMA filed an amicus brief in opposition to plaintiff arguments in Texas v. Azar and is working to reverse the December 2018 district court decision.</a:t>
            </a:r>
          </a:p>
        </p:txBody>
      </p:sp>
      <p:sp>
        <p:nvSpPr>
          <p:cNvPr id="12" name="Slide Number Placeholder 1">
            <a:extLst>
              <a:ext uri="{FF2B5EF4-FFF2-40B4-BE49-F238E27FC236}">
                <a16:creationId xmlns:a16="http://schemas.microsoft.com/office/drawing/2014/main" id="{7990CCC2-5872-4776-89F4-12EF5EA7E744}"/>
              </a:ext>
            </a:extLst>
          </p:cNvPr>
          <p:cNvSpPr>
            <a:spLocks noGrp="1"/>
          </p:cNvSpPr>
          <p:nvPr>
            <p:ph type="sldNum" sz="quarter" idx="10"/>
          </p:nvPr>
        </p:nvSpPr>
        <p:spPr>
          <a:xfrm>
            <a:off x="200281" y="4795463"/>
            <a:ext cx="925830" cy="274637"/>
          </a:xfrm>
        </p:spPr>
        <p:txBody>
          <a:bodyPr/>
          <a:lstStyle/>
          <a:p>
            <a:fld id="{DA05D499-8038-C642-91E0-FF7B8677CF19}" type="slidenum">
              <a:rPr lang="en-US" smtClean="0"/>
              <a:pPr/>
              <a:t>5</a:t>
            </a:fld>
            <a:endParaRPr lang="en-US" dirty="0"/>
          </a:p>
        </p:txBody>
      </p:sp>
      <p:pic>
        <p:nvPicPr>
          <p:cNvPr id="8" name="Content Placeholder 7">
            <a:extLst>
              <a:ext uri="{FF2B5EF4-FFF2-40B4-BE49-F238E27FC236}">
                <a16:creationId xmlns:a16="http://schemas.microsoft.com/office/drawing/2014/main" id="{2170E71B-770F-48E7-8BFD-0AFA407979EB}"/>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249332" y="1137441"/>
            <a:ext cx="3525515" cy="2115309"/>
          </a:xfrm>
        </p:spPr>
      </p:pic>
    </p:spTree>
    <p:extLst>
      <p:ext uri="{BB962C8B-B14F-4D97-AF65-F5344CB8AC3E}">
        <p14:creationId xmlns:p14="http://schemas.microsoft.com/office/powerpoint/2010/main" val="3490611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3C149-66DD-4FDE-A7D9-9C66CD999394}"/>
              </a:ext>
            </a:extLst>
          </p:cNvPr>
          <p:cNvSpPr>
            <a:spLocks noGrp="1"/>
          </p:cNvSpPr>
          <p:nvPr>
            <p:ph type="title"/>
          </p:nvPr>
        </p:nvSpPr>
        <p:spPr/>
        <p:txBody>
          <a:bodyPr/>
          <a:lstStyle/>
          <a:p>
            <a:r>
              <a:rPr lang="en-US" dirty="0"/>
              <a:t>Fully integrating mental health</a:t>
            </a:r>
          </a:p>
        </p:txBody>
      </p:sp>
      <p:sp>
        <p:nvSpPr>
          <p:cNvPr id="3" name="Content Placeholder 2">
            <a:extLst>
              <a:ext uri="{FF2B5EF4-FFF2-40B4-BE49-F238E27FC236}">
                <a16:creationId xmlns:a16="http://schemas.microsoft.com/office/drawing/2014/main" id="{3D0FDBDD-CC89-43A8-83E8-B43A2F57396B}"/>
              </a:ext>
            </a:extLst>
          </p:cNvPr>
          <p:cNvSpPr>
            <a:spLocks noGrp="1"/>
          </p:cNvSpPr>
          <p:nvPr>
            <p:ph idx="1"/>
          </p:nvPr>
        </p:nvSpPr>
        <p:spPr/>
        <p:txBody>
          <a:bodyPr>
            <a:normAutofit lnSpcReduction="10000"/>
          </a:bodyPr>
          <a:lstStyle/>
          <a:p>
            <a:pPr marL="0" indent="0">
              <a:buNone/>
            </a:pPr>
            <a:r>
              <a:rPr lang="en-US" dirty="0"/>
              <a:t>AMA policy:</a:t>
            </a:r>
          </a:p>
          <a:p>
            <a:pPr marL="0" indent="0">
              <a:buNone/>
            </a:pPr>
            <a:r>
              <a:rPr lang="en-US" dirty="0"/>
              <a:t>Supports parity of coverage for mental illness, alcoholism, substance use and eating disorders; </a:t>
            </a:r>
            <a:r>
              <a:rPr lang="en-US" sz="1000" dirty="0"/>
              <a:t>(H-185.974)</a:t>
            </a:r>
          </a:p>
          <a:p>
            <a:pPr marL="0" indent="0">
              <a:buNone/>
            </a:pPr>
            <a:r>
              <a:rPr lang="en-US" dirty="0"/>
              <a:t>Supports health care policies that ensure access to and payment for integrated medical, surgical, and psychiatric care regardless of the clinical setting; </a:t>
            </a:r>
            <a:r>
              <a:rPr lang="en-US" sz="1000" dirty="0"/>
              <a:t>(H-345.983)</a:t>
            </a:r>
          </a:p>
          <a:p>
            <a:pPr marL="0" indent="0">
              <a:buNone/>
            </a:pPr>
            <a:r>
              <a:rPr lang="en-US" dirty="0"/>
              <a:t>Supports increasing public awareness, reducing stigma and expanding patient access to quality care for depression and other mental illnesses; </a:t>
            </a:r>
            <a:r>
              <a:rPr lang="en-US" sz="1000" dirty="0"/>
              <a:t>(H-345.984)</a:t>
            </a:r>
          </a:p>
          <a:p>
            <a:pPr marL="0" indent="0">
              <a:buNone/>
            </a:pPr>
            <a:r>
              <a:rPr lang="en-US" dirty="0"/>
              <a:t>Encourages all physicians to acquire the knowledge and skills to recognize, diagnose and treat depression and other mental illnesses; </a:t>
            </a:r>
            <a:r>
              <a:rPr lang="en-US" sz="1000" dirty="0"/>
              <a:t>(H-345.984)</a:t>
            </a:r>
          </a:p>
          <a:p>
            <a:pPr marL="0" indent="0">
              <a:buNone/>
            </a:pPr>
            <a:r>
              <a:rPr lang="en-US" dirty="0"/>
              <a:t>Supports competent mental health care and outreach for at-risk communities; </a:t>
            </a:r>
            <a:r>
              <a:rPr lang="en-US" sz="1000" dirty="0"/>
              <a:t>(H-345.984)</a:t>
            </a:r>
          </a:p>
        </p:txBody>
      </p:sp>
      <p:sp>
        <p:nvSpPr>
          <p:cNvPr id="5" name="Slide Number Placeholder 4">
            <a:extLst>
              <a:ext uri="{FF2B5EF4-FFF2-40B4-BE49-F238E27FC236}">
                <a16:creationId xmlns:a16="http://schemas.microsoft.com/office/drawing/2014/main" id="{E4CA0FA1-D0DE-4930-86E1-E40271307D13}"/>
              </a:ext>
            </a:extLst>
          </p:cNvPr>
          <p:cNvSpPr>
            <a:spLocks noGrp="1"/>
          </p:cNvSpPr>
          <p:nvPr>
            <p:ph type="sldNum" sz="quarter" idx="10"/>
          </p:nvPr>
        </p:nvSpPr>
        <p:spPr/>
        <p:txBody>
          <a:bodyPr/>
          <a:lstStyle/>
          <a:p>
            <a:fld id="{DA05D499-8038-C642-91E0-FF7B8677CF19}" type="slidenum">
              <a:rPr lang="en-US" smtClean="0"/>
              <a:pPr/>
              <a:t>6</a:t>
            </a:fld>
            <a:endParaRPr lang="en-US" dirty="0"/>
          </a:p>
        </p:txBody>
      </p:sp>
    </p:spTree>
    <p:extLst>
      <p:ext uri="{BB962C8B-B14F-4D97-AF65-F5344CB8AC3E}">
        <p14:creationId xmlns:p14="http://schemas.microsoft.com/office/powerpoint/2010/main" val="241714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5EE92B6-9F1C-46E8-912F-D852E82F4B00}"/>
              </a:ext>
            </a:extLst>
          </p:cNvPr>
          <p:cNvSpPr>
            <a:spLocks noGrp="1"/>
          </p:cNvSpPr>
          <p:nvPr>
            <p:ph type="title"/>
          </p:nvPr>
        </p:nvSpPr>
        <p:spPr/>
        <p:txBody>
          <a:bodyPr/>
          <a:lstStyle/>
          <a:p>
            <a:r>
              <a:rPr lang="en-US" dirty="0"/>
              <a:t>The Impact of Adverse Childhood Experiences</a:t>
            </a:r>
          </a:p>
        </p:txBody>
      </p:sp>
      <p:pic>
        <p:nvPicPr>
          <p:cNvPr id="1026" name="Picture 2" descr="Image result for ACES images adverse childhood">
            <a:extLst>
              <a:ext uri="{FF2B5EF4-FFF2-40B4-BE49-F238E27FC236}">
                <a16:creationId xmlns:a16="http://schemas.microsoft.com/office/drawing/2014/main" id="{8B45A81D-0324-4E79-80E1-EEC964AF48AE}"/>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tretch>
            <a:fillRect/>
          </a:stretch>
        </p:blipFill>
        <p:spPr bwMode="auto">
          <a:xfrm>
            <a:off x="1685396" y="1131888"/>
            <a:ext cx="5773208" cy="34639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0C4B4F90-8673-45C0-82EF-530445056B34}"/>
              </a:ext>
            </a:extLst>
          </p:cNvPr>
          <p:cNvSpPr>
            <a:spLocks noGrp="1"/>
          </p:cNvSpPr>
          <p:nvPr>
            <p:ph type="sldNum" sz="quarter" idx="10"/>
          </p:nvPr>
        </p:nvSpPr>
        <p:spPr/>
        <p:txBody>
          <a:bodyPr/>
          <a:lstStyle/>
          <a:p>
            <a:fld id="{DA05D499-8038-C642-91E0-FF7B8677CF19}" type="slidenum">
              <a:rPr lang="en-US" smtClean="0"/>
              <a:pPr/>
              <a:t>7</a:t>
            </a:fld>
            <a:endParaRPr lang="en-US" dirty="0"/>
          </a:p>
        </p:txBody>
      </p:sp>
      <p:sp>
        <p:nvSpPr>
          <p:cNvPr id="7" name="Rectangle 6">
            <a:extLst>
              <a:ext uri="{FF2B5EF4-FFF2-40B4-BE49-F238E27FC236}">
                <a16:creationId xmlns:a16="http://schemas.microsoft.com/office/drawing/2014/main" id="{011CD5EF-D9B7-4319-8CD4-AFFB5DD2285F}"/>
              </a:ext>
            </a:extLst>
          </p:cNvPr>
          <p:cNvSpPr/>
          <p:nvPr/>
        </p:nvSpPr>
        <p:spPr>
          <a:xfrm>
            <a:off x="256715" y="4154469"/>
            <a:ext cx="1329018" cy="369332"/>
          </a:xfrm>
          <a:prstGeom prst="rect">
            <a:avLst/>
          </a:prstGeom>
        </p:spPr>
        <p:txBody>
          <a:bodyPr wrap="none">
            <a:spAutoFit/>
          </a:bodyPr>
          <a:lstStyle/>
          <a:p>
            <a:r>
              <a:rPr lang="en-US" dirty="0"/>
              <a:t>Source: CDC</a:t>
            </a:r>
          </a:p>
        </p:txBody>
      </p:sp>
    </p:spTree>
    <p:extLst>
      <p:ext uri="{BB962C8B-B14F-4D97-AF65-F5344CB8AC3E}">
        <p14:creationId xmlns:p14="http://schemas.microsoft.com/office/powerpoint/2010/main" val="2193420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39CC2-BB3E-496E-AB01-48AAD8B5FFEA}"/>
              </a:ext>
            </a:extLst>
          </p:cNvPr>
          <p:cNvSpPr>
            <a:spLocks noGrp="1"/>
          </p:cNvSpPr>
          <p:nvPr>
            <p:ph type="title"/>
          </p:nvPr>
        </p:nvSpPr>
        <p:spPr/>
        <p:txBody>
          <a:bodyPr/>
          <a:lstStyle/>
          <a:p>
            <a:r>
              <a:rPr lang="en-US" dirty="0"/>
              <a:t>Advocacy for immigrant children and families</a:t>
            </a:r>
          </a:p>
        </p:txBody>
      </p:sp>
      <p:sp>
        <p:nvSpPr>
          <p:cNvPr id="4" name="Content Placeholder 3">
            <a:extLst>
              <a:ext uri="{FF2B5EF4-FFF2-40B4-BE49-F238E27FC236}">
                <a16:creationId xmlns:a16="http://schemas.microsoft.com/office/drawing/2014/main" id="{DDD4A2D5-7B76-4A35-BF44-882324318B36}"/>
              </a:ext>
            </a:extLst>
          </p:cNvPr>
          <p:cNvSpPr>
            <a:spLocks noGrp="1"/>
          </p:cNvSpPr>
          <p:nvPr>
            <p:ph sz="half" idx="1"/>
          </p:nvPr>
        </p:nvSpPr>
        <p:spPr/>
        <p:txBody>
          <a:bodyPr>
            <a:normAutofit fontScale="92500"/>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Health and safety at the southern border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Asylum-seekers and vaccines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Mental health of children in DHS custody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Family detention policies</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Deferred action for critically ill children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Inadmissibility on public charge grounds</a:t>
            </a:r>
          </a:p>
          <a:p>
            <a:endParaRPr lang="en-US" dirty="0"/>
          </a:p>
        </p:txBody>
      </p:sp>
      <p:sp>
        <p:nvSpPr>
          <p:cNvPr id="3" name="Slide Number Placeholder 2">
            <a:extLst>
              <a:ext uri="{FF2B5EF4-FFF2-40B4-BE49-F238E27FC236}">
                <a16:creationId xmlns:a16="http://schemas.microsoft.com/office/drawing/2014/main" id="{D691C357-7F5C-4FCA-A608-9C5FEAE43701}"/>
              </a:ext>
            </a:extLst>
          </p:cNvPr>
          <p:cNvSpPr>
            <a:spLocks noGrp="1"/>
          </p:cNvSpPr>
          <p:nvPr>
            <p:ph type="sldNum" sz="quarter" idx="10"/>
          </p:nvPr>
        </p:nvSpPr>
        <p:spPr/>
        <p:txBody>
          <a:bodyPr/>
          <a:lstStyle/>
          <a:p>
            <a:fld id="{DA05D499-8038-C642-91E0-FF7B8677CF19}" type="slidenum">
              <a:rPr lang="en-US" smtClean="0"/>
              <a:pPr/>
              <a:t>8</a:t>
            </a:fld>
            <a:endParaRPr lang="en-US" dirty="0"/>
          </a:p>
        </p:txBody>
      </p:sp>
      <p:pic>
        <p:nvPicPr>
          <p:cNvPr id="8" name="Content Placeholder 10" descr="A picture containing person, holding, building, table&#10;&#10;Description automatically generated">
            <a:extLst>
              <a:ext uri="{FF2B5EF4-FFF2-40B4-BE49-F238E27FC236}">
                <a16:creationId xmlns:a16="http://schemas.microsoft.com/office/drawing/2014/main" id="{76C8D0C8-1617-4587-AFEF-3D95721B2248}"/>
              </a:ext>
            </a:extLst>
          </p:cNvPr>
          <p:cNvPicPr>
            <a:picLocks noGrp="1" noChangeAspect="1"/>
          </p:cNvPicPr>
          <p:nvPr>
            <p:ph sz="half" idx="2"/>
          </p:nvPr>
        </p:nvPicPr>
        <p:blipFill>
          <a:blip r:embed="rId2"/>
          <a:stretch>
            <a:fillRect/>
          </a:stretch>
        </p:blipFill>
        <p:spPr>
          <a:xfrm>
            <a:off x="4808621" y="1242553"/>
            <a:ext cx="3867150" cy="2900362"/>
          </a:xfrm>
          <a:solidFill>
            <a:schemeClr val="tx2"/>
          </a:solidFill>
          <a:ln>
            <a:solidFill>
              <a:schemeClr val="tx2"/>
            </a:solidFill>
          </a:ln>
          <a:effectLst/>
        </p:spPr>
      </p:pic>
      <p:sp>
        <p:nvSpPr>
          <p:cNvPr id="5" name="Rectangle 4">
            <a:extLst>
              <a:ext uri="{FF2B5EF4-FFF2-40B4-BE49-F238E27FC236}">
                <a16:creationId xmlns:a16="http://schemas.microsoft.com/office/drawing/2014/main" id="{8BBDF4BB-C3B2-438B-A781-55B36432F0F3}"/>
              </a:ext>
            </a:extLst>
          </p:cNvPr>
          <p:cNvSpPr/>
          <p:nvPr/>
        </p:nvSpPr>
        <p:spPr>
          <a:xfrm>
            <a:off x="4808621" y="4228169"/>
            <a:ext cx="1710725"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Source: Georgia Health News</a:t>
            </a:r>
          </a:p>
        </p:txBody>
      </p:sp>
    </p:spTree>
    <p:extLst>
      <p:ext uri="{BB962C8B-B14F-4D97-AF65-F5344CB8AC3E}">
        <p14:creationId xmlns:p14="http://schemas.microsoft.com/office/powerpoint/2010/main" val="1504984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D23AE4-CFC0-4992-8A0A-B2498A2E8041}"/>
              </a:ext>
            </a:extLst>
          </p:cNvPr>
          <p:cNvSpPr>
            <a:spLocks noGrp="1"/>
          </p:cNvSpPr>
          <p:nvPr>
            <p:ph type="sldNum" sz="quarter" idx="10"/>
          </p:nvPr>
        </p:nvSpPr>
        <p:spPr/>
        <p:txBody>
          <a:bodyPr/>
          <a:lstStyle/>
          <a:p>
            <a:fld id="{DA05D499-8038-C642-91E0-FF7B8677CF19}" type="slidenum">
              <a:rPr lang="en-US" smtClean="0"/>
              <a:pPr/>
              <a:t>9</a:t>
            </a:fld>
            <a:endParaRPr lang="en-US" dirty="0"/>
          </a:p>
        </p:txBody>
      </p:sp>
      <p:sp>
        <p:nvSpPr>
          <p:cNvPr id="5" name="Content Placeholder 6">
            <a:extLst>
              <a:ext uri="{FF2B5EF4-FFF2-40B4-BE49-F238E27FC236}">
                <a16:creationId xmlns:a16="http://schemas.microsoft.com/office/drawing/2014/main" id="{5BEB7FCB-832C-496C-B647-FE80D5DB764D}"/>
              </a:ext>
            </a:extLst>
          </p:cNvPr>
          <p:cNvSpPr txBox="1">
            <a:spLocks/>
          </p:cNvSpPr>
          <p:nvPr/>
        </p:nvSpPr>
        <p:spPr>
          <a:xfrm>
            <a:off x="505082" y="1144872"/>
            <a:ext cx="4845852" cy="346370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spcAft>
                <a:spcPts val="600"/>
              </a:spcAft>
              <a:buFont typeface="Arial"/>
              <a:buChar char="•"/>
              <a:defRPr sz="1600" b="0" i="0" kern="1200">
                <a:solidFill>
                  <a:srgbClr val="595959"/>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600"/>
              </a:spcAft>
              <a:buFont typeface="Arial"/>
              <a:buChar char="•"/>
              <a:defRPr sz="1400" b="0" i="0" kern="1200">
                <a:solidFill>
                  <a:srgbClr val="595959"/>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600"/>
              </a:spcAft>
              <a:buFont typeface="Arial"/>
              <a:buChar char="•"/>
              <a:defRPr sz="1200" b="0" i="0" kern="1200">
                <a:solidFill>
                  <a:srgbClr val="595959"/>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600"/>
              </a:spcAft>
              <a:buFont typeface="Arial"/>
              <a:buChar char="•"/>
              <a:defRPr sz="1000" b="0" i="0" kern="1200">
                <a:solidFill>
                  <a:srgbClr val="595959"/>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600"/>
              </a:spcAft>
              <a:buFont typeface="Arial"/>
              <a:buChar char="•"/>
              <a:defRPr sz="800" b="0" i="0" kern="1200">
                <a:solidFill>
                  <a:srgbClr val="595959"/>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b="1" dirty="0">
                <a:solidFill>
                  <a:srgbClr val="46166B"/>
                </a:solidFill>
              </a:rPr>
              <a:t>Representing physicians </a:t>
            </a:r>
            <a:br>
              <a:rPr lang="en-US" sz="4000" b="1" dirty="0">
                <a:solidFill>
                  <a:srgbClr val="46166B"/>
                </a:solidFill>
              </a:rPr>
            </a:br>
            <a:r>
              <a:rPr lang="en-US" sz="4000" b="1" dirty="0">
                <a:solidFill>
                  <a:srgbClr val="46166B"/>
                </a:solidFill>
              </a:rPr>
              <a:t>with a unified voice</a:t>
            </a:r>
          </a:p>
        </p:txBody>
      </p:sp>
    </p:spTree>
    <p:extLst>
      <p:ext uri="{BB962C8B-B14F-4D97-AF65-F5344CB8AC3E}">
        <p14:creationId xmlns:p14="http://schemas.microsoft.com/office/powerpoint/2010/main" val="1387372184"/>
      </p:ext>
    </p:extLst>
  </p:cSld>
  <p:clrMapOvr>
    <a:masterClrMapping/>
  </p:clrMapOvr>
</p:sld>
</file>

<file path=ppt/theme/theme1.xml><?xml version="1.0" encoding="utf-8"?>
<a:theme xmlns:a="http://schemas.openxmlformats.org/drawingml/2006/main" name="MMM Blank Slides">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wer Point Toolkit Slides">
  <a:themeElements>
    <a:clrScheme name="AMA Custom Palette">
      <a:dk1>
        <a:srgbClr val="595959"/>
      </a:dk1>
      <a:lt1>
        <a:sysClr val="window" lastClr="FFFFFF"/>
      </a:lt1>
      <a:dk2>
        <a:srgbClr val="000000"/>
      </a:dk2>
      <a:lt2>
        <a:srgbClr val="EEECE1"/>
      </a:lt2>
      <a:accent1>
        <a:srgbClr val="46166B"/>
      </a:accent1>
      <a:accent2>
        <a:srgbClr val="A1A1A4"/>
      </a:accent2>
      <a:accent3>
        <a:srgbClr val="009DDC"/>
      </a:accent3>
      <a:accent4>
        <a:srgbClr val="FAA634"/>
      </a:accent4>
      <a:accent5>
        <a:srgbClr val="C1D82F"/>
      </a:accent5>
      <a:accent6>
        <a:srgbClr val="E71933"/>
      </a:accent6>
      <a:hlink>
        <a:srgbClr val="46166B"/>
      </a:hlink>
      <a:folHlink>
        <a:srgbClr val="46166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997</Words>
  <Application>Microsoft Office PowerPoint</Application>
  <PresentationFormat>On-screen Show (16:9)</PresentationFormat>
  <Paragraphs>106</Paragraphs>
  <Slides>18</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Narrow</vt:lpstr>
      <vt:lpstr>Calibri</vt:lpstr>
      <vt:lpstr>Courier New</vt:lpstr>
      <vt:lpstr>Wingdings</vt:lpstr>
      <vt:lpstr>MMM Blank Slides</vt:lpstr>
      <vt:lpstr>Power Point Toolkit Slides</vt:lpstr>
      <vt:lpstr>The AMA and OSMAP: Partners in solving health care challenges</vt:lpstr>
      <vt:lpstr>AMA’s commitment to  equity across health care</vt:lpstr>
      <vt:lpstr>AMA works to create greater health equity in America</vt:lpstr>
      <vt:lpstr>Impact of social determinants of health</vt:lpstr>
      <vt:lpstr>Efforts to protect patient access to care</vt:lpstr>
      <vt:lpstr>Fully integrating mental health</vt:lpstr>
      <vt:lpstr>The Impact of Adverse Childhood Experiences</vt:lpstr>
      <vt:lpstr>Advocacy for immigrant children and families</vt:lpstr>
      <vt:lpstr>PowerPoint Presentation</vt:lpstr>
      <vt:lpstr>Working with CMS to overhaul E/M codes and reduce  paperwork burdens</vt:lpstr>
      <vt:lpstr>Right-sizing prior authorization</vt:lpstr>
      <vt:lpstr>Consensus statement on improving prior authorization </vt:lpstr>
      <vt:lpstr>Progress of the AMA Opioid Task Force</vt:lpstr>
      <vt:lpstr>Percent population needing, but not receiving, treatment</vt:lpstr>
      <vt:lpstr>New recommendations from the Opioid Task Force</vt:lpstr>
      <vt:lpstr>National Opioid Policy Roadmap highlights efforts in four states making a difference</vt:lpstr>
      <vt:lpstr>The urgent threat of vaping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AMA and OSMAP: Partners in solving health care challenges</dc:title>
  <dc:creator>Brian Foy</dc:creator>
  <cp:lastModifiedBy>Brian Foy</cp:lastModifiedBy>
  <cp:revision>1</cp:revision>
  <dcterms:modified xsi:type="dcterms:W3CDTF">2019-11-16T18:25:18Z</dcterms:modified>
</cp:coreProperties>
</file>