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1"/>
  </p:notesMasterIdLst>
  <p:sldIdLst>
    <p:sldId id="256" r:id="rId2"/>
    <p:sldId id="257" r:id="rId3"/>
    <p:sldId id="268" r:id="rId4"/>
    <p:sldId id="258" r:id="rId5"/>
    <p:sldId id="270" r:id="rId6"/>
    <p:sldId id="259" r:id="rId7"/>
    <p:sldId id="260" r:id="rId8"/>
    <p:sldId id="271" r:id="rId9"/>
    <p:sldId id="269" r:id="rId10"/>
    <p:sldId id="275" r:id="rId11"/>
    <p:sldId id="261" r:id="rId12"/>
    <p:sldId id="272" r:id="rId13"/>
    <p:sldId id="273" r:id="rId14"/>
    <p:sldId id="263" r:id="rId15"/>
    <p:sldId id="264" r:id="rId16"/>
    <p:sldId id="265" r:id="rId17"/>
    <p:sldId id="266" r:id="rId18"/>
    <p:sldId id="267" r:id="rId19"/>
    <p:sldId id="26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AB631-7DCC-484A-96D4-3DCEC0959254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4F85B6-A661-4CD3-BD42-205DC86A7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962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F85B6-A661-4CD3-BD42-205DC86A769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807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CB2958B-FFAC-468F-98C2-EDA1EAEAE1E5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EECB6C9-DA4C-41B2-8A27-2D7A0CF093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2958B-FFAC-468F-98C2-EDA1EAEAE1E5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CB6C9-DA4C-41B2-8A27-2D7A0CF093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2958B-FFAC-468F-98C2-EDA1EAEAE1E5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CB6C9-DA4C-41B2-8A27-2D7A0CF093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2958B-FFAC-468F-98C2-EDA1EAEAE1E5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CB6C9-DA4C-41B2-8A27-2D7A0CF0930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2958B-FFAC-468F-98C2-EDA1EAEAE1E5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CB6C9-DA4C-41B2-8A27-2D7A0CF0930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2958B-FFAC-468F-98C2-EDA1EAEAE1E5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CB6C9-DA4C-41B2-8A27-2D7A0CF0930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2958B-FFAC-468F-98C2-EDA1EAEAE1E5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CB6C9-DA4C-41B2-8A27-2D7A0CF0930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2958B-FFAC-468F-98C2-EDA1EAEAE1E5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CB6C9-DA4C-41B2-8A27-2D7A0CF0930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2958B-FFAC-468F-98C2-EDA1EAEAE1E5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CB6C9-DA4C-41B2-8A27-2D7A0CF093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CB2958B-FFAC-468F-98C2-EDA1EAEAE1E5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CB6C9-DA4C-41B2-8A27-2D7A0CF0930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CB2958B-FFAC-468F-98C2-EDA1EAEAE1E5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EECB6C9-DA4C-41B2-8A27-2D7A0CF0930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CB2958B-FFAC-468F-98C2-EDA1EAEAE1E5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EECB6C9-DA4C-41B2-8A27-2D7A0CF0930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pensecrets.org/pacs/ultlookup.php?txt=Laborers+Union" TargetMode="External"/><Relationship Id="rId13" Type="http://schemas.openxmlformats.org/officeDocument/2006/relationships/hyperlink" Target="https://www.opensecrets.org/pacs/ultlookup.php?txt=International+Brotherhood+of+Electrical+Workers" TargetMode="External"/><Relationship Id="rId18" Type="http://schemas.openxmlformats.org/officeDocument/2006/relationships/hyperlink" Target="https://www.opensecrets.org/pacs/ultlookup.php?txt=American+Bridge+21st+Century" TargetMode="External"/><Relationship Id="rId3" Type="http://schemas.openxmlformats.org/officeDocument/2006/relationships/hyperlink" Target="https://www.opensecrets.org/pacs/ultlookup.php?txt=EMILY's+List" TargetMode="External"/><Relationship Id="rId21" Type="http://schemas.openxmlformats.org/officeDocument/2006/relationships/hyperlink" Target="https://www.opensecrets.org/pacs/ultlookup.php?txt=Congressional+Leadership+Fund" TargetMode="External"/><Relationship Id="rId7" Type="http://schemas.openxmlformats.org/officeDocument/2006/relationships/hyperlink" Target="https://www.opensecrets.org/pacs/ultlookup.php?txt=End+Citizens+United+++++++++++++++++++++++++++++++" TargetMode="External"/><Relationship Id="rId12" Type="http://schemas.openxmlformats.org/officeDocument/2006/relationships/hyperlink" Target="https://www.opensecrets.org/pacs/ultlookup.php?txt=Ryan+for+Congress" TargetMode="External"/><Relationship Id="rId17" Type="http://schemas.openxmlformats.org/officeDocument/2006/relationships/hyperlink" Target="https://www.opensecrets.org/pacs/ultlookup.php?txt=National+Assn+of+Realtors" TargetMode="External"/><Relationship Id="rId2" Type="http://schemas.openxmlformats.org/officeDocument/2006/relationships/hyperlink" Target="https://www.opensecrets.org/pacs/ultlookup.php?txt=ActBlue" TargetMode="External"/><Relationship Id="rId16" Type="http://schemas.openxmlformats.org/officeDocument/2006/relationships/hyperlink" Target="https://www.opensecrets.org/pacs/ultlookup.php?txt=Planned+Parenthood" TargetMode="External"/><Relationship Id="rId20" Type="http://schemas.openxmlformats.org/officeDocument/2006/relationships/hyperlink" Target="https://www.opensecrets.org/pacs/ultlookup.php?txt=Plumbers/Pipefitters+Un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opensecrets.org/pacs/ultlookup.php?txt=NextGen+Climate+Action" TargetMode="External"/><Relationship Id="rId11" Type="http://schemas.openxmlformats.org/officeDocument/2006/relationships/hyperlink" Target="https://www.opensecrets.org/pacs/ultlookup.php?txt=Progressive+Turnout+Project+++++++++++++++++++++++" TargetMode="External"/><Relationship Id="rId5" Type="http://schemas.openxmlformats.org/officeDocument/2006/relationships/hyperlink" Target="https://www.opensecrets.org/pacs/ultlookup.php?txt=Need+to+Impeach" TargetMode="External"/><Relationship Id="rId15" Type="http://schemas.openxmlformats.org/officeDocument/2006/relationships/hyperlink" Target="https://www.opensecrets.org/pacs/ultlookup.php?txt=Senate+Majority+PAC" TargetMode="External"/><Relationship Id="rId10" Type="http://schemas.openxmlformats.org/officeDocument/2006/relationships/hyperlink" Target="https://www.opensecrets.org/pacs/ultlookup.php?txt=Moveon.org" TargetMode="External"/><Relationship Id="rId19" Type="http://schemas.openxmlformats.org/officeDocument/2006/relationships/hyperlink" Target="https://www.opensecrets.org/pacs/ultlookup.php?txt=Operating+Engineers+Union" TargetMode="External"/><Relationship Id="rId4" Type="http://schemas.openxmlformats.org/officeDocument/2006/relationships/hyperlink" Target="https://www.opensecrets.org/pacs/ultlookup.php?txt=Service+Employees+International+Union" TargetMode="External"/><Relationship Id="rId9" Type="http://schemas.openxmlformats.org/officeDocument/2006/relationships/hyperlink" Target="https://www.opensecrets.org/pacs/ultlookup.php?txt=Freedom+Partners" TargetMode="External"/><Relationship Id="rId14" Type="http://schemas.openxmlformats.org/officeDocument/2006/relationships/hyperlink" Target="https://www.opensecrets.org/pacs/ultlookup.php?txt=American+Federation+of+Teachers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pensecrets.org/lobby/clientsum.php?id=D000000109&amp;year=2019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opensecrets.org/lobby/clientsum.php?id=D000000222&amp;year=2019" TargetMode="External"/><Relationship Id="rId4" Type="http://schemas.openxmlformats.org/officeDocument/2006/relationships/hyperlink" Target="https://www.opensecrets.org/lobby/clientsum.php?id=D000021819&amp;year=2019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7mfmHO18JQ8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Political Advocacy One Physician at a Time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199"/>
            <a:ext cx="7772400" cy="925111"/>
          </a:xfrm>
        </p:spPr>
        <p:txBody>
          <a:bodyPr/>
          <a:lstStyle/>
          <a:p>
            <a:pPr algn="ctr"/>
            <a:r>
              <a:rPr lang="en-US" dirty="0"/>
              <a:t>Thomas T Lee, MD, FAANS, MBA</a:t>
            </a:r>
          </a:p>
        </p:txBody>
      </p:sp>
    </p:spTree>
    <p:extLst>
      <p:ext uri="{BB962C8B-B14F-4D97-AF65-F5344CB8AC3E}">
        <p14:creationId xmlns:p14="http://schemas.microsoft.com/office/powerpoint/2010/main" val="1625565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254691"/>
          </a:xfrm>
        </p:spPr>
        <p:txBody>
          <a:bodyPr/>
          <a:lstStyle/>
          <a:p>
            <a:pPr lvl="0">
              <a:buClr>
                <a:srgbClr val="2DA2BF"/>
              </a:buClr>
            </a:pPr>
            <a:r>
              <a:rPr lang="en-US" sz="2300" dirty="0">
                <a:solidFill>
                  <a:prstClr val="black"/>
                </a:solidFill>
              </a:rPr>
              <a:t>Economic study to rebut CBO assumptions and data dissemination</a:t>
            </a:r>
          </a:p>
          <a:p>
            <a:pPr lvl="0">
              <a:buClr>
                <a:srgbClr val="2DA2BF"/>
              </a:buClr>
            </a:pPr>
            <a:r>
              <a:rPr lang="en-US" sz="2300" dirty="0">
                <a:solidFill>
                  <a:prstClr val="black"/>
                </a:solidFill>
              </a:rPr>
              <a:t>Advocated House Ed &amp; Labor Ruiz(D)-Roe(R) bill with ~100 co-sponsors (esp. to Chairs and ranking members of Ways and Means; E &amp; C; E &amp; L; Appropriations; Foreign Affairs, </a:t>
            </a:r>
            <a:r>
              <a:rPr lang="en-US" sz="2300" dirty="0" err="1">
                <a:solidFill>
                  <a:prstClr val="black"/>
                </a:solidFill>
              </a:rPr>
              <a:t>etc</a:t>
            </a:r>
            <a:r>
              <a:rPr lang="en-US" sz="2300" dirty="0">
                <a:solidFill>
                  <a:prstClr val="black"/>
                </a:solidFill>
              </a:rPr>
              <a:t>) to gain senior member support</a:t>
            </a:r>
          </a:p>
          <a:p>
            <a:pPr lvl="0">
              <a:buClr>
                <a:srgbClr val="2DA2BF"/>
              </a:buClr>
            </a:pPr>
            <a:r>
              <a:rPr lang="en-US" sz="2300" b="1" dirty="0">
                <a:solidFill>
                  <a:prstClr val="black"/>
                </a:solidFill>
              </a:rPr>
              <a:t>Feedback from top leadership (Speaker and Majority Leader) level, especially in the House: current E &amp; C bill is a “done deal” barring another passed committee bill; Do not rock the boat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464646"/>
                </a:solidFill>
              </a:rPr>
              <a:t>Federal Surprise Medical Bill Law Advocacy Strategies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46206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Renewed Focus: </a:t>
            </a:r>
            <a:r>
              <a:rPr lang="en-US" b="1" dirty="0"/>
              <a:t>Offense is the best defense</a:t>
            </a:r>
          </a:p>
          <a:p>
            <a:pPr marL="850392" lvl="1" indent="-457200">
              <a:buFont typeface="+mj-lt"/>
              <a:buAutoNum type="arabicParenR"/>
            </a:pPr>
            <a:r>
              <a:rPr lang="en-US" dirty="0"/>
              <a:t>United front of organized medicine (</a:t>
            </a:r>
            <a:r>
              <a:rPr lang="en-US" b="1" dirty="0"/>
              <a:t>AMA*</a:t>
            </a:r>
            <a:r>
              <a:rPr lang="en-US" dirty="0"/>
              <a:t>, specialty societies, state medical societies) to fully stand behind the NY model: AMA October 16 press release signed on by </a:t>
            </a:r>
            <a:r>
              <a:rPr lang="en-US" b="1" dirty="0"/>
              <a:t>111 specialty societies and state medical societies</a:t>
            </a:r>
          </a:p>
          <a:p>
            <a:pPr marL="850392" lvl="1" indent="-457200">
              <a:buFont typeface="+mj-lt"/>
              <a:buAutoNum type="arabicParenR"/>
            </a:pPr>
            <a:r>
              <a:rPr lang="en-US" dirty="0"/>
              <a:t>Intensified public relation and media campaign</a:t>
            </a:r>
          </a:p>
          <a:p>
            <a:pPr lvl="2"/>
            <a:r>
              <a:rPr lang="en-US" dirty="0"/>
              <a:t>Social media (Twitter, Facebook, </a:t>
            </a:r>
            <a:r>
              <a:rPr lang="en-US" dirty="0" err="1"/>
              <a:t>Linkedin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Numerous </a:t>
            </a:r>
            <a:r>
              <a:rPr lang="en-US" dirty="0" err="1"/>
              <a:t>op-ed’s</a:t>
            </a:r>
            <a:r>
              <a:rPr lang="en-US" dirty="0"/>
              <a:t> amplified by social media </a:t>
            </a:r>
          </a:p>
          <a:p>
            <a:pPr lvl="2"/>
            <a:r>
              <a:rPr lang="en-US" dirty="0"/>
              <a:t>Print and radio ads in key markets</a:t>
            </a:r>
          </a:p>
          <a:p>
            <a:pPr marL="850392" lvl="1" indent="-457200">
              <a:buFont typeface="+mj-lt"/>
              <a:buAutoNum type="arabicParenR"/>
            </a:pPr>
            <a:r>
              <a:rPr lang="en-US" dirty="0"/>
              <a:t>Further communication and coordination of messaging with hospital associations (GNYHA, AHA): press releases and Hill/in-district visits</a:t>
            </a:r>
          </a:p>
          <a:p>
            <a:pPr marL="850392" lvl="1" indent="-457200">
              <a:buFont typeface="+mj-lt"/>
              <a:buAutoNum type="arabicParenR"/>
            </a:pPr>
            <a:r>
              <a:rPr lang="en-US" dirty="0"/>
              <a:t>Focus on the Senate, especially with key majority members, amongst whom skepticism of current bills remains high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>
                <a:solidFill>
                  <a:srgbClr val="464646"/>
                </a:solidFill>
              </a:rPr>
              <a:t>Federal Surprise Medical Bill Law Advocacy Renewed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6469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797491"/>
          </a:xfrm>
        </p:spPr>
        <p:txBody>
          <a:bodyPr/>
          <a:lstStyle/>
          <a:p>
            <a:pPr marL="109728" indent="0" algn="ctr">
              <a:buNone/>
            </a:pPr>
            <a:endParaRPr lang="en-US" dirty="0"/>
          </a:p>
          <a:p>
            <a:pPr marL="109728" indent="0" algn="ctr">
              <a:buNone/>
            </a:pPr>
            <a:endParaRPr lang="en-US" dirty="0"/>
          </a:p>
          <a:p>
            <a:pPr marL="109728" indent="0" algn="ctr">
              <a:buNone/>
            </a:pPr>
            <a:r>
              <a:rPr lang="en-US" sz="3600" b="1" dirty="0"/>
              <a:t>Will we succeed?</a:t>
            </a:r>
          </a:p>
          <a:p>
            <a:pPr marL="109728" indent="0" algn="ctr">
              <a:buNone/>
            </a:pPr>
            <a:endParaRPr lang="en-US" sz="3600" b="1" dirty="0"/>
          </a:p>
          <a:p>
            <a:pPr marL="109728" indent="0" algn="ctr">
              <a:buNone/>
            </a:pPr>
            <a:r>
              <a:rPr lang="en-US" sz="3600" b="1" dirty="0"/>
              <a:t>Definition of “Success”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pPr algn="ctr"/>
            <a:r>
              <a:rPr lang="en-US" sz="3200" dirty="0">
                <a:solidFill>
                  <a:srgbClr val="464646"/>
                </a:solidFill>
              </a:rPr>
              <a:t>Federal Surprise Medical Bill Law Advocacy Renewed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0401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/>
          </a:p>
          <a:p>
            <a:pPr marL="109728" indent="0" algn="ctr">
              <a:buNone/>
            </a:pPr>
            <a:endParaRPr lang="en-US" dirty="0"/>
          </a:p>
          <a:p>
            <a:pPr marL="109728" indent="0" algn="ctr">
              <a:buNone/>
            </a:pPr>
            <a:r>
              <a:rPr lang="en-US" dirty="0"/>
              <a:t>Definitely Yes, but it is not everything</a:t>
            </a:r>
          </a:p>
          <a:p>
            <a:pPr marL="109728" indent="0" algn="ctr">
              <a:buNone/>
            </a:pPr>
            <a:endParaRPr lang="en-US" dirty="0"/>
          </a:p>
          <a:p>
            <a:pPr marL="109728" indent="0" algn="ctr">
              <a:buNone/>
            </a:pPr>
            <a:r>
              <a:rPr lang="en-US" dirty="0"/>
              <a:t>Public opinion and votes matter, perhaps even more so in an election cycle, and $ can influence and change public opinion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/>
          <a:lstStyle/>
          <a:p>
            <a:pPr algn="ctr"/>
            <a:r>
              <a:rPr lang="en-US" dirty="0"/>
              <a:t>Does </a:t>
            </a:r>
            <a:r>
              <a:rPr lang="en-US" dirty="0">
                <a:solidFill>
                  <a:srgbClr val="FF0000"/>
                </a:solidFill>
              </a:rPr>
              <a:t>$</a:t>
            </a:r>
            <a:r>
              <a:rPr lang="en-US" dirty="0"/>
              <a:t> Matter?</a:t>
            </a:r>
          </a:p>
        </p:txBody>
      </p:sp>
    </p:spTree>
    <p:extLst>
      <p:ext uri="{BB962C8B-B14F-4D97-AF65-F5344CB8AC3E}">
        <p14:creationId xmlns:p14="http://schemas.microsoft.com/office/powerpoint/2010/main" val="14876527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Top 20 PACS by Expenditure 2019-20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916881" y="6180818"/>
            <a:ext cx="3776996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Totals include subsidiaries and affiliated PACs, if any.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Based on data released by the FEC on October 27, 2019.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Center for Responsive Politics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0473457"/>
              </p:ext>
            </p:extLst>
          </p:nvPr>
        </p:nvGraphicFramePr>
        <p:xfrm>
          <a:off x="1143000" y="1295400"/>
          <a:ext cx="6934199" cy="4562811"/>
        </p:xfrm>
        <a:graphic>
          <a:graphicData uri="http://schemas.openxmlformats.org/drawingml/2006/table">
            <a:tbl>
              <a:tblPr/>
              <a:tblGrid>
                <a:gridCol w="35666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675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1731">
                <a:tc>
                  <a:txBody>
                    <a:bodyPr/>
                    <a:lstStyle/>
                    <a:p>
                      <a:r>
                        <a:rPr lang="en-US" sz="1200" dirty="0">
                          <a:effectLst/>
                        </a:rPr>
                        <a:t>PAC Name</a:t>
                      </a:r>
                    </a:p>
                  </a:txBody>
                  <a:tcPr marL="30173" marR="30173" marT="15087" marB="15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effectLst/>
                        </a:rPr>
                        <a:t>Total Expenditures</a:t>
                      </a:r>
                    </a:p>
                  </a:txBody>
                  <a:tcPr marL="30173" marR="30173" marT="15087" marB="15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212">
                <a:tc>
                  <a:txBody>
                    <a:bodyPr/>
                    <a:lstStyle/>
                    <a:p>
                      <a:r>
                        <a:rPr lang="en-US" sz="1200">
                          <a:hlinkClick r:id="rId2"/>
                        </a:rPr>
                        <a:t>ActBlue</a:t>
                      </a:r>
                      <a:endParaRPr lang="en-US" sz="1200"/>
                    </a:p>
                  </a:txBody>
                  <a:tcPr marL="30173" marR="30173" marT="15087" marB="15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6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$343,861,556</a:t>
                      </a:r>
                    </a:p>
                  </a:txBody>
                  <a:tcPr marL="30173" marR="30173" marT="15087" marB="15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6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212">
                <a:tc>
                  <a:txBody>
                    <a:bodyPr/>
                    <a:lstStyle/>
                    <a:p>
                      <a:r>
                        <a:rPr lang="en-US" sz="1200">
                          <a:hlinkClick r:id="rId3"/>
                        </a:rPr>
                        <a:t>EMILY's List</a:t>
                      </a:r>
                      <a:endParaRPr lang="en-US" sz="1200"/>
                    </a:p>
                  </a:txBody>
                  <a:tcPr marL="30173" marR="30173" marT="15087" marB="15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$21,616,098</a:t>
                      </a:r>
                    </a:p>
                  </a:txBody>
                  <a:tcPr marL="30173" marR="30173" marT="15087" marB="15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212">
                <a:tc>
                  <a:txBody>
                    <a:bodyPr/>
                    <a:lstStyle/>
                    <a:p>
                      <a:r>
                        <a:rPr lang="en-US" sz="1200">
                          <a:hlinkClick r:id="rId4"/>
                        </a:rPr>
                        <a:t>Service Employees International Union</a:t>
                      </a:r>
                      <a:endParaRPr lang="en-US" sz="1200"/>
                    </a:p>
                  </a:txBody>
                  <a:tcPr marL="30173" marR="30173" marT="15087" marB="15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6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$12,123,594</a:t>
                      </a:r>
                    </a:p>
                  </a:txBody>
                  <a:tcPr marL="30173" marR="30173" marT="15087" marB="15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6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212">
                <a:tc>
                  <a:txBody>
                    <a:bodyPr/>
                    <a:lstStyle/>
                    <a:p>
                      <a:r>
                        <a:rPr lang="en-US" sz="1200">
                          <a:hlinkClick r:id="rId5"/>
                        </a:rPr>
                        <a:t>Need to Impeach</a:t>
                      </a:r>
                      <a:endParaRPr lang="en-US" sz="1200"/>
                    </a:p>
                  </a:txBody>
                  <a:tcPr marL="30173" marR="30173" marT="15087" marB="15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$11,915,591</a:t>
                      </a:r>
                    </a:p>
                  </a:txBody>
                  <a:tcPr marL="30173" marR="30173" marT="15087" marB="15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212">
                <a:tc>
                  <a:txBody>
                    <a:bodyPr/>
                    <a:lstStyle/>
                    <a:p>
                      <a:r>
                        <a:rPr lang="en-US" sz="1200">
                          <a:hlinkClick r:id="rId6"/>
                        </a:rPr>
                        <a:t>NextGen Climate Action</a:t>
                      </a:r>
                      <a:endParaRPr lang="en-US" sz="1200"/>
                    </a:p>
                  </a:txBody>
                  <a:tcPr marL="30173" marR="30173" marT="15087" marB="15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6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$10,310,752</a:t>
                      </a:r>
                    </a:p>
                  </a:txBody>
                  <a:tcPr marL="30173" marR="30173" marT="15087" marB="15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6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212">
                <a:tc>
                  <a:txBody>
                    <a:bodyPr/>
                    <a:lstStyle/>
                    <a:p>
                      <a:r>
                        <a:rPr lang="en-US" sz="1200">
                          <a:hlinkClick r:id="rId7"/>
                        </a:rPr>
                        <a:t>End Citizens United</a:t>
                      </a:r>
                      <a:endParaRPr lang="en-US" sz="1200"/>
                    </a:p>
                  </a:txBody>
                  <a:tcPr marL="30173" marR="30173" marT="15087" marB="15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$8,077,013</a:t>
                      </a:r>
                    </a:p>
                  </a:txBody>
                  <a:tcPr marL="30173" marR="30173" marT="15087" marB="15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1212">
                <a:tc>
                  <a:txBody>
                    <a:bodyPr/>
                    <a:lstStyle/>
                    <a:p>
                      <a:r>
                        <a:rPr lang="en-US" sz="1200">
                          <a:hlinkClick r:id="rId8"/>
                        </a:rPr>
                        <a:t>Laborers Union</a:t>
                      </a:r>
                      <a:endParaRPr lang="en-US" sz="1200"/>
                    </a:p>
                  </a:txBody>
                  <a:tcPr marL="30173" marR="30173" marT="15087" marB="15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6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$8,007,530</a:t>
                      </a:r>
                    </a:p>
                  </a:txBody>
                  <a:tcPr marL="30173" marR="30173" marT="15087" marB="15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6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1212">
                <a:tc>
                  <a:txBody>
                    <a:bodyPr/>
                    <a:lstStyle/>
                    <a:p>
                      <a:r>
                        <a:rPr lang="en-US" sz="1200">
                          <a:hlinkClick r:id="rId9"/>
                        </a:rPr>
                        <a:t>Freedom Partners</a:t>
                      </a:r>
                      <a:endParaRPr lang="en-US" sz="1200"/>
                    </a:p>
                  </a:txBody>
                  <a:tcPr marL="30173" marR="30173" marT="15087" marB="15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$6,474,000</a:t>
                      </a:r>
                    </a:p>
                  </a:txBody>
                  <a:tcPr marL="30173" marR="30173" marT="15087" marB="15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1212">
                <a:tc>
                  <a:txBody>
                    <a:bodyPr/>
                    <a:lstStyle/>
                    <a:p>
                      <a:r>
                        <a:rPr lang="en-US" sz="1200">
                          <a:hlinkClick r:id="rId10"/>
                        </a:rPr>
                        <a:t>Moveon.org</a:t>
                      </a:r>
                      <a:endParaRPr lang="en-US" sz="1200"/>
                    </a:p>
                  </a:txBody>
                  <a:tcPr marL="30173" marR="30173" marT="15087" marB="15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6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$6,333,266</a:t>
                      </a:r>
                    </a:p>
                  </a:txBody>
                  <a:tcPr marL="30173" marR="30173" marT="15087" marB="15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6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1212">
                <a:tc>
                  <a:txBody>
                    <a:bodyPr/>
                    <a:lstStyle/>
                    <a:p>
                      <a:r>
                        <a:rPr lang="en-US" sz="1200">
                          <a:hlinkClick r:id="rId11"/>
                        </a:rPr>
                        <a:t>Progressive Turnout Project</a:t>
                      </a:r>
                      <a:endParaRPr lang="en-US" sz="1200"/>
                    </a:p>
                  </a:txBody>
                  <a:tcPr marL="30173" marR="30173" marT="15087" marB="15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$6,284,170</a:t>
                      </a:r>
                    </a:p>
                  </a:txBody>
                  <a:tcPr marL="30173" marR="30173" marT="15087" marB="15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1212">
                <a:tc>
                  <a:txBody>
                    <a:bodyPr/>
                    <a:lstStyle/>
                    <a:p>
                      <a:r>
                        <a:rPr lang="en-US" sz="1200">
                          <a:hlinkClick r:id="rId12"/>
                        </a:rPr>
                        <a:t>Ryan for Congress</a:t>
                      </a:r>
                      <a:endParaRPr lang="en-US" sz="1200"/>
                    </a:p>
                  </a:txBody>
                  <a:tcPr marL="30173" marR="30173" marT="15087" marB="15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6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$5,926,051</a:t>
                      </a:r>
                    </a:p>
                  </a:txBody>
                  <a:tcPr marL="30173" marR="30173" marT="15087" marB="15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6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1212">
                <a:tc>
                  <a:txBody>
                    <a:bodyPr/>
                    <a:lstStyle/>
                    <a:p>
                      <a:r>
                        <a:rPr lang="en-US" sz="1200">
                          <a:hlinkClick r:id="rId13"/>
                        </a:rPr>
                        <a:t>International Brotherhood of Electrical Workers</a:t>
                      </a:r>
                      <a:endParaRPr lang="en-US" sz="1200"/>
                    </a:p>
                  </a:txBody>
                  <a:tcPr marL="30173" marR="30173" marT="15087" marB="15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$5,624,304</a:t>
                      </a:r>
                    </a:p>
                  </a:txBody>
                  <a:tcPr marL="30173" marR="30173" marT="15087" marB="15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1212">
                <a:tc>
                  <a:txBody>
                    <a:bodyPr/>
                    <a:lstStyle/>
                    <a:p>
                      <a:r>
                        <a:rPr lang="en-US" sz="1200">
                          <a:hlinkClick r:id="rId14"/>
                        </a:rPr>
                        <a:t>American Federation of Teachers</a:t>
                      </a:r>
                      <a:endParaRPr lang="en-US" sz="1200"/>
                    </a:p>
                  </a:txBody>
                  <a:tcPr marL="30173" marR="30173" marT="15087" marB="15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6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$5,258,065</a:t>
                      </a:r>
                    </a:p>
                  </a:txBody>
                  <a:tcPr marL="30173" marR="30173" marT="15087" marB="15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6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1212">
                <a:tc>
                  <a:txBody>
                    <a:bodyPr/>
                    <a:lstStyle/>
                    <a:p>
                      <a:r>
                        <a:rPr lang="en-US" sz="1200">
                          <a:hlinkClick r:id="rId15"/>
                        </a:rPr>
                        <a:t>Senate Majority PAC</a:t>
                      </a:r>
                      <a:endParaRPr lang="en-US" sz="1200"/>
                    </a:p>
                  </a:txBody>
                  <a:tcPr marL="30173" marR="30173" marT="15087" marB="15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$5,220,815</a:t>
                      </a:r>
                    </a:p>
                  </a:txBody>
                  <a:tcPr marL="30173" marR="30173" marT="15087" marB="15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1212">
                <a:tc>
                  <a:txBody>
                    <a:bodyPr/>
                    <a:lstStyle/>
                    <a:p>
                      <a:r>
                        <a:rPr lang="en-US" sz="1200">
                          <a:hlinkClick r:id="rId16"/>
                        </a:rPr>
                        <a:t>Planned Parenthood</a:t>
                      </a:r>
                      <a:endParaRPr lang="en-US" sz="1200"/>
                    </a:p>
                  </a:txBody>
                  <a:tcPr marL="30173" marR="30173" marT="15087" marB="15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6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$5,123,827</a:t>
                      </a:r>
                    </a:p>
                  </a:txBody>
                  <a:tcPr marL="30173" marR="30173" marT="15087" marB="15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6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1212">
                <a:tc>
                  <a:txBody>
                    <a:bodyPr/>
                    <a:lstStyle/>
                    <a:p>
                      <a:r>
                        <a:rPr lang="en-US" sz="1200">
                          <a:hlinkClick r:id="rId17"/>
                        </a:rPr>
                        <a:t>National Assn of Realtors</a:t>
                      </a:r>
                      <a:endParaRPr lang="en-US" sz="1200"/>
                    </a:p>
                  </a:txBody>
                  <a:tcPr marL="30173" marR="30173" marT="15087" marB="15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$5,088,172</a:t>
                      </a:r>
                    </a:p>
                  </a:txBody>
                  <a:tcPr marL="30173" marR="30173" marT="15087" marB="15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1212">
                <a:tc>
                  <a:txBody>
                    <a:bodyPr/>
                    <a:lstStyle/>
                    <a:p>
                      <a:r>
                        <a:rPr lang="en-US" sz="1200">
                          <a:hlinkClick r:id="rId18"/>
                        </a:rPr>
                        <a:t>American Bridge 21st Century</a:t>
                      </a:r>
                      <a:endParaRPr lang="en-US" sz="1200"/>
                    </a:p>
                  </a:txBody>
                  <a:tcPr marL="30173" marR="30173" marT="15087" marB="15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6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$4,573,743</a:t>
                      </a:r>
                    </a:p>
                  </a:txBody>
                  <a:tcPr marL="30173" marR="30173" marT="15087" marB="15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6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1212">
                <a:tc>
                  <a:txBody>
                    <a:bodyPr/>
                    <a:lstStyle/>
                    <a:p>
                      <a:r>
                        <a:rPr lang="en-US" sz="1200">
                          <a:hlinkClick r:id="rId19"/>
                        </a:rPr>
                        <a:t>Operating Engineers Union</a:t>
                      </a:r>
                      <a:endParaRPr lang="en-US" sz="1200"/>
                    </a:p>
                  </a:txBody>
                  <a:tcPr marL="30173" marR="30173" marT="15087" marB="15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$4,359,807</a:t>
                      </a:r>
                    </a:p>
                  </a:txBody>
                  <a:tcPr marL="30173" marR="30173" marT="15087" marB="15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1212">
                <a:tc>
                  <a:txBody>
                    <a:bodyPr/>
                    <a:lstStyle/>
                    <a:p>
                      <a:r>
                        <a:rPr lang="en-US" sz="1200">
                          <a:hlinkClick r:id="rId20"/>
                        </a:rPr>
                        <a:t>Plumbers/Pipefitters Union</a:t>
                      </a:r>
                      <a:endParaRPr lang="en-US" sz="1200"/>
                    </a:p>
                  </a:txBody>
                  <a:tcPr marL="30173" marR="30173" marT="15087" marB="15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6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$4,179,080</a:t>
                      </a:r>
                    </a:p>
                  </a:txBody>
                  <a:tcPr marL="30173" marR="30173" marT="15087" marB="15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6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1212">
                <a:tc>
                  <a:txBody>
                    <a:bodyPr/>
                    <a:lstStyle/>
                    <a:p>
                      <a:r>
                        <a:rPr lang="en-US" sz="1200">
                          <a:hlinkClick r:id="rId21"/>
                        </a:rPr>
                        <a:t>Congressional Leadership Fund</a:t>
                      </a:r>
                      <a:endParaRPr lang="en-US" sz="1200"/>
                    </a:p>
                  </a:txBody>
                  <a:tcPr marL="30173" marR="30173" marT="15087" marB="15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$4,172,705</a:t>
                      </a:r>
                    </a:p>
                  </a:txBody>
                  <a:tcPr marL="30173" marR="30173" marT="15087" marB="15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687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AMA-PAC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26" y="1676400"/>
            <a:ext cx="8519091" cy="466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89591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Pharmaceutical Research and Manufacturers of America - 2019</a:t>
            </a:r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7843337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38797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Insurance Industry -2019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371600"/>
            <a:ext cx="65532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0766388"/>
              </p:ext>
            </p:extLst>
          </p:nvPr>
        </p:nvGraphicFramePr>
        <p:xfrm>
          <a:off x="1371600" y="4715998"/>
          <a:ext cx="7162800" cy="1400322"/>
        </p:xfrm>
        <a:graphic>
          <a:graphicData uri="http://schemas.openxmlformats.org/drawingml/2006/table">
            <a:tbl>
              <a:tblPr/>
              <a:tblGrid>
                <a:gridCol w="5838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42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Client/Parent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Total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174"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3"/>
                        </a:rPr>
                        <a:t>Blue Cross/Blue Shield</a:t>
                      </a:r>
                      <a:endParaRPr lang="en-US" sz="14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6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$14,448,390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6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174"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4"/>
                        </a:rPr>
                        <a:t>America's Health Insurance Plans</a:t>
                      </a:r>
                      <a:endParaRPr lang="en-US" sz="14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$7,200,000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74"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5"/>
                        </a:rPr>
                        <a:t>Cigna Corp</a:t>
                      </a:r>
                      <a:endParaRPr lang="en-US" sz="14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6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$6,360,000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6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85801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524000"/>
            <a:ext cx="83058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Strong grass root physician-led efforts</a:t>
            </a:r>
          </a:p>
          <a:p>
            <a:r>
              <a:rPr lang="en-US" dirty="0"/>
              <a:t>Long-term relationship building with legislators and executive branch at federal and state levels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Continued dialogue with Congressional leadership level and cultivate issue “champions”</a:t>
            </a:r>
          </a:p>
          <a:p>
            <a:r>
              <a:rPr lang="en-US" dirty="0"/>
              <a:t>Unified organized medicine messaging (AMA)</a:t>
            </a:r>
          </a:p>
          <a:p>
            <a:pPr lvl="0">
              <a:buClr>
                <a:srgbClr val="2DA2BF"/>
              </a:buClr>
            </a:pPr>
            <a:r>
              <a:rPr lang="en-US" dirty="0">
                <a:solidFill>
                  <a:prstClr val="black"/>
                </a:solidFill>
              </a:rPr>
              <a:t>Coalition building– issue oriented</a:t>
            </a:r>
          </a:p>
          <a:p>
            <a:pPr lvl="0">
              <a:buClr>
                <a:srgbClr val="2DA2BF"/>
              </a:buClr>
            </a:pPr>
            <a:r>
              <a:rPr lang="en-US" dirty="0">
                <a:solidFill>
                  <a:prstClr val="black"/>
                </a:solidFill>
              </a:rPr>
              <a:t>Active PR/mass media/social media campaigns and engage our adversaries on all fronts</a:t>
            </a:r>
          </a:p>
          <a:p>
            <a:pPr lvl="0">
              <a:buClr>
                <a:srgbClr val="2DA2BF"/>
              </a:buClr>
            </a:pPr>
            <a:r>
              <a:rPr lang="en-US" dirty="0">
                <a:solidFill>
                  <a:prstClr val="black"/>
                </a:solidFill>
              </a:rPr>
              <a:t>Expand donor base of organized medicine </a:t>
            </a:r>
            <a:r>
              <a:rPr lang="en-US">
                <a:solidFill>
                  <a:prstClr val="black"/>
                </a:solidFill>
              </a:rPr>
              <a:t>PAC’s and </a:t>
            </a:r>
            <a:r>
              <a:rPr lang="en-US" dirty="0">
                <a:solidFill>
                  <a:prstClr val="black"/>
                </a:solidFill>
              </a:rPr>
              <a:t>collaboration with individual physicians/group funding – think outside the box and put your $ where your mouth is</a:t>
            </a:r>
          </a:p>
          <a:p>
            <a:pPr>
              <a:buClr>
                <a:srgbClr val="2DA2BF"/>
              </a:buClr>
            </a:pPr>
            <a:r>
              <a:rPr lang="en-US" b="1" dirty="0">
                <a:solidFill>
                  <a:prstClr val="black"/>
                </a:solidFill>
              </a:rPr>
              <a:t>Better off stopping a bad bill</a:t>
            </a:r>
          </a:p>
          <a:p>
            <a:pPr lvl="0">
              <a:buClr>
                <a:srgbClr val="2DA2BF"/>
              </a:buClr>
            </a:pPr>
            <a:endParaRPr lang="en-US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Advocacy Common Theme</a:t>
            </a:r>
          </a:p>
        </p:txBody>
      </p:sp>
    </p:spTree>
    <p:extLst>
      <p:ext uri="{BB962C8B-B14F-4D97-AF65-F5344CB8AC3E}">
        <p14:creationId xmlns:p14="http://schemas.microsoft.com/office/powerpoint/2010/main" val="7133277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43000" y="1524000"/>
            <a:ext cx="7391400" cy="4525963"/>
          </a:xfrm>
        </p:spPr>
        <p:txBody>
          <a:bodyPr>
            <a:normAutofit fontScale="85000" lnSpcReduction="10000"/>
          </a:bodyPr>
          <a:lstStyle/>
          <a:p>
            <a:endParaRPr lang="en-US" dirty="0"/>
          </a:p>
          <a:p>
            <a:r>
              <a:rPr lang="en-US" dirty="0"/>
              <a:t>AMA, AANS-CNS, MSSNY, CMA </a:t>
            </a:r>
          </a:p>
          <a:p>
            <a:r>
              <a:rPr lang="en-US" dirty="0"/>
              <a:t>Michael </a:t>
            </a:r>
            <a:r>
              <a:rPr lang="en-US" dirty="0" err="1"/>
              <a:t>Brisman</a:t>
            </a:r>
            <a:r>
              <a:rPr lang="en-US" dirty="0"/>
              <a:t>, MD, FAANS</a:t>
            </a:r>
          </a:p>
          <a:p>
            <a:r>
              <a:rPr lang="en-US" dirty="0"/>
              <a:t>Daniel Choi, MD, FAAOS</a:t>
            </a:r>
          </a:p>
          <a:p>
            <a:r>
              <a:rPr lang="en-US" dirty="0"/>
              <a:t>Katie </a:t>
            </a:r>
            <a:r>
              <a:rPr lang="en-US" dirty="0" err="1"/>
              <a:t>Orrico</a:t>
            </a:r>
            <a:r>
              <a:rPr lang="en-US" dirty="0"/>
              <a:t>, AANS-CNS </a:t>
            </a:r>
          </a:p>
          <a:p>
            <a:r>
              <a:rPr lang="en-US" dirty="0"/>
              <a:t>Moe Auster, MSSNY SVP Governmental Affairs</a:t>
            </a:r>
          </a:p>
          <a:p>
            <a:r>
              <a:rPr lang="en-US" dirty="0"/>
              <a:t>Arthur </a:t>
            </a:r>
            <a:r>
              <a:rPr lang="en-US" dirty="0" err="1"/>
              <a:t>Fougner</a:t>
            </a:r>
            <a:r>
              <a:rPr lang="en-US" dirty="0"/>
              <a:t>, MD, MSSNY President</a:t>
            </a:r>
          </a:p>
          <a:p>
            <a:r>
              <a:rPr lang="en-US" dirty="0"/>
              <a:t>Andrew </a:t>
            </a:r>
            <a:r>
              <a:rPr lang="en-US" dirty="0" err="1"/>
              <a:t>Kleinman</a:t>
            </a:r>
            <a:r>
              <a:rPr lang="en-US" dirty="0"/>
              <a:t>, MD, MSSNY Past President</a:t>
            </a:r>
          </a:p>
          <a:p>
            <a:r>
              <a:rPr lang="en-US" dirty="0"/>
              <a:t>Greater New York Hospital Association (GNYHA)</a:t>
            </a:r>
          </a:p>
          <a:p>
            <a:r>
              <a:rPr lang="en-US" dirty="0"/>
              <a:t>The hundreds of physician leaders and association staffs we worked with…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algn="ctr"/>
            <a:r>
              <a:rPr lang="en-US" dirty="0"/>
              <a:t>Special Thanks</a:t>
            </a:r>
          </a:p>
        </p:txBody>
      </p:sp>
    </p:spTree>
    <p:extLst>
      <p:ext uri="{BB962C8B-B14F-4D97-AF65-F5344CB8AC3E}">
        <p14:creationId xmlns:p14="http://schemas.microsoft.com/office/powerpoint/2010/main" val="936599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981200"/>
            <a:ext cx="8229600" cy="370027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NY State, in 2009, reached settlement with </a:t>
            </a:r>
            <a:r>
              <a:rPr lang="en-US" dirty="0" err="1"/>
              <a:t>Wellpoint</a:t>
            </a:r>
            <a:r>
              <a:rPr lang="en-US" dirty="0"/>
              <a:t>, United, Cigna, and Aetna to abandon utilization of </a:t>
            </a:r>
            <a:r>
              <a:rPr lang="en-US" dirty="0" err="1"/>
              <a:t>Ingenix</a:t>
            </a:r>
            <a:r>
              <a:rPr lang="en-US" dirty="0"/>
              <a:t> (subsidiary of United) as the payment database, and mandated formation of third party independent database, </a:t>
            </a:r>
            <a:r>
              <a:rPr lang="en-US" dirty="0" err="1"/>
              <a:t>FairHealth</a:t>
            </a:r>
            <a:endParaRPr lang="en-US" dirty="0"/>
          </a:p>
          <a:p>
            <a:r>
              <a:rPr lang="en-US" dirty="0"/>
              <a:t>Insurer trend post 2009: narrower physician network, higher co-payment, higher deductible, and higher co-insurance resulting in reduced coverage and cost shifting to patients and consumers </a:t>
            </a:r>
            <a:r>
              <a:rPr lang="en-US" b="1" dirty="0"/>
              <a:t>=</a:t>
            </a:r>
            <a:r>
              <a:rPr lang="en-US" dirty="0"/>
              <a:t> </a:t>
            </a:r>
            <a:r>
              <a:rPr lang="en-US" b="1" dirty="0"/>
              <a:t>real causes of “surprise bills</a:t>
            </a:r>
            <a:r>
              <a:rPr lang="en-US" dirty="0"/>
              <a:t>”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/>
              <a:t>New York State Insurance Market Realty</a:t>
            </a:r>
          </a:p>
        </p:txBody>
      </p:sp>
    </p:spTree>
    <p:extLst>
      <p:ext uri="{BB962C8B-B14F-4D97-AF65-F5344CB8AC3E}">
        <p14:creationId xmlns:p14="http://schemas.microsoft.com/office/powerpoint/2010/main" val="2542818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981200"/>
            <a:ext cx="8229600" cy="3395472"/>
          </a:xfrm>
        </p:spPr>
        <p:txBody>
          <a:bodyPr>
            <a:normAutofit fontScale="85000" lnSpcReduction="20000"/>
          </a:bodyPr>
          <a:lstStyle/>
          <a:p>
            <a:pPr lvl="0">
              <a:buClr>
                <a:srgbClr val="2DA2BF"/>
              </a:buClr>
            </a:pPr>
            <a:r>
              <a:rPr lang="en-US" sz="2800" dirty="0">
                <a:solidFill>
                  <a:prstClr val="black"/>
                </a:solidFill>
              </a:rPr>
              <a:t>Patients held harmless with mandatory assignment of benefits for emergency and surprise bills; </a:t>
            </a:r>
          </a:p>
          <a:p>
            <a:pPr lvl="0">
              <a:buClr>
                <a:srgbClr val="2DA2BF"/>
              </a:buClr>
            </a:pPr>
            <a:r>
              <a:rPr lang="en-US" sz="2800" dirty="0">
                <a:solidFill>
                  <a:prstClr val="black"/>
                </a:solidFill>
              </a:rPr>
              <a:t>Encourages negotiation between insurers and providers before IDR;</a:t>
            </a:r>
          </a:p>
          <a:p>
            <a:pPr lvl="0">
              <a:buClr>
                <a:srgbClr val="2DA2BF"/>
              </a:buClr>
            </a:pPr>
            <a:r>
              <a:rPr lang="en-US" sz="2800" dirty="0">
                <a:solidFill>
                  <a:prstClr val="black"/>
                </a:solidFill>
              </a:rPr>
              <a:t>Independent Dispute Resolution (IDR) process utilizing independent out of network charge database (</a:t>
            </a:r>
            <a:r>
              <a:rPr lang="en-US" sz="2800" dirty="0" err="1">
                <a:solidFill>
                  <a:prstClr val="black"/>
                </a:solidFill>
              </a:rPr>
              <a:t>FairHealth</a:t>
            </a:r>
            <a:r>
              <a:rPr lang="en-US" sz="2800" dirty="0">
                <a:solidFill>
                  <a:prstClr val="black"/>
                </a:solidFill>
              </a:rPr>
              <a:t>);</a:t>
            </a:r>
          </a:p>
          <a:p>
            <a:pPr lvl="0">
              <a:buClr>
                <a:srgbClr val="2DA2BF"/>
              </a:buClr>
            </a:pPr>
            <a:r>
              <a:rPr lang="en-US" sz="2800" dirty="0">
                <a:solidFill>
                  <a:prstClr val="black"/>
                </a:solidFill>
              </a:rPr>
              <a:t>Transparency and disclosure rules for insurers and providers</a:t>
            </a:r>
          </a:p>
          <a:p>
            <a:pPr lvl="0">
              <a:buClr>
                <a:srgbClr val="2DA2BF"/>
              </a:buClr>
            </a:pPr>
            <a:r>
              <a:rPr lang="en-US" sz="2800" dirty="0">
                <a:solidFill>
                  <a:prstClr val="black"/>
                </a:solidFill>
              </a:rPr>
              <a:t>Network adequacy for PPO’s</a:t>
            </a:r>
          </a:p>
          <a:p>
            <a:pPr lvl="0">
              <a:buClr>
                <a:srgbClr val="2DA2BF"/>
              </a:buClr>
            </a:pPr>
            <a:endParaRPr lang="en-US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0" dirty="0">
                <a:solidFill>
                  <a:prstClr val="black"/>
                </a:solidFill>
                <a:effectLst/>
                <a:ea typeface="+mn-ea"/>
                <a:cs typeface="+mn-cs"/>
              </a:rPr>
              <a:t>New York State Out of Network (OON) Transparency Law of 2014-5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38118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44958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2012-2014: 30-40 physicians for fundraiser events and meetings</a:t>
            </a:r>
          </a:p>
          <a:p>
            <a:pPr lvl="1"/>
            <a:r>
              <a:rPr lang="en-US" dirty="0"/>
              <a:t>Political fundraisers (~10-15) $350-$400K</a:t>
            </a:r>
          </a:p>
          <a:p>
            <a:pPr lvl="1"/>
            <a:r>
              <a:rPr lang="en-US" dirty="0"/>
              <a:t>Albany and in-district meetings (&gt;40-50 including Governor, senate majority leader and assembly speaker and majority leader – </a:t>
            </a:r>
            <a:r>
              <a:rPr lang="en-US" b="1" dirty="0"/>
              <a:t>Assemblyman </a:t>
            </a:r>
            <a:r>
              <a:rPr lang="en-US" b="1" dirty="0" err="1"/>
              <a:t>Morelle</a:t>
            </a:r>
            <a:r>
              <a:rPr lang="en-US" b="1" dirty="0"/>
              <a:t> 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Key lawmaker champion (top-down) – majority leaders and health committees chairs</a:t>
            </a:r>
          </a:p>
          <a:p>
            <a:r>
              <a:rPr lang="en-US" dirty="0"/>
              <a:t>MSSNY, state specialty societies, and county medical societies coordinated support</a:t>
            </a:r>
          </a:p>
          <a:p>
            <a:r>
              <a:rPr lang="en-US" dirty="0"/>
              <a:t>Build coalition of patient group/consumer group</a:t>
            </a:r>
          </a:p>
          <a:p>
            <a:pPr lvl="1"/>
            <a:r>
              <a:rPr lang="en-US" dirty="0"/>
              <a:t>AARP, Consumer Union, Community Service Society</a:t>
            </a:r>
          </a:p>
          <a:p>
            <a:r>
              <a:rPr lang="en-US" dirty="0"/>
              <a:t>Law passed on March 31, 2014 and effective April 1, 2015</a:t>
            </a:r>
          </a:p>
          <a:p>
            <a:r>
              <a:rPr lang="en-US" b="1" dirty="0"/>
              <a:t>Post-legislation monitoring and participation in NY Governor’s out of network task force and final report to the legislature, 2016: </a:t>
            </a:r>
            <a:r>
              <a:rPr lang="en-US" dirty="0"/>
              <a:t>Hospital part of the law 2019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solidFill>
                  <a:srgbClr val="464646"/>
                </a:solidFill>
              </a:rPr>
              <a:t>New York State OON Transparency Law Physician Advocacy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632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rgbClr val="464646"/>
                </a:solidFill>
              </a:rPr>
              <a:t>New York State OON Transparency Law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419600" y="6019800"/>
            <a:ext cx="4648200" cy="838200"/>
          </a:xfrm>
        </p:spPr>
        <p:txBody>
          <a:bodyPr>
            <a:normAutofit fontScale="92500" lnSpcReduction="20000"/>
          </a:bodyPr>
          <a:lstStyle/>
          <a:p>
            <a:r>
              <a:rPr lang="en-US" sz="1200" dirty="0"/>
              <a:t>Georgetown University Health Policy institute, May 2019</a:t>
            </a:r>
          </a:p>
          <a:p>
            <a:r>
              <a:rPr lang="en-US" sz="1200" dirty="0"/>
              <a:t>NY State </a:t>
            </a:r>
            <a:r>
              <a:rPr lang="en-US" sz="1200" dirty="0" err="1"/>
              <a:t>Dept</a:t>
            </a:r>
            <a:r>
              <a:rPr lang="en-US" sz="1200" dirty="0"/>
              <a:t> of Financial Services, September 2019</a:t>
            </a:r>
          </a:p>
          <a:p>
            <a:r>
              <a:rPr lang="en-US" sz="1200" dirty="0"/>
              <a:t>NYHPA Press release, October 2019</a:t>
            </a:r>
          </a:p>
          <a:p>
            <a:r>
              <a:rPr lang="en-US" sz="1200" dirty="0"/>
              <a:t>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2"/>
          </p:nvPr>
        </p:nvSpPr>
        <p:spPr>
          <a:xfrm>
            <a:off x="838200" y="1143000"/>
            <a:ext cx="7620000" cy="4724400"/>
          </a:xfrm>
        </p:spPr>
        <p:txBody>
          <a:bodyPr>
            <a:noAutofit/>
          </a:bodyPr>
          <a:lstStyle/>
          <a:p>
            <a:r>
              <a:rPr lang="en-US" sz="2000" dirty="0"/>
              <a:t>A compromise which benefited the consumers: $400 million saving for consumers over 3 ¾ years</a:t>
            </a:r>
          </a:p>
          <a:p>
            <a:r>
              <a:rPr lang="en-US" sz="2000" dirty="0"/>
              <a:t>34% reduction of out of network billing</a:t>
            </a:r>
          </a:p>
          <a:p>
            <a:r>
              <a:rPr lang="en-US" sz="2000" dirty="0"/>
              <a:t>9% reduction of in-network emergency physician payments</a:t>
            </a:r>
          </a:p>
          <a:p>
            <a:r>
              <a:rPr lang="en-US" sz="2000" dirty="0"/>
              <a:t>13% reduction of physician payments</a:t>
            </a:r>
          </a:p>
          <a:p>
            <a:r>
              <a:rPr lang="en-US" sz="2000" dirty="0"/>
              <a:t>Surprise bill went from top consumer complaint to “barely an issue”</a:t>
            </a:r>
          </a:p>
          <a:p>
            <a:r>
              <a:rPr lang="en-US" sz="2000" dirty="0"/>
              <a:t>IDR in 0.01% of claims</a:t>
            </a:r>
          </a:p>
          <a:p>
            <a:r>
              <a:rPr lang="en-US" sz="2000" dirty="0"/>
              <a:t>Praised by most stakeholders, including </a:t>
            </a:r>
            <a:r>
              <a:rPr lang="en-US" sz="2000" b="1" dirty="0"/>
              <a:t>NY Health Plan Association</a:t>
            </a:r>
            <a:r>
              <a:rPr lang="en-US" sz="2000" dirty="0"/>
              <a:t> as being </a:t>
            </a:r>
            <a:r>
              <a:rPr lang="en-US" sz="2000" b="1" dirty="0"/>
              <a:t>fair</a:t>
            </a:r>
            <a:r>
              <a:rPr lang="en-US" sz="2000" dirty="0"/>
              <a:t>: “The current Independent Dispute Resolution process has worked well, ensuring that reimbursements for emergency services are fair and reasonable while holding individuals harmless”…“These bills take a balanced approach”</a:t>
            </a:r>
          </a:p>
        </p:txBody>
      </p:sp>
    </p:spTree>
    <p:extLst>
      <p:ext uri="{BB962C8B-B14F-4D97-AF65-F5344CB8AC3E}">
        <p14:creationId xmlns:p14="http://schemas.microsoft.com/office/powerpoint/2010/main" val="945718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481328"/>
            <a:ext cx="8534400" cy="4525963"/>
          </a:xfrm>
        </p:spPr>
        <p:txBody>
          <a:bodyPr>
            <a:normAutofit/>
          </a:bodyPr>
          <a:lstStyle/>
          <a:p>
            <a:r>
              <a:rPr lang="en-US" dirty="0"/>
              <a:t>Caught the medical profession by surprise</a:t>
            </a:r>
          </a:p>
          <a:p>
            <a:r>
              <a:rPr lang="en-US" dirty="0"/>
              <a:t>Promulgated by BCBS and its allies at the Brooking Schaeffer Institute</a:t>
            </a:r>
          </a:p>
          <a:p>
            <a:r>
              <a:rPr lang="en-US" dirty="0"/>
              <a:t>Modeled after California AB-72 passed in 2017, and benchmarked against % Medicare or “average contracted rate”</a:t>
            </a:r>
          </a:p>
          <a:p>
            <a:pPr lvl="0">
              <a:buClr>
                <a:srgbClr val="2DA2BF"/>
              </a:buClr>
            </a:pPr>
            <a:r>
              <a:rPr lang="en-US" dirty="0">
                <a:solidFill>
                  <a:prstClr val="black"/>
                </a:solidFill>
              </a:rPr>
              <a:t>Bipartisan Senate HELP Committee Alexander (R)-Murray(D) bill and House E &amp; C Pallone(D) –Walden(R) bill advancing quickly in Spring 2019 and passed respective committees</a:t>
            </a:r>
          </a:p>
          <a:p>
            <a:endParaRPr lang="en-US" dirty="0"/>
          </a:p>
          <a:p>
            <a:pPr marL="109728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>
                <a:solidFill>
                  <a:srgbClr val="464646"/>
                </a:solidFill>
              </a:rPr>
              <a:t>Federal Surprise Medical Bill Legislation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515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Quick call-to-action in May-June 2019 with the following strategies:</a:t>
            </a:r>
          </a:p>
          <a:p>
            <a:pPr lvl="0">
              <a:buClr>
                <a:srgbClr val="2DA2BF"/>
              </a:buClr>
            </a:pPr>
            <a:r>
              <a:rPr lang="en-US" dirty="0">
                <a:solidFill>
                  <a:prstClr val="black"/>
                </a:solidFill>
              </a:rPr>
              <a:t>Core physicians: 40-50 for fundraiser events, logistics, and meetings - $500-750K</a:t>
            </a:r>
          </a:p>
          <a:p>
            <a:pPr lvl="1">
              <a:buClr>
                <a:srgbClr val="2DA2BF"/>
              </a:buClr>
            </a:pPr>
            <a:r>
              <a:rPr lang="en-US" dirty="0">
                <a:solidFill>
                  <a:prstClr val="black"/>
                </a:solidFill>
              </a:rPr>
              <a:t>Fundraisers for key leadership and committee members</a:t>
            </a:r>
          </a:p>
          <a:p>
            <a:pPr lvl="1">
              <a:buClr>
                <a:srgbClr val="2DA2BF"/>
              </a:buClr>
            </a:pPr>
            <a:r>
              <a:rPr lang="en-US" dirty="0">
                <a:solidFill>
                  <a:prstClr val="black"/>
                </a:solidFill>
              </a:rPr>
              <a:t>DC and in/near-district meetings (Senate Majority and Minority leaders; House Majority and Minority leaders and minority whip; House Ways &amp; Means members: with assistance from association staffs and lobbying firms</a:t>
            </a:r>
            <a:r>
              <a:rPr lang="en-US" sz="2700" dirty="0">
                <a:solidFill>
                  <a:prstClr val="black"/>
                </a:solidFill>
              </a:rPr>
              <a:t> – </a:t>
            </a:r>
            <a:r>
              <a:rPr lang="en-US" sz="2100" dirty="0">
                <a:solidFill>
                  <a:prstClr val="black"/>
                </a:solidFill>
              </a:rPr>
              <a:t>top down approach</a:t>
            </a:r>
          </a:p>
          <a:p>
            <a:pPr lvl="1">
              <a:buClr>
                <a:srgbClr val="2DA2BF"/>
              </a:buClr>
            </a:pPr>
            <a:r>
              <a:rPr lang="en-US" dirty="0">
                <a:solidFill>
                  <a:prstClr val="black"/>
                </a:solidFill>
              </a:rPr>
              <a:t>Recruiting Key lawmaker champions (</a:t>
            </a:r>
            <a:r>
              <a:rPr lang="en-US" b="1" dirty="0">
                <a:solidFill>
                  <a:prstClr val="black"/>
                </a:solidFill>
              </a:rPr>
              <a:t>Congressman </a:t>
            </a:r>
            <a:r>
              <a:rPr lang="en-US" b="1" dirty="0" err="1">
                <a:solidFill>
                  <a:prstClr val="black"/>
                </a:solidFill>
              </a:rPr>
              <a:t>Morelle</a:t>
            </a:r>
            <a:r>
              <a:rPr lang="en-US" b="1" dirty="0">
                <a:solidFill>
                  <a:prstClr val="black"/>
                </a:solidFill>
              </a:rPr>
              <a:t>*</a:t>
            </a:r>
            <a:r>
              <a:rPr lang="en-US" dirty="0">
                <a:solidFill>
                  <a:prstClr val="black"/>
                </a:solidFill>
              </a:rPr>
              <a:t>, Congresswoman Shalala, Senator Cassidy) and educated lawmakers on merits of NY State laws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>
                <a:solidFill>
                  <a:srgbClr val="464646"/>
                </a:solidFill>
              </a:rPr>
              <a:t>Federal Surprise Medical Bill Law Strategies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268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Federal Legislator &amp; Senior Staff Contacts over 3-4 months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228600" y="1828800"/>
            <a:ext cx="4268788" cy="3941763"/>
          </a:xfrm>
        </p:spPr>
        <p:txBody>
          <a:bodyPr>
            <a:normAutofit fontScale="92500"/>
          </a:bodyPr>
          <a:lstStyle/>
          <a:p>
            <a:r>
              <a:rPr lang="en-US" sz="2200" b="1" dirty="0"/>
              <a:t>Senate</a:t>
            </a:r>
          </a:p>
          <a:p>
            <a:pPr lvl="1"/>
            <a:r>
              <a:rPr lang="en-US" dirty="0"/>
              <a:t>Senator Mitch McConnell (R-KY)</a:t>
            </a:r>
          </a:p>
          <a:p>
            <a:pPr lvl="1"/>
            <a:r>
              <a:rPr lang="en-US" dirty="0"/>
              <a:t>Senator Charles Schumer (D-NY)</a:t>
            </a:r>
          </a:p>
          <a:p>
            <a:pPr lvl="1"/>
            <a:r>
              <a:rPr lang="en-US" dirty="0"/>
              <a:t>Senator John </a:t>
            </a:r>
            <a:r>
              <a:rPr lang="en-US" dirty="0" err="1"/>
              <a:t>Cornyn</a:t>
            </a:r>
            <a:r>
              <a:rPr lang="en-US" dirty="0"/>
              <a:t> (R-TX)</a:t>
            </a:r>
          </a:p>
          <a:p>
            <a:pPr lvl="1"/>
            <a:r>
              <a:rPr lang="en-US" dirty="0"/>
              <a:t>Senator Lamar Alexander (R-TN)</a:t>
            </a:r>
          </a:p>
          <a:p>
            <a:pPr lvl="1"/>
            <a:r>
              <a:rPr lang="en-US" dirty="0"/>
              <a:t>Senator Bill Cassidy (R-LA)</a:t>
            </a:r>
          </a:p>
          <a:p>
            <a:pPr lvl="1"/>
            <a:r>
              <a:rPr lang="en-US" dirty="0"/>
              <a:t>Senator Susan Collins (R- ME)</a:t>
            </a:r>
          </a:p>
          <a:p>
            <a:pPr lvl="1"/>
            <a:r>
              <a:rPr lang="en-US" dirty="0"/>
              <a:t>Senator Maggie Hassan (D-NH)</a:t>
            </a:r>
          </a:p>
          <a:p>
            <a:pPr lvl="1"/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191001" y="1828800"/>
            <a:ext cx="4926106" cy="3941763"/>
          </a:xfrm>
        </p:spPr>
        <p:txBody>
          <a:bodyPr>
            <a:normAutofit fontScale="77500" lnSpcReduction="20000"/>
          </a:bodyPr>
          <a:lstStyle/>
          <a:p>
            <a:r>
              <a:rPr lang="en-US" sz="2600" b="1" dirty="0"/>
              <a:t>House</a:t>
            </a:r>
          </a:p>
          <a:p>
            <a:pPr lvl="1"/>
            <a:r>
              <a:rPr lang="en-US" dirty="0"/>
              <a:t>Congresswoman Nancy Pelosi (D-CA)</a:t>
            </a:r>
          </a:p>
          <a:p>
            <a:pPr lvl="1"/>
            <a:r>
              <a:rPr lang="en-US" dirty="0"/>
              <a:t>Congressman </a:t>
            </a:r>
            <a:r>
              <a:rPr lang="en-US" dirty="0" err="1"/>
              <a:t>Steny</a:t>
            </a:r>
            <a:r>
              <a:rPr lang="en-US" dirty="0"/>
              <a:t> Hoyer(D-MD)</a:t>
            </a:r>
          </a:p>
          <a:p>
            <a:pPr lvl="1"/>
            <a:r>
              <a:rPr lang="en-US" dirty="0"/>
              <a:t>Congressman Richard Neal (D-MA)</a:t>
            </a:r>
          </a:p>
          <a:p>
            <a:pPr lvl="1"/>
            <a:r>
              <a:rPr lang="en-US" dirty="0"/>
              <a:t>Congressman Steve </a:t>
            </a:r>
            <a:r>
              <a:rPr lang="en-US" dirty="0" err="1"/>
              <a:t>Scalise</a:t>
            </a:r>
            <a:r>
              <a:rPr lang="en-US" dirty="0"/>
              <a:t> (R-LA)</a:t>
            </a:r>
          </a:p>
          <a:p>
            <a:pPr lvl="1"/>
            <a:r>
              <a:rPr lang="en-US" dirty="0"/>
              <a:t>Congressman Kevin Brady (R-TX)</a:t>
            </a:r>
          </a:p>
          <a:p>
            <a:pPr lvl="1"/>
            <a:r>
              <a:rPr lang="en-US" dirty="0"/>
              <a:t>Congressman Frank Pallone (D-NJ)</a:t>
            </a:r>
          </a:p>
          <a:p>
            <a:pPr lvl="1"/>
            <a:r>
              <a:rPr lang="en-US" dirty="0"/>
              <a:t>Congresswoman Nita Lowey (D-NY)</a:t>
            </a:r>
          </a:p>
          <a:p>
            <a:pPr lvl="1"/>
            <a:r>
              <a:rPr lang="en-US" dirty="0"/>
              <a:t>Congressman Eliot Engel (D-NY)</a:t>
            </a:r>
          </a:p>
          <a:p>
            <a:pPr lvl="1"/>
            <a:r>
              <a:rPr lang="en-US" dirty="0"/>
              <a:t>Congressman Tom Rice (R-SC)</a:t>
            </a:r>
          </a:p>
          <a:p>
            <a:pPr lvl="1"/>
            <a:r>
              <a:rPr lang="en-US" dirty="0"/>
              <a:t>Congressman Drew Ferguson (R,GA)</a:t>
            </a:r>
          </a:p>
          <a:p>
            <a:pPr lvl="1"/>
            <a:r>
              <a:rPr lang="en-US" dirty="0"/>
              <a:t>Congressman Tom Reed (R-NY)</a:t>
            </a:r>
          </a:p>
          <a:p>
            <a:pPr lvl="1"/>
            <a:r>
              <a:rPr lang="en-US" dirty="0"/>
              <a:t>Congressman Tom </a:t>
            </a:r>
            <a:r>
              <a:rPr lang="en-US" dirty="0" err="1"/>
              <a:t>Suozzi</a:t>
            </a:r>
            <a:r>
              <a:rPr lang="en-US" dirty="0"/>
              <a:t> (D-NY)</a:t>
            </a:r>
          </a:p>
          <a:p>
            <a:pPr lvl="1"/>
            <a:r>
              <a:rPr lang="en-US" dirty="0"/>
              <a:t>Congressman Brad </a:t>
            </a:r>
            <a:r>
              <a:rPr lang="en-US" dirty="0" err="1"/>
              <a:t>Wenstrup</a:t>
            </a:r>
            <a:r>
              <a:rPr lang="en-US" dirty="0"/>
              <a:t> (R-OH)</a:t>
            </a:r>
          </a:p>
          <a:p>
            <a:pPr lvl="1"/>
            <a:r>
              <a:rPr lang="en-US" dirty="0"/>
              <a:t>Congresswoman Donna Shalala (D-FL)</a:t>
            </a:r>
          </a:p>
          <a:p>
            <a:pPr lvl="1"/>
            <a:r>
              <a:rPr lang="en-US" dirty="0"/>
              <a:t>Congressman Joe </a:t>
            </a:r>
            <a:r>
              <a:rPr lang="en-US" dirty="0" err="1"/>
              <a:t>Morelle</a:t>
            </a:r>
            <a:r>
              <a:rPr lang="en-US" dirty="0"/>
              <a:t> (D-NY)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559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solidFill>
                  <a:srgbClr val="464646"/>
                </a:solidFill>
              </a:rPr>
              <a:t>Federal Surprise Medical Bill Law Advocacy Strategies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2"/>
          </p:nvPr>
        </p:nvSpPr>
        <p:spPr>
          <a:xfrm>
            <a:off x="533400" y="1981200"/>
            <a:ext cx="8458200" cy="1524000"/>
          </a:xfrm>
        </p:spPr>
        <p:txBody>
          <a:bodyPr>
            <a:normAutofit/>
          </a:bodyPr>
          <a:lstStyle/>
          <a:p>
            <a:pPr lvl="0">
              <a:buClr>
                <a:srgbClr val="2DA2BF"/>
              </a:buClr>
            </a:pPr>
            <a:r>
              <a:rPr lang="en-US" dirty="0">
                <a:solidFill>
                  <a:prstClr val="black"/>
                </a:solidFill>
              </a:rPr>
              <a:t>Coalition of organized medicine and </a:t>
            </a:r>
            <a:r>
              <a:rPr lang="en-US" b="1" dirty="0">
                <a:solidFill>
                  <a:prstClr val="black"/>
                </a:solidFill>
              </a:rPr>
              <a:t>hospital associations (GNYHA*</a:t>
            </a:r>
            <a:r>
              <a:rPr lang="en-US" dirty="0">
                <a:solidFill>
                  <a:prstClr val="black"/>
                </a:solidFill>
              </a:rPr>
              <a:t>, AHA)</a:t>
            </a:r>
          </a:p>
          <a:p>
            <a:pPr lvl="0">
              <a:buClr>
                <a:srgbClr val="2DA2BF"/>
              </a:buClr>
            </a:pPr>
            <a:r>
              <a:rPr lang="en-US" dirty="0">
                <a:solidFill>
                  <a:prstClr val="black"/>
                </a:solidFill>
              </a:rPr>
              <a:t>Public relation campaign: op-ed, </a:t>
            </a:r>
            <a:r>
              <a:rPr lang="en-US" b="1" dirty="0">
                <a:solidFill>
                  <a:prstClr val="black"/>
                </a:solidFill>
              </a:rPr>
              <a:t>social media* </a:t>
            </a:r>
          </a:p>
          <a:p>
            <a:endParaRPr lang="en-US" dirty="0"/>
          </a:p>
        </p:txBody>
      </p:sp>
      <p:pic>
        <p:nvPicPr>
          <p:cNvPr id="7" name="Online Media 3" title="STOP Surprise Billing!">
            <a:hlinkClick r:id="" action="ppaction://media"/>
            <a:extLst>
              <a:ext uri="{FF2B5EF4-FFF2-40B4-BE49-F238E27FC236}">
                <a16:creationId xmlns:a16="http://schemas.microsoft.com/office/drawing/2014/main" id="{86F4800A-8B46-4A8E-A786-0E50E4ED564F}"/>
              </a:ext>
            </a:extLst>
          </p:cNvPr>
          <p:cNvPicPr>
            <a:picLocks noGrp="1" noRot="1" noChangeAspect="1"/>
          </p:cNvPicPr>
          <p:nvPr>
            <p:ph sz="quarter" idx="4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362200" y="3810000"/>
            <a:ext cx="4275667" cy="240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207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498</TotalTime>
  <Words>1397</Words>
  <Application>Microsoft Office PowerPoint</Application>
  <PresentationFormat>On-screen Show (4:3)</PresentationFormat>
  <Paragraphs>179</Paragraphs>
  <Slides>19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Political Advocacy One Physician at a Time</vt:lpstr>
      <vt:lpstr>New York State Insurance Market Realty</vt:lpstr>
      <vt:lpstr>New York State Out of Network (OON) Transparency Law of 2014-5</vt:lpstr>
      <vt:lpstr>New York State OON Transparency Law Physician Advocacy </vt:lpstr>
      <vt:lpstr>New York State OON Transparency Law </vt:lpstr>
      <vt:lpstr>Federal Surprise Medical Bill Legislation</vt:lpstr>
      <vt:lpstr>Federal Surprise Medical Bill Law Strategies </vt:lpstr>
      <vt:lpstr>Federal Legislator &amp; Senior Staff Contacts over 3-4 months</vt:lpstr>
      <vt:lpstr>Federal Surprise Medical Bill Law Advocacy Strategies</vt:lpstr>
      <vt:lpstr>Federal Surprise Medical Bill Law Advocacy Strategies</vt:lpstr>
      <vt:lpstr>Federal Surprise Medical Bill Law Advocacy Renewed</vt:lpstr>
      <vt:lpstr>Federal Surprise Medical Bill Law Advocacy Renewed</vt:lpstr>
      <vt:lpstr>Does $ Matter?</vt:lpstr>
      <vt:lpstr>Top 20 PACS by Expenditure 2019-20</vt:lpstr>
      <vt:lpstr>AMA-PAC</vt:lpstr>
      <vt:lpstr>Pharmaceutical Research and Manufacturers of America - 2019</vt:lpstr>
      <vt:lpstr>Insurance Industry -2019</vt:lpstr>
      <vt:lpstr>Advocacy Common Theme</vt:lpstr>
      <vt:lpstr>Special Thanks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Advocacy One Physician at a Time</dc:title>
  <dc:creator>Thomas T Lee</dc:creator>
  <cp:lastModifiedBy>Brian Foy</cp:lastModifiedBy>
  <cp:revision>54</cp:revision>
  <dcterms:created xsi:type="dcterms:W3CDTF">2019-10-25T14:52:28Z</dcterms:created>
  <dcterms:modified xsi:type="dcterms:W3CDTF">2019-11-16T18:28:01Z</dcterms:modified>
</cp:coreProperties>
</file>