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60" r:id="rId6"/>
    <p:sldId id="284" r:id="rId7"/>
    <p:sldId id="302" r:id="rId8"/>
    <p:sldId id="304" r:id="rId9"/>
    <p:sldId id="303" r:id="rId10"/>
    <p:sldId id="308" r:id="rId11"/>
    <p:sldId id="309" r:id="rId12"/>
    <p:sldId id="310" r:id="rId13"/>
    <p:sldId id="311" r:id="rId14"/>
    <p:sldId id="312" r:id="rId15"/>
    <p:sldId id="313" r:id="rId16"/>
    <p:sldId id="300" r:id="rId17"/>
    <p:sldId id="307" r:id="rId18"/>
    <p:sldId id="305" r:id="rId19"/>
    <p:sldId id="298" r:id="rId20"/>
    <p:sldId id="314"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8" clrIdx="0">
    <p:extLst>
      <p:ext uri="{19B8F6BF-5375-455C-9EA6-DF929625EA0E}">
        <p15:presenceInfo xmlns:p15="http://schemas.microsoft.com/office/powerpoint/2012/main" userId="Melissa Zuckerman" providerId="None"/>
      </p:ext>
    </p:extLst>
  </p:cmAuthor>
  <p:cmAuthor id="2" name="Patrick Brady" initials="PB" lastIdx="1" clrIdx="1">
    <p:extLst>
      <p:ext uri="{19B8F6BF-5375-455C-9EA6-DF929625EA0E}">
        <p15:presenceInfo xmlns:p15="http://schemas.microsoft.com/office/powerpoint/2012/main" userId="Patrick Brady" providerId="None"/>
      </p:ext>
    </p:extLst>
  </p:cmAuthor>
  <p:cmAuthor id="3" name="Andrea Fetchko" initials="AF" lastIdx="1" clrIdx="2">
    <p:extLst>
      <p:ext uri="{19B8F6BF-5375-455C-9EA6-DF929625EA0E}">
        <p15:presenceInfo xmlns:p15="http://schemas.microsoft.com/office/powerpoint/2012/main" userId="S::afetchko@jpa.com::c18681ff-34eb-4f34-9b8f-e090f5c07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9CDE"/>
    <a:srgbClr val="990033"/>
    <a:srgbClr val="009999"/>
    <a:srgbClr val="B1E4E3"/>
    <a:srgbClr val="004987"/>
    <a:srgbClr val="D9D9D6"/>
    <a:srgbClr val="FFC27B"/>
    <a:srgbClr val="C7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3779" autoAdjust="0"/>
  </p:normalViewPr>
  <p:slideViewPr>
    <p:cSldViewPr snapToGrid="0">
      <p:cViewPr varScale="1">
        <p:scale>
          <a:sx n="71" d="100"/>
          <a:sy n="71" d="100"/>
        </p:scale>
        <p:origin x="85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249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7AE69EC-D020-4A4C-B664-1332F40EF500}" type="datetimeFigureOut">
              <a:rPr lang="en-US" smtClean="0"/>
              <a:pPr/>
              <a:t>11/16/2019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F354A92-3BC3-C14E-93E4-007F1128656B}" type="slidenum">
              <a:rPr lang="en-US" smtClean="0"/>
              <a:pPr/>
              <a:t>‹#›</a:t>
            </a:fld>
            <a:endParaRPr lang="en-US" dirty="0"/>
          </a:p>
        </p:txBody>
      </p:sp>
    </p:spTree>
    <p:extLst>
      <p:ext uri="{BB962C8B-B14F-4D97-AF65-F5344CB8AC3E}">
        <p14:creationId xmlns:p14="http://schemas.microsoft.com/office/powerpoint/2010/main" val="8917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would like to thank the</a:t>
            </a:r>
            <a:r>
              <a:rPr lang="en-US" baseline="0" dirty="0"/>
              <a:t> OSMAP steering committee on behalf of the Physicians Foundation for inviting me to update you on a few of the recent activities of the foundation. The Physicians Foundation is now in it’s 16</a:t>
            </a:r>
            <a:r>
              <a:rPr lang="en-US" baseline="30000" dirty="0"/>
              <a:t>th</a:t>
            </a:r>
            <a:r>
              <a:rPr lang="en-US" baseline="0" dirty="0"/>
              <a:t> year, and we continue to be very pleased to support OSMAP as well as keep you updated on our work.</a:t>
            </a:r>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pPr/>
              <a:t>1</a:t>
            </a:fld>
            <a:endParaRPr lang="en-US" dirty="0"/>
          </a:p>
        </p:txBody>
      </p:sp>
    </p:spTree>
    <p:extLst>
      <p:ext uri="{BB962C8B-B14F-4D97-AF65-F5344CB8AC3E}">
        <p14:creationId xmlns:p14="http://schemas.microsoft.com/office/powerpoint/2010/main" val="332904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The initial trial of this program began a year ago in three states, North Carolina, New Jersey, and Washington</a:t>
            </a:r>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In its first cohort, which began in early 2019, the Practice Transformation Initiative has engaged three state medical associations: North Carolina, Washington state, and New Jersey. </a:t>
            </a:r>
          </a:p>
          <a:p>
            <a:pPr marL="171381" indent="-171381">
              <a:buFont typeface="Arial" panose="020B0604020202020204" pitchFamily="34" charset="0"/>
              <a:buChar char="•"/>
            </a:pPr>
            <a:r>
              <a:rPr lang="en-US" dirty="0"/>
              <a:t>State medical associations were charged with recruiting practice sites to identify and implement a practice transformation intervention. </a:t>
            </a:r>
          </a:p>
          <a:p>
            <a:pPr marL="171381" indent="-171381">
              <a:buFont typeface="Arial" panose="020B0604020202020204" pitchFamily="34" charset="0"/>
              <a:buChar char="•"/>
            </a:pPr>
            <a:r>
              <a:rPr lang="en-US" dirty="0"/>
              <a:t>In total, cohort 1 has engaged 19 practice sites throughout the three state medical associations </a:t>
            </a:r>
          </a:p>
        </p:txBody>
      </p:sp>
      <p:sp>
        <p:nvSpPr>
          <p:cNvPr id="4" name="Slide Number Placeholder 3"/>
          <p:cNvSpPr>
            <a:spLocks noGrp="1"/>
          </p:cNvSpPr>
          <p:nvPr>
            <p:ph type="sldNum" sz="quarter" idx="5"/>
          </p:nvPr>
        </p:nvSpPr>
        <p:spPr/>
        <p:txBody>
          <a:bodyPr/>
          <a:lstStyle/>
          <a:p>
            <a:fld id="{21633E5F-3683-0140-832F-D6B972C1BC5D}" type="slidenum">
              <a:rPr lang="en-US" smtClean="0"/>
              <a:pPr/>
              <a:t>10</a:t>
            </a:fld>
            <a:endParaRPr lang="en-US"/>
          </a:p>
        </p:txBody>
      </p:sp>
    </p:spTree>
    <p:extLst>
      <p:ext uri="{BB962C8B-B14F-4D97-AF65-F5344CB8AC3E}">
        <p14:creationId xmlns:p14="http://schemas.microsoft.com/office/powerpoint/2010/main" val="288412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r>
              <a:rPr lang="en-US" dirty="0"/>
              <a:t>It involves the implementation of three practice transformation interventions, with support from expert coaches, as well as pre and post intervention assessments</a:t>
            </a:r>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Each of the 19 practice sites identified one of three interventions to participate in over the course of their engagement. </a:t>
            </a:r>
          </a:p>
          <a:p>
            <a:pPr marL="171381" indent="-171381">
              <a:buFont typeface="Arial" panose="020B0604020202020204" pitchFamily="34" charset="0"/>
              <a:buChar char="•"/>
            </a:pPr>
            <a:r>
              <a:rPr lang="en-US" dirty="0"/>
              <a:t>The three interventions included (1) pre-visit planning, (2) pre-visit laboratory testing, and (3) synchronized annual prescription renewal. </a:t>
            </a:r>
          </a:p>
          <a:p>
            <a:pPr marL="171381" indent="-171381">
              <a:buFont typeface="Arial" panose="020B0604020202020204" pitchFamily="34" charset="0"/>
              <a:buChar char="•"/>
            </a:pPr>
            <a:r>
              <a:rPr lang="en-US" dirty="0"/>
              <a:t>Each practice site was responsible for identifying a core intervention team within their organization and for developing a work plan to ensure that the intervention is implemented is a timely manner and engages key stakeholders.</a:t>
            </a:r>
          </a:p>
        </p:txBody>
      </p:sp>
      <p:sp>
        <p:nvSpPr>
          <p:cNvPr id="4" name="Slide Number Placeholder 3"/>
          <p:cNvSpPr>
            <a:spLocks noGrp="1"/>
          </p:cNvSpPr>
          <p:nvPr>
            <p:ph type="sldNum" sz="quarter" idx="5"/>
          </p:nvPr>
        </p:nvSpPr>
        <p:spPr/>
        <p:txBody>
          <a:bodyPr/>
          <a:lstStyle/>
          <a:p>
            <a:fld id="{21633E5F-3683-0140-832F-D6B972C1BC5D}" type="slidenum">
              <a:rPr lang="en-US" smtClean="0"/>
              <a:pPr/>
              <a:t>11</a:t>
            </a:fld>
            <a:endParaRPr lang="en-US"/>
          </a:p>
        </p:txBody>
      </p:sp>
    </p:spTree>
    <p:extLst>
      <p:ext uri="{BB962C8B-B14F-4D97-AF65-F5344CB8AC3E}">
        <p14:creationId xmlns:p14="http://schemas.microsoft.com/office/powerpoint/2010/main" val="216866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A standardized survey, “The mini Z” was performed on this cohort of practices as well as controls this Fall, and will be performed again in the spring. Participating state medical associations will receive the data, and it is our hope that a growing database on burnout will develop from this initial pilot.</a:t>
            </a:r>
          </a:p>
          <a:p>
            <a:pPr marL="171381" indent="-171381">
              <a:buFont typeface="Arial" panose="020B0604020202020204" pitchFamily="34" charset="0"/>
              <a:buChar char="•"/>
            </a:pPr>
            <a:r>
              <a:rPr lang="en-US" dirty="0"/>
              <a:t>We are looking forward to this groundbreaking study of actually implementing practice level change and assessing the impact of various strategies</a:t>
            </a:r>
            <a:r>
              <a:rPr lang="en-US" baseline="0" dirty="0"/>
              <a:t> for reducing burnout, and enhancing physician wellbeing</a:t>
            </a: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endParaRPr lang="en-US" dirty="0"/>
          </a:p>
          <a:p>
            <a:pPr marL="171381" indent="-171381">
              <a:buFont typeface="Arial" panose="020B0604020202020204" pitchFamily="34" charset="0"/>
              <a:buChar char="•"/>
            </a:pPr>
            <a:r>
              <a:rPr lang="en-US" dirty="0"/>
              <a:t>The Mini-Z burnout survey is a 10-item survey used to assess stress, burnout, work control, chaos, values alignment, teamwork, documentation, time pressure, excess electronic medical record use at home, and EMR proficiency for physicians and advanced practitioners. </a:t>
            </a:r>
          </a:p>
          <a:p>
            <a:pPr marL="171381" indent="-171381">
              <a:buFont typeface="Arial" panose="020B0604020202020204" pitchFamily="34" charset="0"/>
              <a:buChar char="•"/>
            </a:pPr>
            <a:r>
              <a:rPr lang="en-US" dirty="0"/>
              <a:t>State medical associations worked closely with the AMA to customize their state surveys to include the standard 10-item Mini-Z in addition to questions pertaining to demographic information. </a:t>
            </a:r>
          </a:p>
          <a:p>
            <a:pPr marL="171381" indent="-171381">
              <a:buFont typeface="Arial" panose="020B0604020202020204" pitchFamily="34" charset="0"/>
              <a:buChar char="•"/>
            </a:pPr>
            <a:r>
              <a:rPr lang="en-US" dirty="0"/>
              <a:t>Each of the 19 practice sites deployed the Mini-Z survey to both a control and intervention group to gather baseline measurements in Fall 2019.</a:t>
            </a:r>
          </a:p>
          <a:p>
            <a:pPr marL="171381" indent="-171381">
              <a:buFont typeface="Arial" panose="020B0604020202020204" pitchFamily="34" charset="0"/>
              <a:buChar char="•"/>
            </a:pPr>
            <a:r>
              <a:rPr lang="en-US" dirty="0"/>
              <a:t>The survey will be re-deployed post-intervention (Spring 2020) to assess changed in burnout and professional well-being </a:t>
            </a:r>
          </a:p>
          <a:p>
            <a:pPr marL="171381" indent="-171381">
              <a:buFont typeface="Arial" panose="020B0604020202020204" pitchFamily="34" charset="0"/>
              <a:buChar char="•"/>
            </a:pPr>
            <a:r>
              <a:rPr lang="en-US" dirty="0"/>
              <a:t>Each state medical association will receive aggregate data from across their cohort AND comparison data to the national benchmark from the AMA well-being data lab. </a:t>
            </a:r>
          </a:p>
          <a:p>
            <a:pPr marL="171381" indent="-171381">
              <a:buFont typeface="Arial" panose="020B0604020202020204" pitchFamily="34" charset="0"/>
              <a:buChar char="•"/>
            </a:pPr>
            <a:r>
              <a:rPr lang="en-US" dirty="0"/>
              <a:t>These data will help states determine their current state of well-being </a:t>
            </a:r>
          </a:p>
        </p:txBody>
      </p:sp>
      <p:sp>
        <p:nvSpPr>
          <p:cNvPr id="4" name="Slide Number Placeholder 3"/>
          <p:cNvSpPr>
            <a:spLocks noGrp="1"/>
          </p:cNvSpPr>
          <p:nvPr>
            <p:ph type="sldNum" sz="quarter" idx="5"/>
          </p:nvPr>
        </p:nvSpPr>
        <p:spPr/>
        <p:txBody>
          <a:bodyPr/>
          <a:lstStyle/>
          <a:p>
            <a:fld id="{21633E5F-3683-0140-832F-D6B972C1BC5D}" type="slidenum">
              <a:rPr lang="en-US" smtClean="0"/>
              <a:pPr/>
              <a:t>12</a:t>
            </a:fld>
            <a:endParaRPr lang="en-US"/>
          </a:p>
        </p:txBody>
      </p:sp>
    </p:spTree>
    <p:extLst>
      <p:ext uri="{BB962C8B-B14F-4D97-AF65-F5344CB8AC3E}">
        <p14:creationId xmlns:p14="http://schemas.microsoft.com/office/powerpoint/2010/main" val="215701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have been addressing my personal concerns about physician wellbeing to this group for several years now,</a:t>
            </a:r>
            <a:r>
              <a:rPr lang="en-US" baseline="0" dirty="0"/>
              <a:t> and I am very pleased to update you on our most recent initiative regarding this. Several weeks ago, we launched an awareness campaign regarding Physician Suicide, “Vital Signs”</a:t>
            </a:r>
          </a:p>
          <a:p>
            <a:endParaRPr lang="en-US" baseline="0" dirty="0"/>
          </a:p>
          <a:p>
            <a:r>
              <a:rPr lang="en-US" baseline="0" dirty="0"/>
              <a:t>We hope to not only empower physicians, their colleagues, and loved ones to be more aware of the issue of burnout, but also provide a simple roadmap for beginning the process of addressing it before it escalates.</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developed and made available a number of resources, as well as pursued engagement from your state and county medical associations. Copies</a:t>
            </a:r>
            <a:r>
              <a:rPr lang="en-US" baseline="0" dirty="0"/>
              <a:t> of these materials are available in the back, and links to all of these are available on our website. I encourage each of you to take a look at them</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Aside from raising your own awareness and sensitivity to the warning signs of burnout, we encourage you to share this campaign on social media, as well as making the tools we have available through your state and county societies</a:t>
            </a:r>
          </a:p>
        </p:txBody>
      </p:sp>
      <p:sp>
        <p:nvSpPr>
          <p:cNvPr id="4" name="Slide Number Placeholder 3"/>
          <p:cNvSpPr>
            <a:spLocks noGrp="1"/>
          </p:cNvSpPr>
          <p:nvPr>
            <p:ph type="sldNum" sz="quarter" idx="10"/>
          </p:nvPr>
        </p:nvSpPr>
        <p:spPr/>
        <p:txBody>
          <a:bodyPr/>
          <a:lstStyle/>
          <a:p>
            <a:fld id="{8F354A92-3BC3-C14E-93E4-007F1128656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2020, the physicians foundation will be launching it’s biennial survey of America’s physicians. This has, historically been the largest survey ever performed of our nation’s doctors. In the upcoming election year, we believe that this offers an unprecedented opportunity for</a:t>
            </a:r>
            <a:r>
              <a:rPr lang="en-US" baseline="0" dirty="0"/>
              <a:t> physicians to voice their concerns and opinions regarding the future of healthcare in our country, a voice which our patients have consistently insisted should be of critical importance in shaping our healthcare system.</a:t>
            </a:r>
          </a:p>
          <a:p>
            <a:endParaRPr lang="en-US" baseline="0" dirty="0"/>
          </a:p>
          <a:p>
            <a:r>
              <a:rPr lang="en-US" baseline="0" dirty="0"/>
              <a:t>We will be reaching out to each state medical association to assist us in reminding you to participate when the email invitation arrives. I would ask you, as leaders in your states and at the national level to encourage your state staff and colleagues to make this coming years survey a record breaker in terms of response. Your voices are compelling on their own, however sheer numbers matter a lot to the media and policy planners in increasing the impact of physicians insights.</a:t>
            </a:r>
          </a:p>
          <a:p>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thank you once again for allowing me to share the foundation’s work with you, and look forward to hearing from you individually at the reception, as I always am interested in hearing suggestions and insights from this group.</a:t>
            </a:r>
          </a:p>
        </p:txBody>
      </p:sp>
      <p:sp>
        <p:nvSpPr>
          <p:cNvPr id="4" name="Slide Number Placeholder 3"/>
          <p:cNvSpPr>
            <a:spLocks noGrp="1"/>
          </p:cNvSpPr>
          <p:nvPr>
            <p:ph type="sldNum" sz="quarter" idx="10"/>
          </p:nvPr>
        </p:nvSpPr>
        <p:spPr/>
        <p:txBody>
          <a:bodyPr/>
          <a:lstStyle/>
          <a:p>
            <a:fld id="{8F354A92-3BC3-C14E-93E4-007F1128656B}"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Foundation currently focuses on Physician Leadership, Physician Wellbeing, Research in the area of the Physician Practice Environment, and the impact of Social Determinants of Health on the cost and quality of the care we all deliver. Today I would like to briefly update you on our recently released survey of America’s patients, as well as two of our projects around physician wellbeing.</a:t>
            </a:r>
            <a:endParaRPr lang="en-US" dirty="0"/>
          </a:p>
        </p:txBody>
      </p:sp>
      <p:sp>
        <p:nvSpPr>
          <p:cNvPr id="4" name="Slide Number Placeholder 3"/>
          <p:cNvSpPr>
            <a:spLocks noGrp="1"/>
          </p:cNvSpPr>
          <p:nvPr>
            <p:ph type="sldNum" sz="quarter" idx="5"/>
          </p:nvPr>
        </p:nvSpPr>
        <p:spPr/>
        <p:txBody>
          <a:bodyPr/>
          <a:lstStyle/>
          <a:p>
            <a:fld id="{8F354A92-3BC3-C14E-93E4-007F1128656B}" type="slidenum">
              <a:rPr lang="en-US" smtClean="0"/>
              <a:pPr/>
              <a:t>2</a:t>
            </a:fld>
            <a:endParaRPr lang="en-US" dirty="0"/>
          </a:p>
        </p:txBody>
      </p:sp>
    </p:spTree>
    <p:extLst>
      <p:ext uri="{BB962C8B-B14F-4D97-AF65-F5344CB8AC3E}">
        <p14:creationId xmlns:p14="http://schemas.microsoft.com/office/powerpoint/2010/main" val="50281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Biennial survey of patients was released just two weeks ago.</a:t>
            </a:r>
            <a:r>
              <a:rPr lang="en-US" baseline="0" dirty="0"/>
              <a:t> Over 2,000 patients were surveyed on many topics, and the detailed results are available online at </a:t>
            </a:r>
            <a:r>
              <a:rPr lang="en-US" baseline="0" dirty="0" err="1"/>
              <a:t>Physiciansfoundation.org</a:t>
            </a:r>
            <a:r>
              <a:rPr lang="en-US" baseline="0" dirty="0"/>
              <a:t>.</a:t>
            </a:r>
          </a:p>
          <a:p>
            <a:endParaRPr lang="en-US" baseline="0" dirty="0"/>
          </a:p>
          <a:p>
            <a:r>
              <a:rPr lang="en-US" baseline="0" dirty="0"/>
              <a:t>A majority of patients reported that they felt that their time with their physician was limited, and as in previous surveys, they almost universally felt that their doctors should have significant influence on our health care system.</a:t>
            </a:r>
          </a:p>
          <a:p>
            <a:endParaRPr lang="en-US" baseline="0" dirty="0"/>
          </a:p>
          <a:p>
            <a:r>
              <a:rPr lang="en-US" baseline="0" dirty="0"/>
              <a:t>They are also very concerned about the cost of healthcare, Politics, and </a:t>
            </a:r>
            <a:r>
              <a:rPr lang="en-US" baseline="0" dirty="0" err="1"/>
              <a:t>Opiods</a:t>
            </a:r>
            <a:r>
              <a:rPr lang="en-US" baseline="0" dirty="0"/>
              <a:t>.</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probably surprises no one that foremost on the minds of our patients is the issue of the cost of healthcare. Most of them are worried about their ability to pay for care, and 42% report a $500.00 threshold for a healthcare expense causing significant financial issues.</a:t>
            </a:r>
          </a:p>
          <a:p>
            <a:endParaRPr lang="en-US" dirty="0"/>
          </a:p>
          <a:p>
            <a:r>
              <a:rPr lang="en-US" dirty="0"/>
              <a:t>84 percent of patients are concerned about the effects</a:t>
            </a:r>
            <a:r>
              <a:rPr lang="en-US" baseline="0" dirty="0"/>
              <a:t> of future healthcare costs, while 86% say the cost of care has the greatest negative impact on that care. 72% feel that the preapproval process negatively impacts their care.</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were some very interesting, as well as pertinent findings regarding</a:t>
            </a:r>
            <a:r>
              <a:rPr lang="en-US" baseline="0" dirty="0"/>
              <a:t> the current politics of healthcare reform. 22% of Americans have absolutely no idea as to what “single payer” health care means whatsoever. 77% can not agree on one definition of “single payer care. 55% say they would be more likely to vote for a candidate who is in favor of expanding private insurance reform. 62% of Americans blame pharmaceutical costs for the rising cost of care, while 49% blame hospital costs</a:t>
            </a:r>
          </a:p>
          <a:p>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a:t>
            </a:r>
            <a:r>
              <a:rPr lang="en-US" baseline="0" dirty="0"/>
              <a:t> patients are well aware of the impact of the </a:t>
            </a:r>
            <a:r>
              <a:rPr lang="en-US" baseline="0" dirty="0" err="1"/>
              <a:t>opiod</a:t>
            </a:r>
            <a:r>
              <a:rPr lang="en-US" baseline="0" dirty="0"/>
              <a:t> epidemic on their communities. Over a third of them no someone who has become addicted, and just over one in five know someone who has died because of </a:t>
            </a:r>
            <a:r>
              <a:rPr lang="en-US" baseline="0" dirty="0" err="1"/>
              <a:t>opiod</a:t>
            </a:r>
            <a:r>
              <a:rPr lang="en-US" baseline="0" dirty="0"/>
              <a:t> abuse. A majority feel that rehabilitation is an essential health care service, while 45% feel that care for substance abuse is essential. A majority blame the pharmaceutical industry, however 39% feel that physicians are the most responsible.</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Among many initiatives related to physician wellbeing, I would like to outline two current projects the Foundation is pursuing. The first is a major collaboration with our AMA in “The Practice Transformation Initiative”</a:t>
            </a:r>
          </a:p>
          <a:p>
            <a:endParaRPr lang="en-US" dirty="0"/>
          </a:p>
          <a:p>
            <a:r>
              <a:rPr lang="en-US" dirty="0"/>
              <a:t>And the second is an awareness campaign, “Vital Signs” which was launched</a:t>
            </a:r>
            <a:r>
              <a:rPr lang="en-US" baseline="0" dirty="0"/>
              <a:t> several weeks ago around the issue of physician suicide</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year, the physicians foundation has been pleased to support the practice Transformation Initiative</a:t>
            </a:r>
          </a:p>
        </p:txBody>
      </p:sp>
      <p:sp>
        <p:nvSpPr>
          <p:cNvPr id="4" name="Slide Number Placeholder 3"/>
          <p:cNvSpPr>
            <a:spLocks noGrp="1"/>
          </p:cNvSpPr>
          <p:nvPr>
            <p:ph type="sldNum" sz="quarter" idx="10"/>
          </p:nvPr>
        </p:nvSpPr>
        <p:spPr/>
        <p:txBody>
          <a:bodyPr/>
          <a:lstStyle/>
          <a:p>
            <a:fld id="{21633E5F-3683-0140-832F-D6B972C1BC5D}" type="slidenum">
              <a:rPr lang="en-US" smtClean="0"/>
              <a:pPr/>
              <a:t>8</a:t>
            </a:fld>
            <a:endParaRPr lang="en-US"/>
          </a:p>
        </p:txBody>
      </p:sp>
    </p:spTree>
    <p:extLst>
      <p:ext uri="{BB962C8B-B14F-4D97-AF65-F5344CB8AC3E}">
        <p14:creationId xmlns:p14="http://schemas.microsoft.com/office/powerpoint/2010/main" val="364973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foundation has been very pleased to provide financial support to this AMA led initiative which seeks to reduce burnout, collaborate and learn from partner systems to gain insights on how to assess and improve physician wellbeing with very practical measures, as well as foster a growing network of organizations who may share their successes and drive change  in addressing and improving the work environment of our physicians </a:t>
            </a:r>
            <a:endParaRPr lang="en-US" dirty="0"/>
          </a:p>
        </p:txBody>
      </p:sp>
      <p:sp>
        <p:nvSpPr>
          <p:cNvPr id="4" name="Slide Number Placeholder 3"/>
          <p:cNvSpPr>
            <a:spLocks noGrp="1"/>
          </p:cNvSpPr>
          <p:nvPr>
            <p:ph type="sldNum" sz="quarter" idx="10"/>
          </p:nvPr>
        </p:nvSpPr>
        <p:spPr/>
        <p:txBody>
          <a:bodyPr/>
          <a:lstStyle/>
          <a:p>
            <a:fld id="{8F354A92-3BC3-C14E-93E4-007F1128656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5360A-14C5-0B4A-A7F1-8DB7A875B4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94"/>
          <a:stretch/>
        </p:blipFill>
        <p:spPr>
          <a:xfrm flipH="1">
            <a:off x="-8548" y="0"/>
            <a:ext cx="12206898" cy="6858000"/>
          </a:xfrm>
          <a:prstGeom prst="rect">
            <a:avLst/>
          </a:prstGeom>
        </p:spPr>
      </p:pic>
      <p:sp>
        <p:nvSpPr>
          <p:cNvPr id="8" name="Rectangle 7">
            <a:extLst>
              <a:ext uri="{FF2B5EF4-FFF2-40B4-BE49-F238E27FC236}">
                <a16:creationId xmlns:a16="http://schemas.microsoft.com/office/drawing/2014/main" id="{AE5F62E0-588D-EF4C-848A-CC0BB54A3A96}"/>
              </a:ext>
            </a:extLst>
          </p:cNvPr>
          <p:cNvSpPr/>
          <p:nvPr userDrawn="1"/>
        </p:nvSpPr>
        <p:spPr>
          <a:xfrm>
            <a:off x="6350" y="5938"/>
            <a:ext cx="12192000" cy="6857999"/>
          </a:xfrm>
          <a:prstGeom prst="rect">
            <a:avLst/>
          </a:prstGeom>
          <a:gradFill flip="none" rotWithShape="1">
            <a:gsLst>
              <a:gs pos="0">
                <a:schemeClr val="bg1">
                  <a:alpha val="12000"/>
                </a:schemeClr>
              </a:gs>
              <a:gs pos="100000">
                <a:schemeClr val="bg1">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C0D74CB-7322-C64C-8A81-6074028A0CC4}"/>
              </a:ext>
            </a:extLst>
          </p:cNvPr>
          <p:cNvSpPr/>
          <p:nvPr userDrawn="1"/>
        </p:nvSpPr>
        <p:spPr>
          <a:xfrm rot="5400000">
            <a:off x="402143" y="-409344"/>
            <a:ext cx="7357388" cy="81787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53A7583-5A46-BD40-9DA1-0FE2424E2C81}"/>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5ADDB2-95B3-E840-93FB-C78994786D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916" y="1314727"/>
            <a:ext cx="1438040" cy="647118"/>
          </a:xfrm>
          <a:prstGeom prst="rect">
            <a:avLst/>
          </a:prstGeom>
        </p:spPr>
      </p:pic>
      <p:cxnSp>
        <p:nvCxnSpPr>
          <p:cNvPr id="14" name="Straight Connector 13">
            <a:extLst>
              <a:ext uri="{FF2B5EF4-FFF2-40B4-BE49-F238E27FC236}">
                <a16:creationId xmlns:a16="http://schemas.microsoft.com/office/drawing/2014/main" id="{703CE436-8D2D-9548-833D-8CAD9DD91C9D}"/>
              </a:ext>
            </a:extLst>
          </p:cNvPr>
          <p:cNvCxnSpPr>
            <a:cxnSpLocks/>
          </p:cNvCxnSpPr>
          <p:nvPr userDrawn="1"/>
        </p:nvCxnSpPr>
        <p:spPr>
          <a:xfrm>
            <a:off x="497814" y="571274"/>
            <a:ext cx="1169418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2285FC-5126-3748-899E-D784AF6918D1}"/>
              </a:ext>
            </a:extLst>
          </p:cNvPr>
          <p:cNvCxnSpPr>
            <a:cxnSpLocks/>
          </p:cNvCxnSpPr>
          <p:nvPr userDrawn="1"/>
        </p:nvCxnSpPr>
        <p:spPr>
          <a:xfrm>
            <a:off x="669949" y="5202344"/>
            <a:ext cx="0" cy="123033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E9901128-B1BB-6E43-8F60-9CCA8E423605}"/>
              </a:ext>
            </a:extLst>
          </p:cNvPr>
          <p:cNvSpPr/>
          <p:nvPr userDrawn="1"/>
        </p:nvSpPr>
        <p:spPr>
          <a:xfrm rot="16200000">
            <a:off x="10176232" y="4843574"/>
            <a:ext cx="1909514" cy="2122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C00D6AD4-0A6D-1C46-9897-93812BE38D20}"/>
              </a:ext>
            </a:extLst>
          </p:cNvPr>
          <p:cNvSpPr>
            <a:spLocks noGrp="1"/>
          </p:cNvSpPr>
          <p:nvPr>
            <p:ph type="body" sz="quarter" idx="10" hasCustomPrompt="1"/>
          </p:nvPr>
        </p:nvSpPr>
        <p:spPr>
          <a:xfrm>
            <a:off x="462025" y="231395"/>
            <a:ext cx="6389688" cy="333149"/>
          </a:xfrm>
        </p:spPr>
        <p:txBody>
          <a:bodyPr>
            <a:normAutofit/>
          </a:bodyPr>
          <a:lstStyle>
            <a:lvl1pPr marL="0" indent="0">
              <a:lnSpc>
                <a:spcPct val="100000"/>
              </a:lnSpc>
              <a:spcBef>
                <a:spcPts val="1000"/>
              </a:spcBef>
              <a:buNone/>
              <a:defRPr sz="1600">
                <a:latin typeface="Museo Slab 500" panose="02000000000000000000" pitchFamily="2" charset="77"/>
              </a:defRPr>
            </a:lvl1pPr>
          </a:lstStyle>
          <a:p>
            <a:pPr lvl="0"/>
            <a:r>
              <a:rPr lang="en-US"/>
              <a:t>Date here</a:t>
            </a:r>
          </a:p>
        </p:txBody>
      </p:sp>
      <p:sp>
        <p:nvSpPr>
          <p:cNvPr id="22" name="Text Placeholder 21">
            <a:extLst>
              <a:ext uri="{FF2B5EF4-FFF2-40B4-BE49-F238E27FC236}">
                <a16:creationId xmlns:a16="http://schemas.microsoft.com/office/drawing/2014/main" id="{7095CF8C-7C12-C54E-BC4E-7063AC8B27AB}"/>
              </a:ext>
            </a:extLst>
          </p:cNvPr>
          <p:cNvSpPr>
            <a:spLocks noGrp="1"/>
          </p:cNvSpPr>
          <p:nvPr>
            <p:ph type="body" sz="quarter" idx="11" hasCustomPrompt="1"/>
          </p:nvPr>
        </p:nvSpPr>
        <p:spPr>
          <a:xfrm>
            <a:off x="461964" y="2095147"/>
            <a:ext cx="4330170" cy="2199761"/>
          </a:xfrm>
        </p:spPr>
        <p:txBody>
          <a:bodyPr>
            <a:normAutofit/>
          </a:bodyPr>
          <a:lstStyle>
            <a:lvl1pPr marL="0" indent="0">
              <a:lnSpc>
                <a:spcPct val="100000"/>
              </a:lnSpc>
              <a:spcBef>
                <a:spcPts val="1000"/>
              </a:spcBef>
              <a:buNone/>
              <a:defRPr sz="3200">
                <a:solidFill>
                  <a:srgbClr val="009CDE"/>
                </a:solidFill>
                <a:latin typeface="Museo Sans 500" panose="02000000000000000000" pitchFamily="2" charset="77"/>
              </a:defRPr>
            </a:lvl1pPr>
          </a:lstStyle>
          <a:p>
            <a:pPr lvl="0"/>
            <a:r>
              <a:rPr lang="en-US"/>
              <a:t>Name of Presentation </a:t>
            </a:r>
          </a:p>
        </p:txBody>
      </p:sp>
      <p:sp>
        <p:nvSpPr>
          <p:cNvPr id="3" name="Text Placeholder 2">
            <a:extLst>
              <a:ext uri="{FF2B5EF4-FFF2-40B4-BE49-F238E27FC236}">
                <a16:creationId xmlns:a16="http://schemas.microsoft.com/office/drawing/2014/main" id="{35949E75-709D-D141-8944-B6372E7CEE1A}"/>
              </a:ext>
            </a:extLst>
          </p:cNvPr>
          <p:cNvSpPr>
            <a:spLocks noGrp="1"/>
          </p:cNvSpPr>
          <p:nvPr>
            <p:ph type="body" sz="quarter" idx="12" hasCustomPrompt="1"/>
          </p:nvPr>
        </p:nvSpPr>
        <p:spPr>
          <a:xfrm>
            <a:off x="747319" y="5210849"/>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
        <p:nvSpPr>
          <p:cNvPr id="19" name="Text Placeholder 2">
            <a:extLst>
              <a:ext uri="{FF2B5EF4-FFF2-40B4-BE49-F238E27FC236}">
                <a16:creationId xmlns:a16="http://schemas.microsoft.com/office/drawing/2014/main" id="{F980BB5F-D688-0049-8CAA-554994D924E4}"/>
              </a:ext>
            </a:extLst>
          </p:cNvPr>
          <p:cNvSpPr>
            <a:spLocks noGrp="1"/>
          </p:cNvSpPr>
          <p:nvPr>
            <p:ph type="body" sz="quarter" idx="13" hasCustomPrompt="1"/>
          </p:nvPr>
        </p:nvSpPr>
        <p:spPr>
          <a:xfrm>
            <a:off x="747319" y="5525545"/>
            <a:ext cx="4770612" cy="281995"/>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1" name="Text Placeholder 2">
            <a:extLst>
              <a:ext uri="{FF2B5EF4-FFF2-40B4-BE49-F238E27FC236}">
                <a16:creationId xmlns:a16="http://schemas.microsoft.com/office/drawing/2014/main" id="{D8289CEB-2815-C447-90A4-B2BCD8340E71}"/>
              </a:ext>
            </a:extLst>
          </p:cNvPr>
          <p:cNvSpPr>
            <a:spLocks noGrp="1"/>
          </p:cNvSpPr>
          <p:nvPr>
            <p:ph type="body" sz="quarter" idx="14" hasCustomPrompt="1"/>
          </p:nvPr>
        </p:nvSpPr>
        <p:spPr>
          <a:xfrm>
            <a:off x="747319" y="6214311"/>
            <a:ext cx="4770612" cy="268579"/>
          </a:xfrm>
        </p:spPr>
        <p:txBody>
          <a:bodyPr>
            <a:normAutofit/>
          </a:bodyPr>
          <a:lstStyle>
            <a:lvl1pPr marL="0" indent="0">
              <a:buNone/>
              <a:defRPr sz="1300">
                <a:solidFill>
                  <a:schemeClr val="tx1">
                    <a:lumMod val="85000"/>
                    <a:lumOff val="15000"/>
                  </a:schemeClr>
                </a:solidFill>
                <a:latin typeface="Museo Slab 500" panose="02000000000000000000" pitchFamily="2" charset="77"/>
              </a:defRPr>
            </a:lvl1pPr>
          </a:lstStyle>
          <a:p>
            <a:pPr lvl="0"/>
            <a:r>
              <a:rPr lang="en-US"/>
              <a:t>Title here</a:t>
            </a:r>
          </a:p>
        </p:txBody>
      </p:sp>
      <p:sp>
        <p:nvSpPr>
          <p:cNvPr id="23" name="Text Placeholder 2">
            <a:extLst>
              <a:ext uri="{FF2B5EF4-FFF2-40B4-BE49-F238E27FC236}">
                <a16:creationId xmlns:a16="http://schemas.microsoft.com/office/drawing/2014/main" id="{69F1E045-529C-1044-8100-12C5D7A3ADD6}"/>
              </a:ext>
            </a:extLst>
          </p:cNvPr>
          <p:cNvSpPr>
            <a:spLocks noGrp="1"/>
          </p:cNvSpPr>
          <p:nvPr>
            <p:ph type="body" sz="quarter" idx="15" hasCustomPrompt="1"/>
          </p:nvPr>
        </p:nvSpPr>
        <p:spPr>
          <a:xfrm>
            <a:off x="747319" y="5905555"/>
            <a:ext cx="4770612" cy="308448"/>
          </a:xfrm>
        </p:spPr>
        <p:txBody>
          <a:bodyPr>
            <a:normAutofit/>
          </a:bodyPr>
          <a:lstStyle>
            <a:lvl1pPr marL="0" indent="0">
              <a:buNone/>
              <a:defRPr sz="1600">
                <a:solidFill>
                  <a:schemeClr val="tx1">
                    <a:lumMod val="85000"/>
                    <a:lumOff val="15000"/>
                  </a:schemeClr>
                </a:solidFill>
                <a:latin typeface="Museo Slab 500" panose="02000000000000000000" pitchFamily="2" charset="77"/>
              </a:defRPr>
            </a:lvl1pPr>
          </a:lstStyle>
          <a:p>
            <a:pPr lvl="0"/>
            <a:r>
              <a:rPr lang="en-US"/>
              <a:t>Name here</a:t>
            </a:r>
          </a:p>
        </p:txBody>
      </p:sp>
    </p:spTree>
    <p:extLst>
      <p:ext uri="{BB962C8B-B14F-4D97-AF65-F5344CB8AC3E}">
        <p14:creationId xmlns:p14="http://schemas.microsoft.com/office/powerpoint/2010/main" val="138333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2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38788" y="1498600"/>
            <a:ext cx="11114425" cy="2675467"/>
          </a:xfrm>
          <a:ln w="0">
            <a:noFill/>
          </a:ln>
        </p:spPr>
        <p:txBody>
          <a:bodyPr anchor="ctr">
            <a:normAutofit/>
          </a:bodyPr>
          <a:lstStyle>
            <a:lvl1pPr algn="ctr">
              <a:defRPr sz="4000" spc="0">
                <a:ln>
                  <a:noFill/>
                </a:ln>
                <a:solidFill>
                  <a:srgbClr val="452663"/>
                </a:solidFill>
              </a:defRPr>
            </a:lvl1pPr>
          </a:lstStyle>
          <a:p>
            <a:endParaRPr lang="en-US"/>
          </a:p>
        </p:txBody>
      </p:sp>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75"/>
            <a:ext cx="10515600" cy="1196947"/>
          </a:xfrm>
        </p:spPr>
        <p:txBody>
          <a:bodyPr/>
          <a:lstStyle/>
          <a:p>
            <a:r>
              <a:rPr lang="en-US"/>
              <a:t>Click to edit Master title style</a:t>
            </a:r>
          </a:p>
        </p:txBody>
      </p:sp>
      <p:sp>
        <p:nvSpPr>
          <p:cNvPr id="3" name="Content Placeholder 2"/>
          <p:cNvSpPr>
            <a:spLocks noGrp="1"/>
          </p:cNvSpPr>
          <p:nvPr>
            <p:ph idx="1"/>
          </p:nvPr>
        </p:nvSpPr>
        <p:spPr>
          <a:xfrm>
            <a:off x="838200" y="1508670"/>
            <a:ext cx="10515600" cy="4618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170122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75"/>
            <a:ext cx="10515600" cy="1196947"/>
          </a:xfrm>
        </p:spPr>
        <p:txBody>
          <a:bodyPr/>
          <a:lstStyle/>
          <a:p>
            <a:r>
              <a:rPr lang="en-US"/>
              <a:t>Click to edit Master title style</a:t>
            </a:r>
          </a:p>
        </p:txBody>
      </p:sp>
      <p:sp>
        <p:nvSpPr>
          <p:cNvPr id="3" name="Content Placeholder 2"/>
          <p:cNvSpPr>
            <a:spLocks noGrp="1"/>
          </p:cNvSpPr>
          <p:nvPr>
            <p:ph sz="half" idx="1"/>
          </p:nvPr>
        </p:nvSpPr>
        <p:spPr>
          <a:xfrm>
            <a:off x="838200" y="1516588"/>
            <a:ext cx="5156200" cy="4469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16588"/>
            <a:ext cx="5156200" cy="4469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06755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D1BBB6-7BC2-C740-8357-80084091A3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71616" y="0"/>
            <a:ext cx="6120384" cy="6858000"/>
          </a:xfrm>
          <a:prstGeom prst="rect">
            <a:avLst/>
          </a:prstGeom>
        </p:spPr>
      </p:pic>
      <p:sp>
        <p:nvSpPr>
          <p:cNvPr id="13" name="Rectangle 12">
            <a:extLst>
              <a:ext uri="{FF2B5EF4-FFF2-40B4-BE49-F238E27FC236}">
                <a16:creationId xmlns:a16="http://schemas.microsoft.com/office/drawing/2014/main" id="{5432A0C4-B9CF-E245-8121-FFAF3F5E2C64}"/>
              </a:ext>
            </a:extLst>
          </p:cNvPr>
          <p:cNvSpPr/>
          <p:nvPr userDrawn="1"/>
        </p:nvSpPr>
        <p:spPr>
          <a:xfrm>
            <a:off x="6066735" y="1"/>
            <a:ext cx="6096000" cy="6858806"/>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74E06A-3393-3445-BE49-A1F3BC9A39A4}"/>
              </a:ext>
            </a:extLst>
          </p:cNvPr>
          <p:cNvPicPr>
            <a:picLocks noChangeAspect="1"/>
          </p:cNvPicPr>
          <p:nvPr userDrawn="1"/>
        </p:nvPicPr>
        <p:blipFill>
          <a:blip r:embed="rId3"/>
          <a:stretch>
            <a:fillRect/>
          </a:stretch>
        </p:blipFill>
        <p:spPr>
          <a:xfrm rot="10800000" flipH="1">
            <a:off x="4882" y="0"/>
            <a:ext cx="7283353" cy="6858000"/>
          </a:xfrm>
          <a:prstGeom prst="rect">
            <a:avLst/>
          </a:prstGeom>
        </p:spPr>
      </p:pic>
      <p:cxnSp>
        <p:nvCxnSpPr>
          <p:cNvPr id="10" name="Straight Connector 9">
            <a:extLst>
              <a:ext uri="{FF2B5EF4-FFF2-40B4-BE49-F238E27FC236}">
                <a16:creationId xmlns:a16="http://schemas.microsoft.com/office/drawing/2014/main" id="{A5923141-6DAF-7243-A489-72DAF7B1CD37}"/>
              </a:ext>
            </a:extLst>
          </p:cNvPr>
          <p:cNvCxnSpPr>
            <a:cxnSpLocks/>
          </p:cNvCxnSpPr>
          <p:nvPr userDrawn="1"/>
        </p:nvCxnSpPr>
        <p:spPr>
          <a:xfrm>
            <a:off x="975360" y="1849350"/>
            <a:ext cx="0" cy="620408"/>
          </a:xfrm>
          <a:prstGeom prst="line">
            <a:avLst/>
          </a:prstGeom>
          <a:ln w="101600">
            <a:solidFill>
              <a:srgbClr val="B1E4E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EA2EF0-42EA-DB42-86C6-91DA6A33A22D}"/>
              </a:ext>
            </a:extLst>
          </p:cNvPr>
          <p:cNvSpPr>
            <a:spLocks noGrp="1"/>
          </p:cNvSpPr>
          <p:nvPr>
            <p:ph idx="1" hasCustomPrompt="1"/>
          </p:nvPr>
        </p:nvSpPr>
        <p:spPr>
          <a:xfrm>
            <a:off x="1076960" y="1874007"/>
            <a:ext cx="5319532" cy="258715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400">
                <a:latin typeface="Museo Slab 500" panose="02000000000000000000" pitchFamily="2" charset="77"/>
              </a:defRPr>
            </a:lvl1pPr>
            <a:lvl2pPr>
              <a:defRPr sz="3400">
                <a:latin typeface="Museo Slab 500" panose="02000000000000000000" pitchFamily="2" charset="77"/>
              </a:defRPr>
            </a:lvl2pPr>
            <a:lvl3pPr>
              <a:defRPr sz="3400">
                <a:latin typeface="Museo Slab 500" panose="02000000000000000000" pitchFamily="2" charset="77"/>
              </a:defRPr>
            </a:lvl3pPr>
            <a:lvl4pPr>
              <a:defRPr sz="3400">
                <a:latin typeface="Museo Slab 500" panose="02000000000000000000" pitchFamily="2" charset="77"/>
              </a:defRPr>
            </a:lvl4pPr>
            <a:lvl5pPr>
              <a:defRPr sz="3400">
                <a:latin typeface="Museo Slab 500" panose="02000000000000000000" pitchFamily="2" charset="77"/>
              </a:defRPr>
            </a:lvl5pPr>
          </a:lstStyle>
          <a:p>
            <a:pPr lvl="0"/>
            <a:r>
              <a:rPr lang="en-US"/>
              <a:t>Transition slide title</a:t>
            </a:r>
          </a:p>
        </p:txBody>
      </p:sp>
      <p:pic>
        <p:nvPicPr>
          <p:cNvPr id="9" name="Picture 8">
            <a:extLst>
              <a:ext uri="{FF2B5EF4-FFF2-40B4-BE49-F238E27FC236}">
                <a16:creationId xmlns:a16="http://schemas.microsoft.com/office/drawing/2014/main" id="{2F2361B7-4247-BB44-A4E8-43805FDC53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05117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080D28-2E2B-F848-8369-16FC1D31CA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8016240" cy="6857999"/>
          </a:xfrm>
          <a:prstGeom prst="rect">
            <a:avLst/>
          </a:prstGeom>
        </p:spPr>
      </p:pic>
      <p:sp>
        <p:nvSpPr>
          <p:cNvPr id="15" name="Rectangle 14">
            <a:extLst>
              <a:ext uri="{FF2B5EF4-FFF2-40B4-BE49-F238E27FC236}">
                <a16:creationId xmlns:a16="http://schemas.microsoft.com/office/drawing/2014/main" id="{8BDEB45F-052A-6F47-8B12-CD6822851769}"/>
              </a:ext>
            </a:extLst>
          </p:cNvPr>
          <p:cNvSpPr/>
          <p:nvPr userDrawn="1"/>
        </p:nvSpPr>
        <p:spPr>
          <a:xfrm>
            <a:off x="0" y="0"/>
            <a:ext cx="6096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58C5C2-7CCE-DB4B-8997-7BD914A4392E}"/>
              </a:ext>
            </a:extLst>
          </p:cNvPr>
          <p:cNvSpPr/>
          <p:nvPr userDrawn="1"/>
        </p:nvSpPr>
        <p:spPr>
          <a:xfrm>
            <a:off x="609600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6213E6D-8865-DF48-88F8-807DF7A1BEBB}"/>
              </a:ext>
            </a:extLst>
          </p:cNvPr>
          <p:cNvPicPr>
            <a:picLocks noChangeAspect="1"/>
          </p:cNvPicPr>
          <p:nvPr userDrawn="1"/>
        </p:nvPicPr>
        <p:blipFill>
          <a:blip r:embed="rId3"/>
          <a:stretch>
            <a:fillRect/>
          </a:stretch>
        </p:blipFill>
        <p:spPr>
          <a:xfrm flipH="1">
            <a:off x="4908647" y="0"/>
            <a:ext cx="7283353" cy="6858000"/>
          </a:xfrm>
          <a:prstGeom prst="rect">
            <a:avLst/>
          </a:prstGeom>
        </p:spPr>
      </p:pic>
      <p:cxnSp>
        <p:nvCxnSpPr>
          <p:cNvPr id="21" name="Straight Connector 20">
            <a:extLst>
              <a:ext uri="{FF2B5EF4-FFF2-40B4-BE49-F238E27FC236}">
                <a16:creationId xmlns:a16="http://schemas.microsoft.com/office/drawing/2014/main" id="{4D46DBB0-9646-4142-9B09-403BC9BFA845}"/>
              </a:ext>
            </a:extLst>
          </p:cNvPr>
          <p:cNvCxnSpPr>
            <a:cxnSpLocks/>
          </p:cNvCxnSpPr>
          <p:nvPr userDrawn="1"/>
        </p:nvCxnSpPr>
        <p:spPr>
          <a:xfrm>
            <a:off x="6573409" y="1849350"/>
            <a:ext cx="0" cy="620408"/>
          </a:xfrm>
          <a:prstGeom prst="line">
            <a:avLst/>
          </a:prstGeom>
          <a:ln w="101600">
            <a:solidFill>
              <a:srgbClr val="FFC27B"/>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4AF474D-8F5A-9B4D-A0F4-3DF8ADE98847}"/>
              </a:ext>
            </a:extLst>
          </p:cNvPr>
          <p:cNvSpPr>
            <a:spLocks noGrp="1"/>
          </p:cNvSpPr>
          <p:nvPr>
            <p:ph type="body" sz="quarter" idx="10" hasCustomPrompt="1"/>
          </p:nvPr>
        </p:nvSpPr>
        <p:spPr>
          <a:xfrm>
            <a:off x="6674373" y="1849438"/>
            <a:ext cx="4675603" cy="2611726"/>
          </a:xfrm>
        </p:spPr>
        <p:txBody>
          <a:bodyPr>
            <a:normAutofit/>
          </a:bodyPr>
          <a:lstStyle>
            <a:lvl1pPr marL="0" indent="0">
              <a:lnSpc>
                <a:spcPct val="100000"/>
              </a:lnSpc>
              <a:spcBef>
                <a:spcPts val="1000"/>
              </a:spcBef>
              <a:buNone/>
              <a:defRPr sz="3400">
                <a:latin typeface="Museo Slab 500" panose="02000000000000000000" pitchFamily="2" charset="77"/>
              </a:defRPr>
            </a:lvl1pPr>
          </a:lstStyle>
          <a:p>
            <a:pPr lvl="0"/>
            <a:r>
              <a:rPr lang="en-US"/>
              <a:t>Transition slide title</a:t>
            </a:r>
          </a:p>
        </p:txBody>
      </p:sp>
      <p:pic>
        <p:nvPicPr>
          <p:cNvPr id="9" name="Picture 8">
            <a:extLst>
              <a:ext uri="{FF2B5EF4-FFF2-40B4-BE49-F238E27FC236}">
                <a16:creationId xmlns:a16="http://schemas.microsoft.com/office/drawing/2014/main" id="{9FEE0A2D-84A2-E74E-8187-8D8F41521A9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Tree>
    <p:extLst>
      <p:ext uri="{BB962C8B-B14F-4D97-AF65-F5344CB8AC3E}">
        <p14:creationId xmlns:p14="http://schemas.microsoft.com/office/powerpoint/2010/main" val="294462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White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err="1"/>
              <a:t>OSMAP</a:t>
            </a:r>
            <a:r>
              <a:rPr lang="en-US"/>
              <a:t> 2019</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23" name="Picture 22">
            <a:extLst>
              <a:ext uri="{FF2B5EF4-FFF2-40B4-BE49-F238E27FC236}">
                <a16:creationId xmlns:a16="http://schemas.microsoft.com/office/drawing/2014/main" id="{E6B011B1-14C3-CC4F-B1EC-7DC8918AA2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24" name="Slide Number Placeholder 4">
            <a:extLst>
              <a:ext uri="{FF2B5EF4-FFF2-40B4-BE49-F238E27FC236}">
                <a16:creationId xmlns:a16="http://schemas.microsoft.com/office/drawing/2014/main" id="{8826B08C-508B-464A-BB3B-4E02282D8B2B}"/>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6885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White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31957"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
        <p:nvSpPr>
          <p:cNvPr id="13" name="Rectangle 2">
            <a:extLst>
              <a:ext uri="{FF2B5EF4-FFF2-40B4-BE49-F238E27FC236}">
                <a16:creationId xmlns:a16="http://schemas.microsoft.com/office/drawing/2014/main" id="{008F6529-72BE-4A4E-837B-B1964795E082}"/>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2"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7583F8-C7E2-7D42-B9D6-E34D99C8E4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AB98F126-B7D2-1E4A-9542-7937BBF97255}"/>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14112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Whit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718C7D-6FA6-E040-B58C-342486BC650A}"/>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rgbClr val="D9D9D6"/>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9CDE"/>
                </a:solidFill>
                <a:latin typeface="Museo Slab 500" panose="02000000000000000000" pitchFamily="2" charset="77"/>
              </a:defRPr>
            </a:lvl1pPr>
          </a:lstStyle>
          <a:p>
            <a:pPr lvl="0"/>
            <a:r>
              <a:rPr lang="en-US"/>
              <a:t>Slide title</a:t>
            </a:r>
          </a:p>
        </p:txBody>
      </p:sp>
      <p:pic>
        <p:nvPicPr>
          <p:cNvPr id="16" name="Picture 15">
            <a:extLst>
              <a:ext uri="{FF2B5EF4-FFF2-40B4-BE49-F238E27FC236}">
                <a16:creationId xmlns:a16="http://schemas.microsoft.com/office/drawing/2014/main" id="{DD422391-B85D-5547-9562-C2B30E6422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E769302F-1811-8A4A-BE51-18AE87A5CFF9}"/>
              </a:ext>
            </a:extLst>
          </p:cNvPr>
          <p:cNvSpPr>
            <a:spLocks noGrp="1"/>
          </p:cNvSpPr>
          <p:nvPr>
            <p:ph type="sldNum" sz="quarter" idx="15"/>
          </p:nvPr>
        </p:nvSpPr>
        <p:spPr>
          <a:xfrm>
            <a:off x="4748212" y="6386281"/>
            <a:ext cx="2743200" cy="270368"/>
          </a:xfrm>
        </p:spPr>
        <p:txBody>
          <a:bodyPr/>
          <a:lstStyle>
            <a:lvl1pPr algn="ctr">
              <a:defRPr>
                <a:solidFill>
                  <a:schemeClr val="bg1">
                    <a:lumMod val="85000"/>
                  </a:schemeClr>
                </a:solidFill>
                <a:latin typeface="Museo Slab 500" panose="02000000000000000000" pitchFamily="2" charset="77"/>
              </a:defRPr>
            </a:lvl1pPr>
          </a:lstStyle>
          <a:p>
            <a:fld id="{479B05D6-ACAF-9B4D-A7B4-825DC8A79C46}" type="slidenum">
              <a:rPr lang="en-US" smtClean="0"/>
              <a:pPr/>
              <a:t>‹#›</a:t>
            </a:fld>
            <a:endParaRPr lang="en-US" dirty="0"/>
          </a:p>
        </p:txBody>
      </p:sp>
      <p:sp>
        <p:nvSpPr>
          <p:cNvPr id="12" name="Text Placeholder 7">
            <a:extLst>
              <a:ext uri="{FF2B5EF4-FFF2-40B4-BE49-F238E27FC236}">
                <a16:creationId xmlns:a16="http://schemas.microsoft.com/office/drawing/2014/main" id="{2C7226AC-4019-A84A-9990-D41A24CB504C}"/>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rgbClr val="009CDE"/>
              </a:buClr>
              <a:defRPr sz="1800">
                <a:solidFill>
                  <a:schemeClr val="bg2">
                    <a:lumMod val="25000"/>
                  </a:schemeClr>
                </a:solidFill>
                <a:latin typeface="Museo Sans 500" panose="02000000000000000000" pitchFamily="2" charset="77"/>
              </a:defRPr>
            </a:lvl1pPr>
            <a:lvl2pPr>
              <a:lnSpc>
                <a:spcPct val="100000"/>
              </a:lnSpc>
              <a:spcBef>
                <a:spcPts val="1000"/>
              </a:spcBef>
              <a:buClr>
                <a:srgbClr val="009CDE"/>
              </a:buClr>
              <a:defRPr sz="1800">
                <a:solidFill>
                  <a:schemeClr val="bg2">
                    <a:lumMod val="25000"/>
                  </a:schemeClr>
                </a:solidFill>
                <a:latin typeface="Museo Sans 500" panose="02000000000000000000" pitchFamily="2" charset="77"/>
              </a:defRPr>
            </a:lvl2pPr>
            <a:lvl3pPr>
              <a:lnSpc>
                <a:spcPct val="100000"/>
              </a:lnSpc>
              <a:spcBef>
                <a:spcPts val="1000"/>
              </a:spcBef>
              <a:buClr>
                <a:srgbClr val="009CDE"/>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08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Color 1">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11261725"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7" name="Picture 16">
            <a:extLst>
              <a:ext uri="{FF2B5EF4-FFF2-40B4-BE49-F238E27FC236}">
                <a16:creationId xmlns:a16="http://schemas.microsoft.com/office/drawing/2014/main" id="{C1A91F8A-BD02-D54C-9D26-7C39AD9E79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8" name="Slide Number Placeholder 4">
            <a:extLst>
              <a:ext uri="{FF2B5EF4-FFF2-40B4-BE49-F238E27FC236}">
                <a16:creationId xmlns:a16="http://schemas.microsoft.com/office/drawing/2014/main" id="{072F97E1-1269-DA46-A8F3-40559330BEE5}"/>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62574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Color 2">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0" y="1517650"/>
            <a:ext cx="8558881"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A95C929D-13C9-704C-9115-B286181216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5" name="Slide Number Placeholder 4">
            <a:extLst>
              <a:ext uri="{FF2B5EF4-FFF2-40B4-BE49-F238E27FC236}">
                <a16:creationId xmlns:a16="http://schemas.microsoft.com/office/drawing/2014/main" id="{C38CC220-5C51-524C-82DF-28B944F27937}"/>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Rectangle 2">
            <a:extLst>
              <a:ext uri="{FF2B5EF4-FFF2-40B4-BE49-F238E27FC236}">
                <a16:creationId xmlns:a16="http://schemas.microsoft.com/office/drawing/2014/main" id="{58E7FEFF-1D8E-6043-9F40-98384D3F26A0}"/>
              </a:ext>
            </a:extLst>
          </p:cNvPr>
          <p:cNvSpPr/>
          <p:nvPr userDrawn="1"/>
        </p:nvSpPr>
        <p:spPr>
          <a:xfrm>
            <a:off x="8793871" y="-20320"/>
            <a:ext cx="3398129" cy="6907432"/>
          </a:xfrm>
          <a:custGeom>
            <a:avLst/>
            <a:gdLst>
              <a:gd name="connsiteX0" fmla="*/ 0 w 4460240"/>
              <a:gd name="connsiteY0" fmla="*/ 0 h 6858000"/>
              <a:gd name="connsiteX1" fmla="*/ 4460240 w 4460240"/>
              <a:gd name="connsiteY1" fmla="*/ 0 h 6858000"/>
              <a:gd name="connsiteX2" fmla="*/ 4460240 w 4460240"/>
              <a:gd name="connsiteY2" fmla="*/ 6858000 h 6858000"/>
              <a:gd name="connsiteX3" fmla="*/ 0 w 4460240"/>
              <a:gd name="connsiteY3" fmla="*/ 6858000 h 6858000"/>
              <a:gd name="connsiteX4" fmla="*/ 0 w 4460240"/>
              <a:gd name="connsiteY4" fmla="*/ 0 h 6858000"/>
              <a:gd name="connsiteX0" fmla="*/ 1320800 w 4460240"/>
              <a:gd name="connsiteY0" fmla="*/ 10160 h 6858000"/>
              <a:gd name="connsiteX1" fmla="*/ 4460240 w 4460240"/>
              <a:gd name="connsiteY1" fmla="*/ 0 h 6858000"/>
              <a:gd name="connsiteX2" fmla="*/ 4460240 w 4460240"/>
              <a:gd name="connsiteY2" fmla="*/ 6858000 h 6858000"/>
              <a:gd name="connsiteX3" fmla="*/ 0 w 4460240"/>
              <a:gd name="connsiteY3" fmla="*/ 6858000 h 6858000"/>
              <a:gd name="connsiteX4" fmla="*/ 1320800 w 4460240"/>
              <a:gd name="connsiteY4" fmla="*/ 10160 h 6858000"/>
              <a:gd name="connsiteX0" fmla="*/ 1320800 w 4460240"/>
              <a:gd name="connsiteY0" fmla="*/ 0 h 6878320"/>
              <a:gd name="connsiteX1" fmla="*/ 4460240 w 4460240"/>
              <a:gd name="connsiteY1" fmla="*/ 20320 h 6878320"/>
              <a:gd name="connsiteX2" fmla="*/ 4460240 w 4460240"/>
              <a:gd name="connsiteY2" fmla="*/ 6878320 h 6878320"/>
              <a:gd name="connsiteX3" fmla="*/ 0 w 4460240"/>
              <a:gd name="connsiteY3" fmla="*/ 6878320 h 6878320"/>
              <a:gd name="connsiteX4" fmla="*/ 1320800 w 4460240"/>
              <a:gd name="connsiteY4" fmla="*/ 0 h 6878320"/>
              <a:gd name="connsiteX0" fmla="*/ 1320800 w 4460240"/>
              <a:gd name="connsiteY0" fmla="*/ 0 h 6878320"/>
              <a:gd name="connsiteX1" fmla="*/ 4460240 w 4460240"/>
              <a:gd name="connsiteY1" fmla="*/ 0 h 6878320"/>
              <a:gd name="connsiteX2" fmla="*/ 4460240 w 4460240"/>
              <a:gd name="connsiteY2" fmla="*/ 6878320 h 6878320"/>
              <a:gd name="connsiteX3" fmla="*/ 0 w 4460240"/>
              <a:gd name="connsiteY3" fmla="*/ 6878320 h 6878320"/>
              <a:gd name="connsiteX4" fmla="*/ 1320800 w 4460240"/>
              <a:gd name="connsiteY4" fmla="*/ 0 h 6878320"/>
              <a:gd name="connsiteX0" fmla="*/ 931070 w 4070510"/>
              <a:gd name="connsiteY0" fmla="*/ 0 h 6898640"/>
              <a:gd name="connsiteX1" fmla="*/ 4070510 w 4070510"/>
              <a:gd name="connsiteY1" fmla="*/ 0 h 6898640"/>
              <a:gd name="connsiteX2" fmla="*/ 4070510 w 4070510"/>
              <a:gd name="connsiteY2" fmla="*/ 6878320 h 6898640"/>
              <a:gd name="connsiteX3" fmla="*/ 0 w 4070510"/>
              <a:gd name="connsiteY3" fmla="*/ 6898640 h 6898640"/>
              <a:gd name="connsiteX4" fmla="*/ 931070 w 4070510"/>
              <a:gd name="connsiteY4" fmla="*/ 0 h 6898640"/>
              <a:gd name="connsiteX0" fmla="*/ 687489 w 3826929"/>
              <a:gd name="connsiteY0" fmla="*/ 0 h 6898640"/>
              <a:gd name="connsiteX1" fmla="*/ 3826929 w 3826929"/>
              <a:gd name="connsiteY1" fmla="*/ 0 h 6898640"/>
              <a:gd name="connsiteX2" fmla="*/ 3826929 w 3826929"/>
              <a:gd name="connsiteY2" fmla="*/ 6878320 h 6898640"/>
              <a:gd name="connsiteX3" fmla="*/ 0 w 3826929"/>
              <a:gd name="connsiteY3" fmla="*/ 6898640 h 6898640"/>
              <a:gd name="connsiteX4" fmla="*/ 687489 w 3826929"/>
              <a:gd name="connsiteY4" fmla="*/ 0 h 6898640"/>
              <a:gd name="connsiteX0" fmla="*/ 856122 w 3826929"/>
              <a:gd name="connsiteY0" fmla="*/ 8792 h 6898640"/>
              <a:gd name="connsiteX1" fmla="*/ 3826929 w 3826929"/>
              <a:gd name="connsiteY1" fmla="*/ 0 h 6898640"/>
              <a:gd name="connsiteX2" fmla="*/ 3826929 w 3826929"/>
              <a:gd name="connsiteY2" fmla="*/ 6878320 h 6898640"/>
              <a:gd name="connsiteX3" fmla="*/ 0 w 3826929"/>
              <a:gd name="connsiteY3" fmla="*/ 6898640 h 6898640"/>
              <a:gd name="connsiteX4" fmla="*/ 856122 w 3826929"/>
              <a:gd name="connsiteY4" fmla="*/ 8792 h 6898640"/>
              <a:gd name="connsiteX0" fmla="*/ 650015 w 3620822"/>
              <a:gd name="connsiteY0" fmla="*/ 8792 h 6907432"/>
              <a:gd name="connsiteX1" fmla="*/ 3620822 w 3620822"/>
              <a:gd name="connsiteY1" fmla="*/ 0 h 6907432"/>
              <a:gd name="connsiteX2" fmla="*/ 3620822 w 3620822"/>
              <a:gd name="connsiteY2" fmla="*/ 6878320 h 6907432"/>
              <a:gd name="connsiteX3" fmla="*/ 0 w 3620822"/>
              <a:gd name="connsiteY3" fmla="*/ 6907432 h 6907432"/>
              <a:gd name="connsiteX4" fmla="*/ 650015 w 3620822"/>
              <a:gd name="connsiteY4" fmla="*/ 8792 h 6907432"/>
              <a:gd name="connsiteX0" fmla="*/ 743700 w 3620822"/>
              <a:gd name="connsiteY0" fmla="*/ 17585 h 6907432"/>
              <a:gd name="connsiteX1" fmla="*/ 3620822 w 3620822"/>
              <a:gd name="connsiteY1" fmla="*/ 0 h 6907432"/>
              <a:gd name="connsiteX2" fmla="*/ 3620822 w 3620822"/>
              <a:gd name="connsiteY2" fmla="*/ 6878320 h 6907432"/>
              <a:gd name="connsiteX3" fmla="*/ 0 w 3620822"/>
              <a:gd name="connsiteY3" fmla="*/ 6907432 h 6907432"/>
              <a:gd name="connsiteX4" fmla="*/ 743700 w 3620822"/>
              <a:gd name="connsiteY4" fmla="*/ 17585 h 69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822" h="6907432">
                <a:moveTo>
                  <a:pt x="743700" y="17585"/>
                </a:moveTo>
                <a:lnTo>
                  <a:pt x="3620822" y="0"/>
                </a:lnTo>
                <a:lnTo>
                  <a:pt x="3620822" y="6878320"/>
                </a:lnTo>
                <a:lnTo>
                  <a:pt x="0" y="6907432"/>
                </a:lnTo>
                <a:lnTo>
                  <a:pt x="743700" y="17585"/>
                </a:lnTo>
                <a:close/>
              </a:path>
            </a:pathLst>
          </a:custGeom>
          <a:blipFill>
            <a:blip r:embed="rId3" cstate="print">
              <a:extLst>
                <a:ext uri="{28A0092B-C50C-407E-A947-70E740481C1C}">
                  <a14:useLocalDpi xmlns:a14="http://schemas.microsoft.com/office/drawing/2010/main"/>
                </a:ext>
              </a:extLst>
            </a:blip>
            <a:stretch>
              <a:fillRect l="-1127" t="-966" r="-17273" b="-9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385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Color 3">
    <p:bg>
      <p:bgPr>
        <a:solidFill>
          <a:srgbClr val="B1E4E3"/>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F37FDE0-226E-7946-846B-1AF73BEDF959}"/>
              </a:ext>
            </a:extLst>
          </p:cNvPr>
          <p:cNvCxnSpPr>
            <a:cxnSpLocks/>
          </p:cNvCxnSpPr>
          <p:nvPr userDrawn="1"/>
        </p:nvCxnSpPr>
        <p:spPr>
          <a:xfrm>
            <a:off x="497814" y="571274"/>
            <a:ext cx="11252226" cy="0"/>
          </a:xfrm>
          <a:prstGeom prst="line">
            <a:avLst/>
          </a:prstGeom>
          <a:ln w="12700">
            <a:solidFill>
              <a:srgbClr val="00498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0A34B2-8292-A649-9CB6-38C30F244145}"/>
              </a:ext>
            </a:extLst>
          </p:cNvPr>
          <p:cNvCxnSpPr>
            <a:cxnSpLocks/>
          </p:cNvCxnSpPr>
          <p:nvPr userDrawn="1"/>
        </p:nvCxnSpPr>
        <p:spPr>
          <a:xfrm>
            <a:off x="489614" y="571274"/>
            <a:ext cx="1600372" cy="0"/>
          </a:xfrm>
          <a:prstGeom prst="line">
            <a:avLst/>
          </a:prstGeom>
          <a:ln w="50800">
            <a:solidFill>
              <a:srgbClr val="004987"/>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FB8E0A54-0EFF-D64D-AA1D-0FC805AB209F}"/>
              </a:ext>
            </a:extLst>
          </p:cNvPr>
          <p:cNvSpPr>
            <a:spLocks noGrp="1"/>
          </p:cNvSpPr>
          <p:nvPr>
            <p:ph type="body" sz="quarter" idx="10" hasCustomPrompt="1"/>
          </p:nvPr>
        </p:nvSpPr>
        <p:spPr>
          <a:xfrm>
            <a:off x="462025" y="241555"/>
            <a:ext cx="6389688" cy="333149"/>
          </a:xfrm>
        </p:spPr>
        <p:txBody>
          <a:bodyPr>
            <a:normAutofit/>
          </a:bodyPr>
          <a:lstStyle>
            <a:lvl1pPr marL="0" indent="0">
              <a:lnSpc>
                <a:spcPct val="100000"/>
              </a:lnSpc>
              <a:buNone/>
              <a:defRPr sz="1400">
                <a:solidFill>
                  <a:schemeClr val="bg1"/>
                </a:solidFill>
                <a:latin typeface="Museo Slab 500" panose="02000000000000000000" pitchFamily="2" charset="77"/>
              </a:defRPr>
            </a:lvl1pPr>
          </a:lstStyle>
          <a:p>
            <a:pPr lvl="0"/>
            <a:r>
              <a:rPr lang="en-US"/>
              <a:t>Name of presentation</a:t>
            </a:r>
          </a:p>
        </p:txBody>
      </p:sp>
      <p:sp>
        <p:nvSpPr>
          <p:cNvPr id="3" name="Text Placeholder 2">
            <a:extLst>
              <a:ext uri="{FF2B5EF4-FFF2-40B4-BE49-F238E27FC236}">
                <a16:creationId xmlns:a16="http://schemas.microsoft.com/office/drawing/2014/main" id="{419B72EB-BFD6-1F40-8D45-F5582A352156}"/>
              </a:ext>
            </a:extLst>
          </p:cNvPr>
          <p:cNvSpPr>
            <a:spLocks noGrp="1"/>
          </p:cNvSpPr>
          <p:nvPr>
            <p:ph type="body" sz="quarter" idx="11" hasCustomPrompt="1"/>
          </p:nvPr>
        </p:nvSpPr>
        <p:spPr>
          <a:xfrm>
            <a:off x="488950" y="796390"/>
            <a:ext cx="11261725" cy="519470"/>
          </a:xfrm>
        </p:spPr>
        <p:txBody>
          <a:bodyPr>
            <a:normAutofit/>
          </a:bodyPr>
          <a:lstStyle>
            <a:lvl1pPr marL="0" indent="0" algn="ctr">
              <a:lnSpc>
                <a:spcPct val="100000"/>
              </a:lnSpc>
              <a:buNone/>
              <a:defRPr sz="3200">
                <a:solidFill>
                  <a:srgbClr val="004987"/>
                </a:solidFill>
                <a:latin typeface="Museo Slab 500" panose="02000000000000000000" pitchFamily="2" charset="77"/>
              </a:defRPr>
            </a:lvl1pPr>
          </a:lstStyle>
          <a:p>
            <a:pPr lvl="0"/>
            <a:r>
              <a:rPr lang="en-US"/>
              <a:t>Slide title</a:t>
            </a:r>
          </a:p>
        </p:txBody>
      </p:sp>
      <p:sp>
        <p:nvSpPr>
          <p:cNvPr id="8" name="Text Placeholder 7">
            <a:extLst>
              <a:ext uri="{FF2B5EF4-FFF2-40B4-BE49-F238E27FC236}">
                <a16:creationId xmlns:a16="http://schemas.microsoft.com/office/drawing/2014/main" id="{5ACDD907-A2CA-F54C-B478-CCB79BE3BDC4}"/>
              </a:ext>
            </a:extLst>
          </p:cNvPr>
          <p:cNvSpPr>
            <a:spLocks noGrp="1"/>
          </p:cNvSpPr>
          <p:nvPr>
            <p:ph type="body" sz="quarter" idx="12"/>
          </p:nvPr>
        </p:nvSpPr>
        <p:spPr>
          <a:xfrm>
            <a:off x="488951" y="1517650"/>
            <a:ext cx="8531956" cy="4629150"/>
          </a:xfrm>
        </p:spPr>
        <p:txBody>
          <a:bodyPr>
            <a:normAutofit/>
          </a:bodyPr>
          <a:lstStyle>
            <a:lvl1pPr>
              <a:lnSpc>
                <a:spcPct val="100000"/>
              </a:lnSpc>
              <a:spcBef>
                <a:spcPts val="1000"/>
              </a:spcBef>
              <a:buClr>
                <a:schemeClr val="bg1"/>
              </a:buClr>
              <a:defRPr sz="1800">
                <a:solidFill>
                  <a:schemeClr val="bg2">
                    <a:lumMod val="25000"/>
                  </a:schemeClr>
                </a:solidFill>
                <a:latin typeface="Museo Sans 500" panose="02000000000000000000" pitchFamily="2" charset="77"/>
              </a:defRPr>
            </a:lvl1pPr>
            <a:lvl2pPr>
              <a:lnSpc>
                <a:spcPct val="100000"/>
              </a:lnSpc>
              <a:spcBef>
                <a:spcPts val="1000"/>
              </a:spcBef>
              <a:buClr>
                <a:schemeClr val="bg1"/>
              </a:buClr>
              <a:defRPr sz="1800">
                <a:solidFill>
                  <a:schemeClr val="bg2">
                    <a:lumMod val="25000"/>
                  </a:schemeClr>
                </a:solidFill>
                <a:latin typeface="Museo Sans 500" panose="02000000000000000000" pitchFamily="2" charset="77"/>
              </a:defRPr>
            </a:lvl2pPr>
            <a:lvl3pPr>
              <a:lnSpc>
                <a:spcPct val="100000"/>
              </a:lnSpc>
              <a:spcBef>
                <a:spcPts val="1000"/>
              </a:spcBef>
              <a:buClr>
                <a:schemeClr val="bg1"/>
              </a:buClr>
              <a:defRPr sz="1800">
                <a:solidFill>
                  <a:schemeClr val="bg2">
                    <a:lumMod val="25000"/>
                  </a:schemeClr>
                </a:solidFill>
                <a:latin typeface="Museo Sans 500" panose="02000000000000000000" pitchFamily="2" charset="77"/>
              </a:defRPr>
            </a:lvl3pPr>
            <a:lvl4pPr>
              <a:lnSpc>
                <a:spcPct val="100000"/>
              </a:lnSpc>
              <a:spcBef>
                <a:spcPts val="1000"/>
              </a:spcBef>
              <a:buClr>
                <a:srgbClr val="009CDE"/>
              </a:buClr>
              <a:defRPr sz="1500">
                <a:solidFill>
                  <a:schemeClr val="bg2">
                    <a:lumMod val="25000"/>
                  </a:schemeClr>
                </a:solidFill>
                <a:latin typeface="Museo Sans 500" panose="02000000000000000000" pitchFamily="2" charset="77"/>
              </a:defRPr>
            </a:lvl4pPr>
            <a:lvl5pPr>
              <a:lnSpc>
                <a:spcPct val="100000"/>
              </a:lnSpc>
              <a:spcBef>
                <a:spcPts val="1000"/>
              </a:spcBef>
              <a:buClr>
                <a:srgbClr val="009CDE"/>
              </a:buClr>
              <a:defRPr sz="1500">
                <a:solidFill>
                  <a:schemeClr val="bg2">
                    <a:lumMod val="25000"/>
                  </a:schemeClr>
                </a:solidFill>
                <a:latin typeface="Museo Sans 500" panose="02000000000000000000" pitchFamily="2" charset="77"/>
              </a:defRPr>
            </a:lvl5pPr>
          </a:lstStyle>
          <a:p>
            <a:pPr lvl="0"/>
            <a:r>
              <a:rPr lang="en-US"/>
              <a:t>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DE99527A-9ADD-0943-A049-89EA3D1C7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2025" y="6023356"/>
            <a:ext cx="1566582" cy="704962"/>
          </a:xfrm>
          <a:prstGeom prst="rect">
            <a:avLst/>
          </a:prstGeom>
        </p:spPr>
      </p:pic>
      <p:sp>
        <p:nvSpPr>
          <p:cNvPr id="17" name="Slide Number Placeholder 4">
            <a:extLst>
              <a:ext uri="{FF2B5EF4-FFF2-40B4-BE49-F238E27FC236}">
                <a16:creationId xmlns:a16="http://schemas.microsoft.com/office/drawing/2014/main" id="{52AE0F43-3FF8-CC41-B6DE-563741A83A0B}"/>
              </a:ext>
            </a:extLst>
          </p:cNvPr>
          <p:cNvSpPr>
            <a:spLocks noGrp="1"/>
          </p:cNvSpPr>
          <p:nvPr>
            <p:ph type="sldNum" sz="quarter" idx="15"/>
          </p:nvPr>
        </p:nvSpPr>
        <p:spPr>
          <a:xfrm>
            <a:off x="4748212" y="6386281"/>
            <a:ext cx="2743200" cy="270368"/>
          </a:xfrm>
        </p:spPr>
        <p:txBody>
          <a:bodyPr/>
          <a:lstStyle>
            <a:lvl1pPr algn="ctr">
              <a:defRPr>
                <a:solidFill>
                  <a:schemeClr val="bg1"/>
                </a:solidFill>
                <a:latin typeface="Museo Slab 500" panose="02000000000000000000" pitchFamily="2" charset="77"/>
              </a:defRPr>
            </a:lvl1pPr>
          </a:lstStyle>
          <a:p>
            <a:fld id="{479B05D6-ACAF-9B4D-A7B4-825DC8A79C46}" type="slidenum">
              <a:rPr lang="en-US" smtClean="0"/>
              <a:pPr/>
              <a:t>‹#›</a:t>
            </a:fld>
            <a:endParaRPr lang="en-US" dirty="0"/>
          </a:p>
        </p:txBody>
      </p:sp>
      <p:sp>
        <p:nvSpPr>
          <p:cNvPr id="16" name="Picture Placeholder 3">
            <a:extLst>
              <a:ext uri="{FF2B5EF4-FFF2-40B4-BE49-F238E27FC236}">
                <a16:creationId xmlns:a16="http://schemas.microsoft.com/office/drawing/2014/main" id="{B8C78419-62F3-764D-B75F-4C785DFB9D4D}"/>
              </a:ext>
            </a:extLst>
          </p:cNvPr>
          <p:cNvSpPr>
            <a:spLocks noGrp="1"/>
          </p:cNvSpPr>
          <p:nvPr>
            <p:ph type="pic" sz="quarter" idx="13" hasCustomPrompt="1"/>
          </p:nvPr>
        </p:nvSpPr>
        <p:spPr>
          <a:xfrm>
            <a:off x="8783395" y="-20320"/>
            <a:ext cx="3408606" cy="6887113"/>
          </a:xfrm>
          <a:custGeom>
            <a:avLst/>
            <a:gdLst>
              <a:gd name="connsiteX0" fmla="*/ 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0 w 3830637"/>
              <a:gd name="connsiteY4" fmla="*/ 0 h 6878320"/>
              <a:gd name="connsiteX0" fmla="*/ 883920 w 3830637"/>
              <a:gd name="connsiteY0" fmla="*/ 0 h 6878320"/>
              <a:gd name="connsiteX1" fmla="*/ 3830637 w 3830637"/>
              <a:gd name="connsiteY1" fmla="*/ 0 h 6878320"/>
              <a:gd name="connsiteX2" fmla="*/ 3830637 w 3830637"/>
              <a:gd name="connsiteY2" fmla="*/ 6878320 h 6878320"/>
              <a:gd name="connsiteX3" fmla="*/ 0 w 3830637"/>
              <a:gd name="connsiteY3" fmla="*/ 6878320 h 6878320"/>
              <a:gd name="connsiteX4" fmla="*/ 883920 w 3830637"/>
              <a:gd name="connsiteY4" fmla="*/ 0 h 6878320"/>
              <a:gd name="connsiteX0" fmla="*/ 461889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461889 w 3408606"/>
              <a:gd name="connsiteY4" fmla="*/ 0 h 6887113"/>
              <a:gd name="connsiteX0" fmla="*/ 699282 w 3408606"/>
              <a:gd name="connsiteY0" fmla="*/ 0 h 6887113"/>
              <a:gd name="connsiteX1" fmla="*/ 3408606 w 3408606"/>
              <a:gd name="connsiteY1" fmla="*/ 0 h 6887113"/>
              <a:gd name="connsiteX2" fmla="*/ 3408606 w 3408606"/>
              <a:gd name="connsiteY2" fmla="*/ 6878320 h 6887113"/>
              <a:gd name="connsiteX3" fmla="*/ 0 w 3408606"/>
              <a:gd name="connsiteY3" fmla="*/ 6887113 h 6887113"/>
              <a:gd name="connsiteX4" fmla="*/ 699282 w 3408606"/>
              <a:gd name="connsiteY4" fmla="*/ 0 h 688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606" h="6887113">
                <a:moveTo>
                  <a:pt x="699282" y="0"/>
                </a:moveTo>
                <a:lnTo>
                  <a:pt x="3408606" y="0"/>
                </a:lnTo>
                <a:lnTo>
                  <a:pt x="3408606" y="6878320"/>
                </a:lnTo>
                <a:lnTo>
                  <a:pt x="0" y="6887113"/>
                </a:lnTo>
                <a:lnTo>
                  <a:pt x="699282" y="0"/>
                </a:lnTo>
                <a:close/>
              </a:path>
            </a:pathLst>
          </a:custGeom>
          <a:noFill/>
          <a:ln>
            <a:noFill/>
          </a:ln>
        </p:spPr>
        <p:txBody>
          <a:bodyPr>
            <a:normAutofit/>
          </a:bodyPr>
          <a:lstStyle>
            <a:lvl1pPr algn="r">
              <a:defRPr sz="1400">
                <a:latin typeface="Museo Sans 500" panose="02000000000000000000" pitchFamily="2" charset="77"/>
              </a:defRPr>
            </a:lvl1pPr>
          </a:lstStyle>
          <a:p>
            <a:r>
              <a:rPr lang="en-US" dirty="0"/>
              <a:t>Insert custom image</a:t>
            </a:r>
          </a:p>
        </p:txBody>
      </p:sp>
    </p:spTree>
    <p:extLst>
      <p:ext uri="{BB962C8B-B14F-4D97-AF65-F5344CB8AC3E}">
        <p14:creationId xmlns:p14="http://schemas.microsoft.com/office/powerpoint/2010/main" val="29627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52A7E-04D6-DC4E-9984-51D7FCBA4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EEBA3-EA31-904B-B22C-9D8344C9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27A3E-7B65-2E44-B36F-117B844E2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25350-1923-524A-A12C-868526AC94EE}" type="datetime1">
              <a:rPr lang="en-US" smtClean="0"/>
              <a:pPr/>
              <a:t>11/16/2019</a:t>
            </a:fld>
            <a:endParaRPr lang="en-US" dirty="0"/>
          </a:p>
        </p:txBody>
      </p:sp>
      <p:sp>
        <p:nvSpPr>
          <p:cNvPr id="5" name="Footer Placeholder 4">
            <a:extLst>
              <a:ext uri="{FF2B5EF4-FFF2-40B4-BE49-F238E27FC236}">
                <a16:creationId xmlns:a16="http://schemas.microsoft.com/office/drawing/2014/main" id="{ACA2D0E9-FD7F-1447-90A3-9DC8F8B642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Physicians Foundation</a:t>
            </a:r>
          </a:p>
        </p:txBody>
      </p:sp>
      <p:sp>
        <p:nvSpPr>
          <p:cNvPr id="6" name="Slide Number Placeholder 5">
            <a:extLst>
              <a:ext uri="{FF2B5EF4-FFF2-40B4-BE49-F238E27FC236}">
                <a16:creationId xmlns:a16="http://schemas.microsoft.com/office/drawing/2014/main" id="{375C8A87-65C3-334E-862D-DC1FC7B5C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B05D6-ACAF-9B4D-A7B4-825DC8A79C46}" type="slidenum">
              <a:rPr lang="en-US" smtClean="0"/>
              <a:pPr/>
              <a:t>‹#›</a:t>
            </a:fld>
            <a:endParaRPr lang="en-US" dirty="0"/>
          </a:p>
        </p:txBody>
      </p:sp>
    </p:spTree>
    <p:extLst>
      <p:ext uri="{BB962C8B-B14F-4D97-AF65-F5344CB8AC3E}">
        <p14:creationId xmlns:p14="http://schemas.microsoft.com/office/powerpoint/2010/main" val="353041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4" r:id="rId5"/>
    <p:sldLayoutId id="2147483666" r:id="rId6"/>
    <p:sldLayoutId id="2147483663" r:id="rId7"/>
    <p:sldLayoutId id="2147483665" r:id="rId8"/>
    <p:sldLayoutId id="2147483667" r:id="rId9"/>
    <p:sldLayoutId id="2147483668" r:id="rId10"/>
    <p:sldLayoutId id="2147483669" r:id="rId11"/>
    <p:sldLayoutId id="214748367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kevinmd.com/blog/2019/10/saving-a-physician-from-burnout-saves-patients-too.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ourant.com/opinion/op-ed/hc-op-price-physician-suicide-1019-20191019-koi6u7p6xjhnjf5czru33a3gka-story.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hysiciansfoundation.org/vitalsigns/" TargetMode="External"/><Relationship Id="rId7" Type="http://schemas.openxmlformats.org/officeDocument/2006/relationships/hyperlink" Target="http://physiciansfoundation.org/wp-content/uploads/2019/08/PF-Vital-Signs-Conversation-Toolkit.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newsy.com/stories/unspoken-doctor-depression-and-suicide/" TargetMode="External"/><Relationship Id="rId5" Type="http://schemas.openxmlformats.org/officeDocument/2006/relationships/hyperlink" Target="https://www.dropbox.com/s/gri08n6fyq0okp7/Physicians%20Foundation_Vital%20Signs_Social%20Media%20Templated%20Content.pdf?dl=0" TargetMode="External"/><Relationship Id="rId4" Type="http://schemas.openxmlformats.org/officeDocument/2006/relationships/hyperlink" Target="https://www.dropbox.com/s/f0r45y5qy0o20xo/The%20Physicians%20Foundation_Vital%20Signs_Handout.pdf?dl=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7F4C2-F2B7-7E40-BA0A-9AD16513C5A9}"/>
              </a:ext>
            </a:extLst>
          </p:cNvPr>
          <p:cNvSpPr>
            <a:spLocks noGrp="1"/>
          </p:cNvSpPr>
          <p:nvPr>
            <p:ph type="body" sz="quarter" idx="10"/>
          </p:nvPr>
        </p:nvSpPr>
        <p:spPr/>
        <p:txBody>
          <a:bodyPr>
            <a:normAutofit lnSpcReduction="10000"/>
          </a:bodyPr>
          <a:lstStyle/>
          <a:p>
            <a:r>
              <a:rPr lang="en-US" dirty="0"/>
              <a:t>November 15, 2019</a:t>
            </a:r>
          </a:p>
        </p:txBody>
      </p:sp>
      <p:sp>
        <p:nvSpPr>
          <p:cNvPr id="3" name="Text Placeholder 2">
            <a:extLst>
              <a:ext uri="{FF2B5EF4-FFF2-40B4-BE49-F238E27FC236}">
                <a16:creationId xmlns:a16="http://schemas.microsoft.com/office/drawing/2014/main" id="{F6DCB4B9-928B-C64B-9059-5758A11D663E}"/>
              </a:ext>
            </a:extLst>
          </p:cNvPr>
          <p:cNvSpPr>
            <a:spLocks noGrp="1"/>
          </p:cNvSpPr>
          <p:nvPr>
            <p:ph type="body" sz="quarter" idx="11"/>
          </p:nvPr>
        </p:nvSpPr>
        <p:spPr>
          <a:xfrm>
            <a:off x="461963" y="2095147"/>
            <a:ext cx="5055967" cy="2199761"/>
          </a:xfrm>
        </p:spPr>
        <p:txBody>
          <a:bodyPr vert="horz" lIns="91440" tIns="45720" rIns="91440" bIns="45720" rtlCol="0" anchor="t">
            <a:normAutofit/>
          </a:bodyPr>
          <a:lstStyle/>
          <a:p>
            <a:r>
              <a:rPr lang="en-US" dirty="0">
                <a:latin typeface="Museo Sans 500"/>
              </a:rPr>
              <a:t>OSMAP Update </a:t>
            </a:r>
          </a:p>
        </p:txBody>
      </p:sp>
      <p:sp>
        <p:nvSpPr>
          <p:cNvPr id="7" name="Text Placeholder 6">
            <a:extLst>
              <a:ext uri="{FF2B5EF4-FFF2-40B4-BE49-F238E27FC236}">
                <a16:creationId xmlns:a16="http://schemas.microsoft.com/office/drawing/2014/main" id="{FDD0684D-FFF7-4A4B-AAB7-EFBAA8B442BE}"/>
              </a:ext>
            </a:extLst>
          </p:cNvPr>
          <p:cNvSpPr>
            <a:spLocks noGrp="1"/>
          </p:cNvSpPr>
          <p:nvPr>
            <p:ph type="body" sz="quarter" idx="15"/>
          </p:nvPr>
        </p:nvSpPr>
        <p:spPr>
          <a:xfrm>
            <a:off x="747319" y="5362222"/>
            <a:ext cx="4770612" cy="851781"/>
          </a:xfrm>
        </p:spPr>
        <p:txBody>
          <a:bodyPr>
            <a:normAutofit/>
          </a:bodyPr>
          <a:lstStyle/>
          <a:p>
            <a:r>
              <a:rPr lang="en-US" dirty="0"/>
              <a:t>Presented By: Gary Price, M.D.</a:t>
            </a:r>
          </a:p>
          <a:p>
            <a:r>
              <a:rPr lang="en-US" dirty="0"/>
              <a:t>President, The Physicians Foundation </a:t>
            </a:r>
          </a:p>
        </p:txBody>
      </p:sp>
    </p:spTree>
    <p:extLst>
      <p:ext uri="{BB962C8B-B14F-4D97-AF65-F5344CB8AC3E}">
        <p14:creationId xmlns:p14="http://schemas.microsoft.com/office/powerpoint/2010/main" val="74448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99D359-EC99-457C-9063-7CC9E3BC1C65}"/>
              </a:ext>
            </a:extLst>
          </p:cNvPr>
          <p:cNvPicPr>
            <a:picLocks noChangeAspect="1"/>
          </p:cNvPicPr>
          <p:nvPr/>
        </p:nvPicPr>
        <p:blipFill>
          <a:blip r:embed="rId3"/>
          <a:stretch>
            <a:fillRect/>
          </a:stretch>
        </p:blipFill>
        <p:spPr>
          <a:xfrm>
            <a:off x="6249318" y="1683757"/>
            <a:ext cx="5829975" cy="3452784"/>
          </a:xfrm>
          <a:prstGeom prst="rect">
            <a:avLst/>
          </a:prstGeom>
        </p:spPr>
      </p:pic>
      <p:graphicFrame>
        <p:nvGraphicFramePr>
          <p:cNvPr id="5" name="Content Placeholder 9">
            <a:extLst>
              <a:ext uri="{FF2B5EF4-FFF2-40B4-BE49-F238E27FC236}">
                <a16:creationId xmlns:a16="http://schemas.microsoft.com/office/drawing/2014/main" id="{CD6690DA-E436-4EAE-9CCD-CCBA1316D1CA}"/>
              </a:ext>
            </a:extLst>
          </p:cNvPr>
          <p:cNvGraphicFramePr>
            <a:graphicFrameLocks/>
          </p:cNvGraphicFramePr>
          <p:nvPr>
            <p:extLst>
              <p:ext uri="{D42A27DB-BD31-4B8C-83A1-F6EECF244321}">
                <p14:modId xmlns:p14="http://schemas.microsoft.com/office/powerpoint/2010/main" val="1586758013"/>
              </p:ext>
            </p:extLst>
          </p:nvPr>
        </p:nvGraphicFramePr>
        <p:xfrm>
          <a:off x="305717" y="1450609"/>
          <a:ext cx="5943600" cy="4013836"/>
        </p:xfrm>
        <a:graphic>
          <a:graphicData uri="http://schemas.openxmlformats.org/drawingml/2006/table">
            <a:tbl>
              <a:tblPr>
                <a:tableStyleId>{2D5ABB26-0587-4C30-8999-92F81FD0307C}</a:tableStyleId>
              </a:tblPr>
              <a:tblGrid>
                <a:gridCol w="1981200">
                  <a:extLst>
                    <a:ext uri="{9D8B030D-6E8A-4147-A177-3AD203B41FA5}">
                      <a16:colId xmlns:a16="http://schemas.microsoft.com/office/drawing/2014/main" val="375261874"/>
                    </a:ext>
                  </a:extLst>
                </a:gridCol>
                <a:gridCol w="1981200">
                  <a:extLst>
                    <a:ext uri="{9D8B030D-6E8A-4147-A177-3AD203B41FA5}">
                      <a16:colId xmlns:a16="http://schemas.microsoft.com/office/drawing/2014/main" val="964896469"/>
                    </a:ext>
                  </a:extLst>
                </a:gridCol>
                <a:gridCol w="1981200">
                  <a:extLst>
                    <a:ext uri="{9D8B030D-6E8A-4147-A177-3AD203B41FA5}">
                      <a16:colId xmlns:a16="http://schemas.microsoft.com/office/drawing/2014/main" val="1428805110"/>
                    </a:ext>
                  </a:extLst>
                </a:gridCol>
              </a:tblGrid>
              <a:tr h="542925">
                <a:tc>
                  <a:txBody>
                    <a:bodyPr/>
                    <a:lstStyle/>
                    <a:p>
                      <a:pPr algn="ctr" rtl="0" fontAlgn="base"/>
                      <a:r>
                        <a:rPr lang="en-US" sz="1100" b="1">
                          <a:solidFill>
                            <a:schemeClr val="bg1"/>
                          </a:solidFill>
                          <a:effectLst/>
                          <a:latin typeface="Arial" panose="020B0604020202020204" pitchFamily="34" charset="0"/>
                          <a:cs typeface="Arial" panose="020B0604020202020204" pitchFamily="34" charset="0"/>
                        </a:rPr>
                        <a:t>North Carolina  </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Medical Society </a:t>
                      </a:r>
                      <a:endParaRPr lang="en-US" sz="19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DDC"/>
                    </a:solidFill>
                  </a:tcPr>
                </a:tc>
                <a:tc>
                  <a:txBody>
                    <a:bodyPr/>
                    <a:lstStyle/>
                    <a:p>
                      <a:pPr algn="ctr" rtl="0" fontAlgn="base"/>
                      <a:r>
                        <a:rPr lang="en-US" sz="1100" b="1">
                          <a:solidFill>
                            <a:schemeClr val="bg1"/>
                          </a:solidFill>
                          <a:effectLst/>
                          <a:latin typeface="Arial" panose="020B0604020202020204" pitchFamily="34" charset="0"/>
                          <a:cs typeface="Arial" panose="020B0604020202020204" pitchFamily="34" charset="0"/>
                        </a:rPr>
                        <a:t>Washington State  </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Medical Association </a:t>
                      </a:r>
                      <a:endParaRPr lang="en-US" sz="19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DDC"/>
                    </a:solidFill>
                  </a:tcPr>
                </a:tc>
                <a:tc>
                  <a:txBody>
                    <a:bodyPr/>
                    <a:lstStyle/>
                    <a:p>
                      <a:pPr algn="ctr" rtl="0" fontAlgn="base"/>
                      <a:r>
                        <a:rPr lang="en-US" sz="1100" b="1">
                          <a:solidFill>
                            <a:schemeClr val="bg1"/>
                          </a:solidFill>
                          <a:effectLst/>
                          <a:latin typeface="Arial" panose="020B0604020202020204" pitchFamily="34" charset="0"/>
                          <a:cs typeface="Arial" panose="020B0604020202020204" pitchFamily="34" charset="0"/>
                        </a:rPr>
                        <a:t>Medical Society of  </a:t>
                      </a:r>
                      <a:br>
                        <a:rPr lang="en-US" sz="1100" b="1">
                          <a:solidFill>
                            <a:schemeClr val="bg1"/>
                          </a:solidFill>
                          <a:effectLst/>
                          <a:latin typeface="Arial" panose="020B0604020202020204" pitchFamily="34" charset="0"/>
                          <a:cs typeface="Arial" panose="020B0604020202020204" pitchFamily="34" charset="0"/>
                        </a:rPr>
                      </a:br>
                      <a:r>
                        <a:rPr lang="en-US" sz="1100" b="1">
                          <a:solidFill>
                            <a:schemeClr val="bg1"/>
                          </a:solidFill>
                          <a:effectLst/>
                          <a:latin typeface="Arial" panose="020B0604020202020204" pitchFamily="34" charset="0"/>
                          <a:cs typeface="Arial" panose="020B0604020202020204" pitchFamily="34" charset="0"/>
                        </a:rPr>
                        <a:t>New Jersey </a:t>
                      </a:r>
                      <a:endParaRPr lang="en-US" sz="1900" b="1" i="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DDC"/>
                    </a:solidFill>
                  </a:tcPr>
                </a:tc>
                <a:extLst>
                  <a:ext uri="{0D108BD9-81ED-4DB2-BD59-A6C34878D82A}">
                    <a16:rowId xmlns:a16="http://schemas.microsoft.com/office/drawing/2014/main" val="2110057743"/>
                  </a:ext>
                </a:extLst>
              </a:tr>
              <a:tr h="426720">
                <a:tc>
                  <a:txBody>
                    <a:bodyPr/>
                    <a:lstStyle/>
                    <a:p>
                      <a:pPr algn="ctr" rtl="0" fontAlgn="base"/>
                      <a:r>
                        <a:rPr lang="en-US" sz="1100">
                          <a:effectLst/>
                          <a:latin typeface="Arial" panose="020B0604020202020204" pitchFamily="34" charset="0"/>
                          <a:cs typeface="Arial" panose="020B0604020202020204" pitchFamily="34" charset="0"/>
                        </a:rPr>
                        <a:t>Boice-Willis Clinic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Allegro Pediatrics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a:effectLst/>
                          <a:latin typeface="Arial" panose="020B0604020202020204" pitchFamily="34" charset="0"/>
                          <a:cs typeface="Arial" panose="020B0604020202020204" pitchFamily="34" charset="0"/>
                        </a:rPr>
                        <a:t>St. Peter’s Medical Associates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163808"/>
                  </a:ext>
                </a:extLst>
              </a:tr>
              <a:tr h="426720">
                <a:tc>
                  <a:txBody>
                    <a:bodyPr/>
                    <a:lstStyle/>
                    <a:p>
                      <a:pPr algn="ctr" rtl="0" fontAlgn="base"/>
                      <a:r>
                        <a:rPr lang="en-US" sz="1100">
                          <a:effectLst/>
                          <a:latin typeface="Arial" panose="020B0604020202020204" pitchFamily="34" charset="0"/>
                          <a:cs typeface="Arial" panose="020B0604020202020204" pitchFamily="34" charset="0"/>
                        </a:rPr>
                        <a:t>Cancer Care of Western NC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Evergreen Health Medical Group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a:effectLst/>
                          <a:latin typeface="Arial" panose="020B0604020202020204" pitchFamily="34" charset="0"/>
                          <a:cs typeface="Arial" panose="020B0604020202020204" pitchFamily="34" charset="0"/>
                        </a:rPr>
                        <a:t>Lifeline Medical Associates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459181"/>
                  </a:ext>
                </a:extLst>
              </a:tr>
              <a:tr h="426720">
                <a:tc>
                  <a:txBody>
                    <a:bodyPr/>
                    <a:lstStyle/>
                    <a:p>
                      <a:pPr algn="ctr" rtl="0" fontAlgn="base"/>
                      <a:r>
                        <a:rPr lang="en-US" sz="1100">
                          <a:effectLst/>
                          <a:latin typeface="Arial" panose="020B0604020202020204" pitchFamily="34" charset="0"/>
                          <a:cs typeface="Arial" panose="020B0604020202020204" pitchFamily="34" charset="0"/>
                        </a:rPr>
                        <a:t>Catawba Valley Family Medicine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Family Care Network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a:effectLst/>
                          <a:latin typeface="Arial" panose="020B0604020202020204" pitchFamily="34" charset="0"/>
                          <a:cs typeface="Arial" panose="020B0604020202020204" pitchFamily="34" charset="0"/>
                        </a:rPr>
                        <a:t>Hackensack / Meridian Health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400099"/>
                  </a:ext>
                </a:extLst>
              </a:tr>
              <a:tr h="375920">
                <a:tc>
                  <a:txBody>
                    <a:bodyPr/>
                    <a:lstStyle/>
                    <a:p>
                      <a:pPr algn="ctr" rtl="0" fontAlgn="base"/>
                      <a:r>
                        <a:rPr lang="en-US" sz="1100">
                          <a:effectLst/>
                          <a:latin typeface="Arial" panose="020B0604020202020204" pitchFamily="34" charset="0"/>
                          <a:cs typeface="Arial" panose="020B0604020202020204" pitchFamily="34" charset="0"/>
                        </a:rPr>
                        <a:t>Chatuge Family Practice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Kaiser Permanente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970241"/>
                  </a:ext>
                </a:extLst>
              </a:tr>
              <a:tr h="594360">
                <a:tc>
                  <a:txBody>
                    <a:bodyPr/>
                    <a:lstStyle/>
                    <a:p>
                      <a:pPr algn="ctr" rtl="0" fontAlgn="base"/>
                      <a:r>
                        <a:rPr lang="en-US" sz="1100">
                          <a:effectLst/>
                          <a:latin typeface="Arial" panose="020B0604020202020204" pitchFamily="34" charset="0"/>
                          <a:cs typeface="Arial" panose="020B0604020202020204" pitchFamily="34" charset="0"/>
                        </a:rPr>
                        <a:t>Novant health Durham Internal Medicine Associates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MultiCare Health System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663467"/>
                  </a:ext>
                </a:extLst>
              </a:tr>
              <a:tr h="361951">
                <a:tc>
                  <a:txBody>
                    <a:bodyPr/>
                    <a:lstStyle/>
                    <a:p>
                      <a:pPr algn="ctr" rtl="0" fontAlgn="base"/>
                      <a:r>
                        <a:rPr lang="en-US" sz="1100">
                          <a:effectLst/>
                          <a:latin typeface="Arial" panose="020B0604020202020204" pitchFamily="34" charset="0"/>
                          <a:cs typeface="Arial" panose="020B0604020202020204" pitchFamily="34" charset="0"/>
                        </a:rPr>
                        <a:t>Piedmont Health Services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The Everett Clinic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a:effectLst/>
                          <a:latin typeface="Arial" panose="020B0604020202020204" pitchFamily="34" charset="0"/>
                          <a:cs typeface="Arial" panose="020B0604020202020204" pitchFamily="34" charset="0"/>
                        </a:rPr>
                        <a:t> </a:t>
                      </a:r>
                      <a:endParaRPr lang="en-US" sz="11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052511"/>
                  </a:ext>
                </a:extLst>
              </a:tr>
              <a:tr h="426720">
                <a:tc>
                  <a:txBody>
                    <a:bodyPr/>
                    <a:lstStyle/>
                    <a:p>
                      <a:pPr algn="ctr" rtl="0" fontAlgn="base"/>
                      <a:r>
                        <a:rPr lang="en-US" sz="1100">
                          <a:effectLst/>
                          <a:latin typeface="Arial" panose="020B0604020202020204" pitchFamily="34" charset="0"/>
                          <a:cs typeface="Arial" panose="020B0604020202020204" pitchFamily="34" charset="0"/>
                        </a:rPr>
                        <a:t>Wake Emergency Physicians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UW Valley Medical Center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a:effectLst/>
                          <a:latin typeface="Arial" panose="020B0604020202020204" pitchFamily="34" charset="0"/>
                          <a:cs typeface="Arial" panose="020B0604020202020204" pitchFamily="34" charset="0"/>
                        </a:rPr>
                        <a:t> </a:t>
                      </a:r>
                      <a:endParaRPr lang="en-US" sz="11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821819"/>
                  </a:ext>
                </a:extLst>
              </a:tr>
              <a:tr h="426720">
                <a:tc>
                  <a:txBody>
                    <a:bodyPr/>
                    <a:lstStyle/>
                    <a:p>
                      <a:pPr algn="ctr" rtl="0" fontAlgn="base"/>
                      <a:r>
                        <a:rPr lang="en-US" sz="1100">
                          <a:effectLst/>
                          <a:latin typeface="Arial" panose="020B0604020202020204" pitchFamily="34" charset="0"/>
                          <a:cs typeface="Arial" panose="020B0604020202020204" pitchFamily="34" charset="0"/>
                        </a:rPr>
                        <a:t>Wilmington Health Associates </a:t>
                      </a:r>
                      <a:endParaRPr lang="en-US" sz="1900" b="0" i="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Virginia Mason </a:t>
                      </a:r>
                      <a:endParaRPr lang="en-US" sz="19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100" dirty="0">
                          <a:effectLst/>
                          <a:latin typeface="Arial" panose="020B0604020202020204" pitchFamily="34" charset="0"/>
                          <a:cs typeface="Arial" panose="020B0604020202020204" pitchFamily="34" charset="0"/>
                        </a:rPr>
                        <a:t> </a:t>
                      </a:r>
                      <a:endParaRPr lang="en-US" sz="1100" b="0" i="0" dirty="0">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8626"/>
                  </a:ext>
                </a:extLst>
              </a:tr>
            </a:tbl>
          </a:graphicData>
        </a:graphic>
      </p:graphicFrame>
      <p:sp>
        <p:nvSpPr>
          <p:cNvPr id="6" name="Title 2">
            <a:extLst>
              <a:ext uri="{FF2B5EF4-FFF2-40B4-BE49-F238E27FC236}">
                <a16:creationId xmlns:a16="http://schemas.microsoft.com/office/drawing/2014/main" id="{B2B4DC0A-FAC1-4066-AB3F-043163DD23BB}"/>
              </a:ext>
            </a:extLst>
          </p:cNvPr>
          <p:cNvSpPr txBox="1">
            <a:spLocks/>
          </p:cNvSpPr>
          <p:nvPr/>
        </p:nvSpPr>
        <p:spPr>
          <a:xfrm>
            <a:off x="838200" y="184176"/>
            <a:ext cx="10515600" cy="920173"/>
          </a:xfrm>
          <a:prstGeom prst="rect">
            <a:avLst/>
          </a:prstGeom>
        </p:spPr>
        <p:txBody>
          <a:bodyPr vert="horz" lIns="121917" tIns="60958" rIns="121917" bIns="60958"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Times New Roman" charset="0"/>
                <a:ea typeface="Times New Roman" charset="0"/>
                <a:cs typeface="Times New Roman" charset="0"/>
              </a:defRPr>
            </a:lvl1pPr>
          </a:lstStyle>
          <a:p>
            <a:pPr algn="ctr"/>
            <a:r>
              <a:rPr lang="en-US"/>
              <a:t>2019 Participating Organizations</a:t>
            </a:r>
          </a:p>
        </p:txBody>
      </p:sp>
      <p:sp>
        <p:nvSpPr>
          <p:cNvPr id="7" name="Content Placeholder 2">
            <a:extLst>
              <a:ext uri="{FF2B5EF4-FFF2-40B4-BE49-F238E27FC236}">
                <a16:creationId xmlns:a16="http://schemas.microsoft.com/office/drawing/2014/main" id="{A7355D14-C44F-49FF-A0D6-020C6C375516}"/>
              </a:ext>
            </a:extLst>
          </p:cNvPr>
          <p:cNvSpPr>
            <a:spLocks noGrp="1"/>
          </p:cNvSpPr>
          <p:nvPr>
            <p:ph idx="1"/>
          </p:nvPr>
        </p:nvSpPr>
        <p:spPr>
          <a:xfrm>
            <a:off x="6130593" y="5117997"/>
            <a:ext cx="6067425" cy="1128713"/>
          </a:xfrm>
        </p:spPr>
        <p:txBody>
          <a:bodyPr/>
          <a:lstStyle/>
          <a:p>
            <a:pPr marL="0" indent="0" algn="ctr">
              <a:buNone/>
            </a:pPr>
            <a:r>
              <a:rPr lang="en-US" sz="1800" i="1" dirty="0"/>
              <a:t>*19 participating organizations</a:t>
            </a:r>
          </a:p>
          <a:p>
            <a:pPr marL="0" indent="0">
              <a:buNone/>
            </a:pPr>
            <a:endParaRPr lang="en-US" i="1" dirty="0"/>
          </a:p>
          <a:p>
            <a:endParaRPr lang="en-US" i="1" dirty="0"/>
          </a:p>
        </p:txBody>
      </p:sp>
      <p:pic>
        <p:nvPicPr>
          <p:cNvPr id="8" name="Picture 7">
            <a:extLst>
              <a:ext uri="{FF2B5EF4-FFF2-40B4-BE49-F238E27FC236}">
                <a16:creationId xmlns:a16="http://schemas.microsoft.com/office/drawing/2014/main" id="{C99C77CA-37F2-464B-A31F-5A17DA21E27E}"/>
              </a:ext>
            </a:extLst>
          </p:cNvPr>
          <p:cNvPicPr>
            <a:picLocks noChangeAspect="1"/>
          </p:cNvPicPr>
          <p:nvPr/>
        </p:nvPicPr>
        <p:blipFill>
          <a:blip r:embed="rId4"/>
          <a:stretch>
            <a:fillRect/>
          </a:stretch>
        </p:blipFill>
        <p:spPr>
          <a:xfrm>
            <a:off x="9391464" y="6339645"/>
            <a:ext cx="1077753" cy="434271"/>
          </a:xfrm>
          <a:prstGeom prst="rect">
            <a:avLst/>
          </a:prstGeom>
        </p:spPr>
      </p:pic>
      <p:pic>
        <p:nvPicPr>
          <p:cNvPr id="9" name="Picture 8">
            <a:extLst>
              <a:ext uri="{FF2B5EF4-FFF2-40B4-BE49-F238E27FC236}">
                <a16:creationId xmlns:a16="http://schemas.microsoft.com/office/drawing/2014/main" id="{0F1DC02F-6D1A-4670-B6A2-3F9CC49DD5D5}"/>
              </a:ext>
            </a:extLst>
          </p:cNvPr>
          <p:cNvPicPr>
            <a:picLocks noChangeAspect="1"/>
          </p:cNvPicPr>
          <p:nvPr/>
        </p:nvPicPr>
        <p:blipFill rotWithShape="1">
          <a:blip r:embed="rId5"/>
          <a:srcRect l="48958" t="79459" r="25729" b="16052"/>
          <a:stretch/>
        </p:blipFill>
        <p:spPr>
          <a:xfrm>
            <a:off x="703226" y="6426201"/>
            <a:ext cx="3086101" cy="307753"/>
          </a:xfrm>
          <a:prstGeom prst="rect">
            <a:avLst/>
          </a:prstGeom>
        </p:spPr>
      </p:pic>
    </p:spTree>
    <p:extLst>
      <p:ext uri="{BB962C8B-B14F-4D97-AF65-F5344CB8AC3E}">
        <p14:creationId xmlns:p14="http://schemas.microsoft.com/office/powerpoint/2010/main" val="330953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2AA2-8E18-4B1F-B717-584048DD7075}"/>
              </a:ext>
            </a:extLst>
          </p:cNvPr>
          <p:cNvSpPr>
            <a:spLocks noGrp="1"/>
          </p:cNvSpPr>
          <p:nvPr>
            <p:ph type="title"/>
          </p:nvPr>
        </p:nvSpPr>
        <p:spPr/>
        <p:txBody>
          <a:bodyPr/>
          <a:lstStyle/>
          <a:p>
            <a:r>
              <a:rPr lang="en-US" dirty="0"/>
              <a:t>Practice Transformation Interventions </a:t>
            </a:r>
          </a:p>
        </p:txBody>
      </p:sp>
      <p:sp>
        <p:nvSpPr>
          <p:cNvPr id="3" name="Content Placeholder 2">
            <a:extLst>
              <a:ext uri="{FF2B5EF4-FFF2-40B4-BE49-F238E27FC236}">
                <a16:creationId xmlns:a16="http://schemas.microsoft.com/office/drawing/2014/main" id="{CE0A9D6A-A2C3-487A-85DE-CEFA9D9251ED}"/>
              </a:ext>
            </a:extLst>
          </p:cNvPr>
          <p:cNvSpPr>
            <a:spLocks noGrp="1"/>
          </p:cNvSpPr>
          <p:nvPr>
            <p:ph idx="1"/>
          </p:nvPr>
        </p:nvSpPr>
        <p:spPr>
          <a:xfrm>
            <a:off x="838200" y="1216464"/>
            <a:ext cx="10515600" cy="4991504"/>
          </a:xfrm>
        </p:spPr>
        <p:txBody>
          <a:bodyPr>
            <a:normAutofit/>
          </a:bodyPr>
          <a:lstStyle/>
          <a:p>
            <a:pPr marL="0" indent="0">
              <a:buNone/>
            </a:pPr>
            <a:r>
              <a:rPr lang="en-US" sz="1700" dirty="0"/>
              <a:t>Each practice site selected one of three interventions to implement over the course of their project engagement. </a:t>
            </a:r>
          </a:p>
          <a:p>
            <a:r>
              <a:rPr lang="en-US" sz="1700" b="1" dirty="0"/>
              <a:t>Pre-visit planning</a:t>
            </a:r>
            <a:r>
              <a:rPr lang="en-US" sz="1700" dirty="0"/>
              <a:t> - Scheduling patients for future appointments at the conclusion of each visit, arranging for pre-visit lab testing, gathering the necessary information for upcoming visits, and spending a few minutes to huddle and handoff patients.</a:t>
            </a:r>
          </a:p>
          <a:p>
            <a:r>
              <a:rPr lang="en-US" sz="1700" b="1" dirty="0"/>
              <a:t>Pre-visit laboratory testing </a:t>
            </a:r>
            <a:r>
              <a:rPr lang="en-US" sz="1700" dirty="0"/>
              <a:t>– Ordering patient laboratory tests for completion before upcoming appointments. This gives physicians the opportunity to discuss results with patients at their visit, eliminating the need to review results later, and coordinate follow-up care.</a:t>
            </a:r>
          </a:p>
          <a:p>
            <a:r>
              <a:rPr lang="en-US" sz="1700" b="1" dirty="0"/>
              <a:t>Synchronized annual prescription renewal </a:t>
            </a:r>
            <a:r>
              <a:rPr lang="en-US" sz="1700" dirty="0"/>
              <a:t>– Process of renewing all of a patient's stable medications for the typical maximum duration of 12 to 15 months. </a:t>
            </a:r>
          </a:p>
          <a:p>
            <a:pPr marL="0" indent="0">
              <a:buNone/>
            </a:pPr>
            <a:r>
              <a:rPr lang="en-US" sz="1700" b="1" u="sng" dirty="0"/>
              <a:t>AMA physician coaches </a:t>
            </a:r>
            <a:r>
              <a:rPr lang="en-US" sz="1700" dirty="0"/>
              <a:t>hosted a series of virtual meetings with practice sited to describe the interventions in detail and to provide coaching to sites as they implemented their interventions. These virtual meetings also allowed practice sites to connect with one another and share learnings and pain points. </a:t>
            </a:r>
          </a:p>
          <a:p>
            <a:endParaRPr lang="en-US" dirty="0"/>
          </a:p>
          <a:p>
            <a:endParaRPr lang="en-US" dirty="0"/>
          </a:p>
        </p:txBody>
      </p:sp>
      <p:sp>
        <p:nvSpPr>
          <p:cNvPr id="4" name="Slide Number Placeholder 3">
            <a:extLst>
              <a:ext uri="{FF2B5EF4-FFF2-40B4-BE49-F238E27FC236}">
                <a16:creationId xmlns:a16="http://schemas.microsoft.com/office/drawing/2014/main" id="{3C56AC9E-76BD-4ABD-9AB3-6D5AEA2600C9}"/>
              </a:ext>
            </a:extLst>
          </p:cNvPr>
          <p:cNvSpPr>
            <a:spLocks noGrp="1"/>
          </p:cNvSpPr>
          <p:nvPr>
            <p:ph type="sldNum" sz="quarter" idx="10"/>
          </p:nvPr>
        </p:nvSpPr>
        <p:spPr/>
        <p:txBody>
          <a:bodyPr/>
          <a:lstStyle/>
          <a:p>
            <a:fld id="{DA05D499-8038-C642-91E0-FF7B8677CF19}" type="slidenum">
              <a:rPr lang="en-US" smtClean="0"/>
              <a:pPr/>
              <a:t>11</a:t>
            </a:fld>
            <a:endParaRPr lang="en-US"/>
          </a:p>
        </p:txBody>
      </p:sp>
    </p:spTree>
    <p:extLst>
      <p:ext uri="{BB962C8B-B14F-4D97-AF65-F5344CB8AC3E}">
        <p14:creationId xmlns:p14="http://schemas.microsoft.com/office/powerpoint/2010/main" val="52167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DED5-2E5B-4FBD-A1F2-19B7617B767A}"/>
              </a:ext>
            </a:extLst>
          </p:cNvPr>
          <p:cNvSpPr>
            <a:spLocks noGrp="1"/>
          </p:cNvSpPr>
          <p:nvPr>
            <p:ph type="title"/>
          </p:nvPr>
        </p:nvSpPr>
        <p:spPr>
          <a:xfrm>
            <a:off x="688004" y="377031"/>
            <a:ext cx="10515600" cy="1196947"/>
          </a:xfrm>
        </p:spPr>
        <p:txBody>
          <a:bodyPr/>
          <a:lstStyle/>
          <a:p>
            <a:r>
              <a:rPr lang="en-US" dirty="0"/>
              <a:t>Mini Z Burnout Survey </a:t>
            </a:r>
          </a:p>
        </p:txBody>
      </p:sp>
      <p:sp>
        <p:nvSpPr>
          <p:cNvPr id="5" name="Slide Number Placeholder 4">
            <a:extLst>
              <a:ext uri="{FF2B5EF4-FFF2-40B4-BE49-F238E27FC236}">
                <a16:creationId xmlns:a16="http://schemas.microsoft.com/office/drawing/2014/main" id="{D4FB1CA4-1E09-4036-8E92-980E3F32D9D6}"/>
              </a:ext>
            </a:extLst>
          </p:cNvPr>
          <p:cNvSpPr>
            <a:spLocks noGrp="1"/>
          </p:cNvSpPr>
          <p:nvPr>
            <p:ph type="sldNum" sz="quarter" idx="10"/>
          </p:nvPr>
        </p:nvSpPr>
        <p:spPr/>
        <p:txBody>
          <a:bodyPr/>
          <a:lstStyle/>
          <a:p>
            <a:fld id="{DA05D499-8038-C642-91E0-FF7B8677CF19}" type="slidenum">
              <a:rPr lang="en-US" smtClean="0"/>
              <a:pPr/>
              <a:t>12</a:t>
            </a:fld>
            <a:endParaRPr lang="en-US"/>
          </a:p>
        </p:txBody>
      </p:sp>
      <p:sp>
        <p:nvSpPr>
          <p:cNvPr id="4" name="Content Placeholder 3">
            <a:extLst>
              <a:ext uri="{FF2B5EF4-FFF2-40B4-BE49-F238E27FC236}">
                <a16:creationId xmlns:a16="http://schemas.microsoft.com/office/drawing/2014/main" id="{D90C6F33-F06A-4597-AFED-935E7E5B9B21}"/>
              </a:ext>
            </a:extLst>
          </p:cNvPr>
          <p:cNvSpPr>
            <a:spLocks noGrp="1"/>
          </p:cNvSpPr>
          <p:nvPr>
            <p:ph sz="half" idx="1"/>
          </p:nvPr>
        </p:nvSpPr>
        <p:spPr>
          <a:xfrm>
            <a:off x="838200" y="1516588"/>
            <a:ext cx="10215208" cy="4469784"/>
          </a:xfrm>
        </p:spPr>
        <p:txBody>
          <a:bodyPr>
            <a:normAutofit/>
          </a:bodyPr>
          <a:lstStyle/>
          <a:p>
            <a:r>
              <a:rPr lang="en-US" sz="1900" dirty="0"/>
              <a:t>10-item survey used to assess rates of burnout within practice sites</a:t>
            </a:r>
          </a:p>
          <a:p>
            <a:r>
              <a:rPr lang="en-US" sz="1900" dirty="0"/>
              <a:t>Survey was customized across each participating state to include demographic information from survey respondents </a:t>
            </a:r>
          </a:p>
          <a:p>
            <a:r>
              <a:rPr lang="en-US" sz="1900" dirty="0"/>
              <a:t>Survey deployed in Fall 2019 to control and intervention groups of the practice sites to gather </a:t>
            </a:r>
            <a:r>
              <a:rPr lang="en-US" sz="1900" b="1" u="sng" dirty="0"/>
              <a:t>baseline</a:t>
            </a:r>
            <a:r>
              <a:rPr lang="en-US" sz="1900" dirty="0"/>
              <a:t> measurements; distributed to over 3500 physicians</a:t>
            </a:r>
          </a:p>
          <a:p>
            <a:r>
              <a:rPr lang="en-US" sz="1900" dirty="0"/>
              <a:t>Survey will be deployed </a:t>
            </a:r>
            <a:r>
              <a:rPr lang="en-US" sz="1900" b="1" u="sng" dirty="0"/>
              <a:t>post-intervention</a:t>
            </a:r>
            <a:r>
              <a:rPr lang="en-US" sz="1900" dirty="0"/>
              <a:t> (Spring 2020) to </a:t>
            </a:r>
            <a:r>
              <a:rPr lang="en-US" sz="1900" b="1" u="sng" dirty="0"/>
              <a:t>assess changes</a:t>
            </a:r>
            <a:r>
              <a:rPr lang="en-US" sz="1900" dirty="0"/>
              <a:t> in burnout and professional well-being </a:t>
            </a:r>
          </a:p>
          <a:p>
            <a:r>
              <a:rPr lang="en-US" sz="1900" dirty="0"/>
              <a:t>Each state medical association will receive aggregate data from across their cohort and comparison data to the national benchmark from the AMA well-being data lab </a:t>
            </a:r>
          </a:p>
        </p:txBody>
      </p:sp>
    </p:spTree>
    <p:extLst>
      <p:ext uri="{BB962C8B-B14F-4D97-AF65-F5344CB8AC3E}">
        <p14:creationId xmlns:p14="http://schemas.microsoft.com/office/powerpoint/2010/main" val="404588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F4C3A4-0AA1-47A7-8228-EE3453922F6F}"/>
              </a:ext>
            </a:extLst>
          </p:cNvPr>
          <p:cNvSpPr>
            <a:spLocks noGrp="1"/>
          </p:cNvSpPr>
          <p:nvPr>
            <p:ph type="body" sz="quarter" idx="10"/>
          </p:nvPr>
        </p:nvSpPr>
        <p:spPr/>
        <p:txBody>
          <a:bodyPr/>
          <a:lstStyle/>
          <a:p>
            <a:r>
              <a:rPr lang="en-US" dirty="0"/>
              <a:t>OSMAP 2019</a:t>
            </a:r>
          </a:p>
        </p:txBody>
      </p:sp>
      <p:sp>
        <p:nvSpPr>
          <p:cNvPr id="4" name="Text Placeholder 3">
            <a:extLst>
              <a:ext uri="{FF2B5EF4-FFF2-40B4-BE49-F238E27FC236}">
                <a16:creationId xmlns:a16="http://schemas.microsoft.com/office/drawing/2014/main" id="{6BB76E20-7E04-47D4-B125-B0F716683355}"/>
              </a:ext>
            </a:extLst>
          </p:cNvPr>
          <p:cNvSpPr>
            <a:spLocks noGrp="1"/>
          </p:cNvSpPr>
          <p:nvPr>
            <p:ph type="body" sz="quarter" idx="11"/>
          </p:nvPr>
        </p:nvSpPr>
        <p:spPr>
          <a:xfrm>
            <a:off x="488950" y="796390"/>
            <a:ext cx="11293475" cy="519470"/>
          </a:xfrm>
        </p:spPr>
        <p:txBody>
          <a:bodyPr>
            <a:noAutofit/>
          </a:bodyPr>
          <a:lstStyle/>
          <a:p>
            <a:r>
              <a:rPr lang="en-US" sz="3000" dirty="0"/>
              <a:t>Physician Wellbeing</a:t>
            </a:r>
          </a:p>
        </p:txBody>
      </p:sp>
      <p:sp>
        <p:nvSpPr>
          <p:cNvPr id="5" name="Slide Number Placeholder 4">
            <a:extLst>
              <a:ext uri="{FF2B5EF4-FFF2-40B4-BE49-F238E27FC236}">
                <a16:creationId xmlns:a16="http://schemas.microsoft.com/office/drawing/2014/main" id="{39E6947C-0B46-49FB-A321-B2EC9DB89DB6}"/>
              </a:ext>
            </a:extLst>
          </p:cNvPr>
          <p:cNvSpPr>
            <a:spLocks noGrp="1"/>
          </p:cNvSpPr>
          <p:nvPr>
            <p:ph type="sldNum" sz="quarter" idx="15"/>
          </p:nvPr>
        </p:nvSpPr>
        <p:spPr/>
        <p:txBody>
          <a:bodyPr/>
          <a:lstStyle/>
          <a:p>
            <a:fld id="{479B05D6-ACAF-9B4D-A7B4-825DC8A79C46}" type="slidenum">
              <a:rPr lang="en-US" smtClean="0"/>
              <a:pPr/>
              <a:t>13</a:t>
            </a:fld>
            <a:endParaRPr lang="en-US" dirty="0"/>
          </a:p>
        </p:txBody>
      </p:sp>
      <p:sp>
        <p:nvSpPr>
          <p:cNvPr id="6" name="Text Placeholder 5">
            <a:extLst>
              <a:ext uri="{FF2B5EF4-FFF2-40B4-BE49-F238E27FC236}">
                <a16:creationId xmlns:a16="http://schemas.microsoft.com/office/drawing/2014/main" id="{B233FEEB-015A-4B2D-9C1B-EAE942A1CDF0}"/>
              </a:ext>
            </a:extLst>
          </p:cNvPr>
          <p:cNvSpPr>
            <a:spLocks noGrp="1"/>
          </p:cNvSpPr>
          <p:nvPr>
            <p:ph type="body" sz="quarter" idx="12"/>
          </p:nvPr>
        </p:nvSpPr>
        <p:spPr>
          <a:xfrm>
            <a:off x="488952" y="1517650"/>
            <a:ext cx="6121913" cy="4629150"/>
          </a:xfrm>
        </p:spPr>
        <p:txBody>
          <a:bodyPr>
            <a:normAutofit/>
          </a:bodyPr>
          <a:lstStyle/>
          <a:p>
            <a:pPr>
              <a:spcBef>
                <a:spcPts val="300"/>
              </a:spcBef>
            </a:pPr>
            <a:r>
              <a:rPr lang="en-US" sz="2000" dirty="0"/>
              <a:t>Physicians have the </a:t>
            </a:r>
            <a:r>
              <a:rPr lang="en-US" sz="2000" dirty="0">
                <a:solidFill>
                  <a:srgbClr val="FF8200"/>
                </a:solidFill>
              </a:rPr>
              <a:t>highest suicide rate </a:t>
            </a:r>
            <a:r>
              <a:rPr lang="en-US" sz="2000" dirty="0"/>
              <a:t>of any profession and </a:t>
            </a:r>
            <a:r>
              <a:rPr lang="en-US" sz="2000" dirty="0">
                <a:solidFill>
                  <a:srgbClr val="FF8200"/>
                </a:solidFill>
              </a:rPr>
              <a:t>more than twice </a:t>
            </a:r>
            <a:r>
              <a:rPr lang="en-US" sz="2000" dirty="0"/>
              <a:t>that of the general population. It's estimated that one million Americans lose their physician to suicide each year.</a:t>
            </a:r>
          </a:p>
          <a:p>
            <a:pPr>
              <a:spcBef>
                <a:spcPts val="300"/>
              </a:spcBef>
            </a:pPr>
            <a:r>
              <a:rPr lang="en-US" sz="2000" dirty="0"/>
              <a:t>To recognize National Physician Suicide Awareness Day, we launched </a:t>
            </a:r>
            <a:r>
              <a:rPr lang="en-US" sz="2000" dirty="0">
                <a:solidFill>
                  <a:srgbClr val="FF8200"/>
                </a:solidFill>
              </a:rPr>
              <a:t>Vital Signs </a:t>
            </a:r>
            <a:r>
              <a:rPr lang="en-US" sz="2000" dirty="0"/>
              <a:t>to help raise greater awareness about the physician suicide epidemic and to provide physicians the tools to attend to their own wellbeing. </a:t>
            </a:r>
          </a:p>
          <a:p>
            <a:pPr lvl="1">
              <a:spcBef>
                <a:spcPts val="300"/>
              </a:spcBef>
            </a:pPr>
            <a:r>
              <a:rPr lang="en-US" sz="2000" dirty="0"/>
              <a:t>Vital Signs is designed to empower physicians, their colleagues and loved ones, to check in on one’s another’s wellbeing. </a:t>
            </a:r>
          </a:p>
          <a:p>
            <a:pPr>
              <a:spcBef>
                <a:spcPts val="0"/>
              </a:spcBef>
            </a:pPr>
            <a:endParaRPr lang="en-US" sz="1600" dirty="0"/>
          </a:p>
        </p:txBody>
      </p:sp>
      <p:pic>
        <p:nvPicPr>
          <p:cNvPr id="11" name="Picture 10" descr="A picture containing food, shirt&#10;&#10;Description automatically generated">
            <a:extLst>
              <a:ext uri="{FF2B5EF4-FFF2-40B4-BE49-F238E27FC236}">
                <a16:creationId xmlns:a16="http://schemas.microsoft.com/office/drawing/2014/main" id="{D83F9077-CD2D-4767-9139-06FD4514BFCA}"/>
              </a:ext>
            </a:extLst>
          </p:cNvPr>
          <p:cNvPicPr>
            <a:picLocks noChangeAspect="1"/>
          </p:cNvPicPr>
          <p:nvPr/>
        </p:nvPicPr>
        <p:blipFill rotWithShape="1">
          <a:blip r:embed="rId3"/>
          <a:srcRect l="28126" t="6897" r="29444" b="5588"/>
          <a:stretch/>
        </p:blipFill>
        <p:spPr>
          <a:xfrm>
            <a:off x="7063343" y="1471846"/>
            <a:ext cx="4317230" cy="4674954"/>
          </a:xfrm>
          <a:prstGeom prst="rect">
            <a:avLst/>
          </a:prstGeom>
        </p:spPr>
      </p:pic>
    </p:spTree>
    <p:extLst>
      <p:ext uri="{BB962C8B-B14F-4D97-AF65-F5344CB8AC3E}">
        <p14:creationId xmlns:p14="http://schemas.microsoft.com/office/powerpoint/2010/main" val="399468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F4C3A4-0AA1-47A7-8228-EE3453922F6F}"/>
              </a:ext>
            </a:extLst>
          </p:cNvPr>
          <p:cNvSpPr>
            <a:spLocks noGrp="1"/>
          </p:cNvSpPr>
          <p:nvPr>
            <p:ph type="body" sz="quarter" idx="10"/>
          </p:nvPr>
        </p:nvSpPr>
        <p:spPr/>
        <p:txBody>
          <a:bodyPr/>
          <a:lstStyle/>
          <a:p>
            <a:r>
              <a:rPr lang="en-US" dirty="0"/>
              <a:t>OSMAP 2019</a:t>
            </a:r>
          </a:p>
        </p:txBody>
      </p:sp>
      <p:sp>
        <p:nvSpPr>
          <p:cNvPr id="4" name="Text Placeholder 3">
            <a:extLst>
              <a:ext uri="{FF2B5EF4-FFF2-40B4-BE49-F238E27FC236}">
                <a16:creationId xmlns:a16="http://schemas.microsoft.com/office/drawing/2014/main" id="{6BB76E20-7E04-47D4-B125-B0F716683355}"/>
              </a:ext>
            </a:extLst>
          </p:cNvPr>
          <p:cNvSpPr>
            <a:spLocks noGrp="1"/>
          </p:cNvSpPr>
          <p:nvPr>
            <p:ph type="body" sz="quarter" idx="11"/>
          </p:nvPr>
        </p:nvSpPr>
        <p:spPr>
          <a:xfrm>
            <a:off x="488950" y="796390"/>
            <a:ext cx="11293475" cy="519470"/>
          </a:xfrm>
        </p:spPr>
        <p:txBody>
          <a:bodyPr>
            <a:noAutofit/>
          </a:bodyPr>
          <a:lstStyle/>
          <a:p>
            <a:r>
              <a:rPr lang="en-US" sz="3000" dirty="0"/>
              <a:t>Physician Wellbeing</a:t>
            </a:r>
          </a:p>
        </p:txBody>
      </p:sp>
      <p:sp>
        <p:nvSpPr>
          <p:cNvPr id="5" name="Slide Number Placeholder 4">
            <a:extLst>
              <a:ext uri="{FF2B5EF4-FFF2-40B4-BE49-F238E27FC236}">
                <a16:creationId xmlns:a16="http://schemas.microsoft.com/office/drawing/2014/main" id="{39E6947C-0B46-49FB-A321-B2EC9DB89DB6}"/>
              </a:ext>
            </a:extLst>
          </p:cNvPr>
          <p:cNvSpPr>
            <a:spLocks noGrp="1"/>
          </p:cNvSpPr>
          <p:nvPr>
            <p:ph type="sldNum" sz="quarter" idx="15"/>
          </p:nvPr>
        </p:nvSpPr>
        <p:spPr/>
        <p:txBody>
          <a:bodyPr/>
          <a:lstStyle/>
          <a:p>
            <a:fld id="{479B05D6-ACAF-9B4D-A7B4-825DC8A79C46}" type="slidenum">
              <a:rPr lang="en-US" smtClean="0"/>
              <a:pPr/>
              <a:t>14</a:t>
            </a:fld>
            <a:endParaRPr lang="en-US" dirty="0"/>
          </a:p>
        </p:txBody>
      </p:sp>
      <p:sp>
        <p:nvSpPr>
          <p:cNvPr id="6" name="Text Placeholder 5">
            <a:extLst>
              <a:ext uri="{FF2B5EF4-FFF2-40B4-BE49-F238E27FC236}">
                <a16:creationId xmlns:a16="http://schemas.microsoft.com/office/drawing/2014/main" id="{B233FEEB-015A-4B2D-9C1B-EAE942A1CDF0}"/>
              </a:ext>
            </a:extLst>
          </p:cNvPr>
          <p:cNvSpPr>
            <a:spLocks noGrp="1"/>
          </p:cNvSpPr>
          <p:nvPr>
            <p:ph type="body" sz="quarter" idx="12"/>
          </p:nvPr>
        </p:nvSpPr>
        <p:spPr>
          <a:xfrm>
            <a:off x="488952" y="1517650"/>
            <a:ext cx="6121913" cy="4629150"/>
          </a:xfrm>
        </p:spPr>
        <p:txBody>
          <a:bodyPr>
            <a:normAutofit/>
          </a:bodyPr>
          <a:lstStyle/>
          <a:p>
            <a:pPr>
              <a:spcBef>
                <a:spcPts val="300"/>
              </a:spcBef>
            </a:pPr>
            <a:r>
              <a:rPr lang="en-US" sz="2000" dirty="0"/>
              <a:t>In September during Vital Signs launch, we:</a:t>
            </a:r>
          </a:p>
          <a:p>
            <a:pPr lvl="1">
              <a:spcBef>
                <a:spcPts val="300"/>
              </a:spcBef>
            </a:pPr>
            <a:r>
              <a:rPr lang="en-US" sz="2000" dirty="0"/>
              <a:t>Published commentaries in </a:t>
            </a:r>
            <a:r>
              <a:rPr lang="en-US" sz="2000" dirty="0">
                <a:hlinkClick r:id="rId3"/>
              </a:rPr>
              <a:t>KevinMD</a:t>
            </a:r>
            <a:r>
              <a:rPr lang="en-US" sz="2000" dirty="0"/>
              <a:t>, </a:t>
            </a:r>
            <a:r>
              <a:rPr lang="en-US" sz="2000" i="1" dirty="0"/>
              <a:t>Saving a physician from burnout saves patients too,</a:t>
            </a:r>
            <a:r>
              <a:rPr lang="en-US" sz="2000" dirty="0"/>
              <a:t>​ and </a:t>
            </a:r>
            <a:r>
              <a:rPr lang="en-US" sz="2000" dirty="0">
                <a:hlinkClick r:id="rId4"/>
              </a:rPr>
              <a:t>The Hartford Courant </a:t>
            </a:r>
            <a:r>
              <a:rPr lang="en-US" sz="2000" dirty="0"/>
              <a:t>, </a:t>
            </a:r>
            <a:r>
              <a:rPr lang="en-US" sz="2000" i="1" dirty="0"/>
              <a:t>Physicians have the highest suicide rate of any profession. Why aren’t we talking about it?</a:t>
            </a:r>
          </a:p>
          <a:p>
            <a:pPr lvl="1">
              <a:spcBef>
                <a:spcPts val="300"/>
              </a:spcBef>
            </a:pPr>
            <a:r>
              <a:rPr lang="en-US" sz="2000" dirty="0"/>
              <a:t>Engaged with physicians directly at the American Conference on Physician Health</a:t>
            </a:r>
          </a:p>
          <a:p>
            <a:pPr lvl="1">
              <a:spcBef>
                <a:spcPts val="300"/>
              </a:spcBef>
            </a:pPr>
            <a:r>
              <a:rPr lang="en-US" sz="2000" dirty="0"/>
              <a:t>Garnered engagement from </a:t>
            </a:r>
            <a:r>
              <a:rPr lang="en-US" sz="2000" dirty="0">
                <a:solidFill>
                  <a:srgbClr val="FF8200"/>
                </a:solidFill>
              </a:rPr>
              <a:t>14+ </a:t>
            </a:r>
            <a:r>
              <a:rPr lang="en-US" sz="2000" dirty="0"/>
              <a:t>county and state medical societies</a:t>
            </a:r>
          </a:p>
          <a:p>
            <a:pPr lvl="1">
              <a:spcBef>
                <a:spcPts val="300"/>
              </a:spcBef>
            </a:pPr>
            <a:r>
              <a:rPr lang="en-US" sz="2000" dirty="0"/>
              <a:t>Received </a:t>
            </a:r>
            <a:r>
              <a:rPr lang="en-US" sz="2000" dirty="0">
                <a:solidFill>
                  <a:srgbClr val="FF8200"/>
                </a:solidFill>
              </a:rPr>
              <a:t>2,000+ </a:t>
            </a:r>
            <a:r>
              <a:rPr lang="en-US" sz="2000" dirty="0"/>
              <a:t>people visiting the Vital Signs webpage to learn more to attend to their wellbeing</a:t>
            </a:r>
          </a:p>
          <a:p>
            <a:pPr lvl="1">
              <a:spcBef>
                <a:spcPts val="300"/>
              </a:spcBef>
            </a:pPr>
            <a:endParaRPr lang="en-US" sz="2000" dirty="0"/>
          </a:p>
          <a:p>
            <a:pPr lvl="1">
              <a:spcBef>
                <a:spcPts val="300"/>
              </a:spcBef>
            </a:pPr>
            <a:endParaRPr lang="en-US" sz="2000" dirty="0"/>
          </a:p>
          <a:p>
            <a:pPr>
              <a:spcBef>
                <a:spcPts val="0"/>
              </a:spcBef>
            </a:pPr>
            <a:endParaRPr lang="en-US" sz="1600" dirty="0"/>
          </a:p>
        </p:txBody>
      </p:sp>
      <p:pic>
        <p:nvPicPr>
          <p:cNvPr id="7" name="Picture 6" descr="A close up of a sign&#10;&#10;Description automatically generated">
            <a:extLst>
              <a:ext uri="{FF2B5EF4-FFF2-40B4-BE49-F238E27FC236}">
                <a16:creationId xmlns:a16="http://schemas.microsoft.com/office/drawing/2014/main" id="{3C489F05-D5E1-4339-972C-9CA34790D460}"/>
              </a:ext>
            </a:extLst>
          </p:cNvPr>
          <p:cNvPicPr>
            <a:picLocks noChangeAspect="1"/>
          </p:cNvPicPr>
          <p:nvPr/>
        </p:nvPicPr>
        <p:blipFill>
          <a:blip r:embed="rId5"/>
          <a:stretch>
            <a:fillRect/>
          </a:stretch>
        </p:blipFill>
        <p:spPr>
          <a:xfrm>
            <a:off x="6811192" y="1517650"/>
            <a:ext cx="4368153" cy="2286000"/>
          </a:xfrm>
          <a:prstGeom prst="rect">
            <a:avLst/>
          </a:prstGeom>
        </p:spPr>
      </p:pic>
      <p:pic>
        <p:nvPicPr>
          <p:cNvPr id="9" name="Picture 8" descr="A close up of a sign&#10;&#10;Description automatically generated">
            <a:extLst>
              <a:ext uri="{FF2B5EF4-FFF2-40B4-BE49-F238E27FC236}">
                <a16:creationId xmlns:a16="http://schemas.microsoft.com/office/drawing/2014/main" id="{2097FA24-F719-40FB-A5AB-1BC4BA8C2216}"/>
              </a:ext>
            </a:extLst>
          </p:cNvPr>
          <p:cNvPicPr>
            <a:picLocks noChangeAspect="1"/>
          </p:cNvPicPr>
          <p:nvPr/>
        </p:nvPicPr>
        <p:blipFill>
          <a:blip r:embed="rId6"/>
          <a:stretch>
            <a:fillRect/>
          </a:stretch>
        </p:blipFill>
        <p:spPr>
          <a:xfrm>
            <a:off x="7414272" y="4197350"/>
            <a:ext cx="4368153" cy="2286000"/>
          </a:xfrm>
          <a:prstGeom prst="rect">
            <a:avLst/>
          </a:prstGeom>
        </p:spPr>
      </p:pic>
    </p:spTree>
    <p:extLst>
      <p:ext uri="{BB962C8B-B14F-4D97-AF65-F5344CB8AC3E}">
        <p14:creationId xmlns:p14="http://schemas.microsoft.com/office/powerpoint/2010/main" val="267390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6D6E01-48BD-4C8F-AEE3-E1977CA5835D}"/>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D64A17D8-DF17-4E16-A99C-4897915F1A3B}"/>
              </a:ext>
            </a:extLst>
          </p:cNvPr>
          <p:cNvSpPr>
            <a:spLocks noGrp="1"/>
          </p:cNvSpPr>
          <p:nvPr>
            <p:ph type="body" sz="quarter" idx="11"/>
          </p:nvPr>
        </p:nvSpPr>
        <p:spPr/>
        <p:txBody>
          <a:bodyPr>
            <a:normAutofit fontScale="92500" lnSpcReduction="10000"/>
          </a:bodyPr>
          <a:lstStyle/>
          <a:p>
            <a:r>
              <a:rPr lang="en-US" dirty="0"/>
              <a:t>Join Us in Preventing Physician Suicide</a:t>
            </a:r>
          </a:p>
        </p:txBody>
      </p:sp>
      <p:sp>
        <p:nvSpPr>
          <p:cNvPr id="6" name="Text Placeholder 5">
            <a:extLst>
              <a:ext uri="{FF2B5EF4-FFF2-40B4-BE49-F238E27FC236}">
                <a16:creationId xmlns:a16="http://schemas.microsoft.com/office/drawing/2014/main" id="{33679697-6DD3-441B-AB3E-4D3BA69EC597}"/>
              </a:ext>
            </a:extLst>
          </p:cNvPr>
          <p:cNvSpPr>
            <a:spLocks noGrp="1"/>
          </p:cNvSpPr>
          <p:nvPr>
            <p:ph type="body" sz="quarter" idx="12"/>
          </p:nvPr>
        </p:nvSpPr>
        <p:spPr/>
        <p:txBody>
          <a:bodyPr>
            <a:normAutofit lnSpcReduction="10000"/>
          </a:bodyPr>
          <a:lstStyle/>
          <a:p>
            <a:r>
              <a:rPr lang="en-US" dirty="0"/>
              <a:t>We invite you to share this campaign via events, listservs, social channels or on your website. If you do share the campaign, please let us know and if sharing on social media, mention @PhysiciansFound on Twitter and @The Physicians Foundation on LinkedIn.</a:t>
            </a:r>
            <a:endParaRPr lang="en-US" sz="2400" dirty="0"/>
          </a:p>
          <a:p>
            <a:pPr lvl="0"/>
            <a:r>
              <a:rPr lang="en-US" b="1" dirty="0">
                <a:solidFill>
                  <a:srgbClr val="FF8200"/>
                </a:solidFill>
              </a:rPr>
              <a:t>Share a Piece of Your HEART</a:t>
            </a:r>
            <a:r>
              <a:rPr lang="en-US" b="1" dirty="0"/>
              <a:t>: </a:t>
            </a:r>
            <a:r>
              <a:rPr lang="en-US" dirty="0"/>
              <a:t>Share Vital Signs with your networks to help others learn the warning signs to look for in someone who may be suicidal. [With the HEART acronym, we hope to help you easily remember these signs.]</a:t>
            </a:r>
            <a:r>
              <a:rPr lang="en-US" b="1" dirty="0"/>
              <a:t> </a:t>
            </a:r>
            <a:endParaRPr lang="en-US" sz="2000" dirty="0"/>
          </a:p>
          <a:p>
            <a:pPr lvl="1"/>
            <a:r>
              <a:rPr lang="en-US" u="sng" dirty="0">
                <a:hlinkClick r:id="rId3"/>
              </a:rPr>
              <a:t>Vital Signs</a:t>
            </a:r>
            <a:endParaRPr lang="en-US" sz="2000" dirty="0"/>
          </a:p>
          <a:p>
            <a:pPr lvl="1"/>
            <a:r>
              <a:rPr lang="en-US" u="sng" dirty="0">
                <a:hlinkClick r:id="rId4"/>
              </a:rPr>
              <a:t>Handout</a:t>
            </a:r>
            <a:endParaRPr lang="en-US" sz="2000" dirty="0"/>
          </a:p>
          <a:p>
            <a:pPr lvl="1"/>
            <a:r>
              <a:rPr lang="en-US" u="sng" dirty="0">
                <a:hlinkClick r:id="rId5"/>
              </a:rPr>
              <a:t>Shareable social media content</a:t>
            </a:r>
            <a:endParaRPr lang="en-US" sz="2000" dirty="0"/>
          </a:p>
          <a:p>
            <a:pPr lvl="1"/>
            <a:r>
              <a:rPr lang="en-US" u="sng" dirty="0">
                <a:hlinkClick r:id="rId6"/>
              </a:rPr>
              <a:t>A Newsy Investigation Documentary: Unspoken: Doctor Depression and Suicide</a:t>
            </a:r>
            <a:r>
              <a:rPr lang="en-US" dirty="0"/>
              <a:t> </a:t>
            </a:r>
            <a:endParaRPr lang="en-US" sz="2000" dirty="0"/>
          </a:p>
          <a:p>
            <a:pPr lvl="0"/>
            <a:r>
              <a:rPr lang="en-US" b="1" dirty="0">
                <a:solidFill>
                  <a:srgbClr val="FF8200"/>
                </a:solidFill>
              </a:rPr>
              <a:t>Open Your HEART: </a:t>
            </a:r>
            <a:r>
              <a:rPr lang="en-US" dirty="0"/>
              <a:t>Check in with colleagues and loved ones and support them when needed.</a:t>
            </a:r>
            <a:endParaRPr lang="en-US" sz="2000" dirty="0"/>
          </a:p>
          <a:p>
            <a:pPr lvl="1"/>
            <a:r>
              <a:rPr lang="en-US" u="sng" dirty="0">
                <a:hlinkClick r:id="rId7"/>
              </a:rPr>
              <a:t>Conversation Starter</a:t>
            </a:r>
            <a:endParaRPr lang="en-US" u="sng" dirty="0"/>
          </a:p>
          <a:p>
            <a:pPr lvl="1"/>
            <a:r>
              <a:rPr lang="en-US" sz="2000" u="sng" dirty="0" err="1"/>
              <a:t>physiciansfoundation.org/vitalsigns</a:t>
            </a:r>
            <a:endParaRPr lang="en-US" sz="2000" dirty="0"/>
          </a:p>
          <a:p>
            <a:endParaRPr lang="en-US" dirty="0"/>
          </a:p>
        </p:txBody>
      </p:sp>
      <p:sp>
        <p:nvSpPr>
          <p:cNvPr id="5" name="Slide Number Placeholder 4">
            <a:extLst>
              <a:ext uri="{FF2B5EF4-FFF2-40B4-BE49-F238E27FC236}">
                <a16:creationId xmlns:a16="http://schemas.microsoft.com/office/drawing/2014/main" id="{4A454C71-495B-430E-B013-54803C0FCF09}"/>
              </a:ext>
            </a:extLst>
          </p:cNvPr>
          <p:cNvSpPr>
            <a:spLocks noGrp="1"/>
          </p:cNvSpPr>
          <p:nvPr>
            <p:ph type="sldNum" sz="quarter" idx="15"/>
          </p:nvPr>
        </p:nvSpPr>
        <p:spPr/>
        <p:txBody>
          <a:bodyPr/>
          <a:lstStyle/>
          <a:p>
            <a:fld id="{479B05D6-ACAF-9B4D-A7B4-825DC8A79C46}" type="slidenum">
              <a:rPr lang="en-US" smtClean="0"/>
              <a:pPr/>
              <a:t>15</a:t>
            </a:fld>
            <a:endParaRPr lang="en-US" dirty="0"/>
          </a:p>
        </p:txBody>
      </p:sp>
    </p:spTree>
    <p:extLst>
      <p:ext uri="{BB962C8B-B14F-4D97-AF65-F5344CB8AC3E}">
        <p14:creationId xmlns:p14="http://schemas.microsoft.com/office/powerpoint/2010/main" val="329275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C2B505-3402-4BF8-AFDF-4AA5FFF923AE}"/>
              </a:ext>
            </a:extLst>
          </p:cNvPr>
          <p:cNvSpPr>
            <a:spLocks noGrp="1"/>
          </p:cNvSpPr>
          <p:nvPr>
            <p:ph idx="1"/>
          </p:nvPr>
        </p:nvSpPr>
        <p:spPr/>
        <p:txBody>
          <a:bodyPr/>
          <a:lstStyle/>
          <a:p>
            <a:r>
              <a:rPr lang="en-US" dirty="0"/>
              <a:t>Coming Attractions:</a:t>
            </a:r>
          </a:p>
          <a:p>
            <a:endParaRPr lang="en-US" dirty="0"/>
          </a:p>
          <a:p>
            <a:r>
              <a:rPr lang="en-US" i="1" dirty="0"/>
              <a:t>The 2020 Survey of </a:t>
            </a:r>
          </a:p>
          <a:p>
            <a:r>
              <a:rPr lang="en-US" i="1" dirty="0"/>
              <a:t>America’s Physicians</a:t>
            </a:r>
          </a:p>
        </p:txBody>
      </p:sp>
    </p:spTree>
    <p:extLst>
      <p:ext uri="{BB962C8B-B14F-4D97-AF65-F5344CB8AC3E}">
        <p14:creationId xmlns:p14="http://schemas.microsoft.com/office/powerpoint/2010/main" val="292919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C2B505-3402-4BF8-AFDF-4AA5FFF923AE}"/>
              </a:ext>
            </a:extLst>
          </p:cNvPr>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292919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400587-9A0D-492E-B1B2-010D73B63211}"/>
              </a:ext>
            </a:extLst>
          </p:cNvPr>
          <p:cNvSpPr>
            <a:spLocks noGrp="1"/>
          </p:cNvSpPr>
          <p:nvPr>
            <p:ph idx="1"/>
          </p:nvPr>
        </p:nvSpPr>
        <p:spPr/>
        <p:txBody>
          <a:bodyPr/>
          <a:lstStyle/>
          <a:p>
            <a:r>
              <a:rPr lang="en-US" dirty="0"/>
              <a:t>OSMAP 2019</a:t>
            </a:r>
          </a:p>
        </p:txBody>
      </p:sp>
      <p:sp>
        <p:nvSpPr>
          <p:cNvPr id="4" name="Text Placeholder 3">
            <a:extLst>
              <a:ext uri="{FF2B5EF4-FFF2-40B4-BE49-F238E27FC236}">
                <a16:creationId xmlns:a16="http://schemas.microsoft.com/office/drawing/2014/main" id="{B4692CF3-FDB0-4973-8BE6-8B6B92B1DE7F}"/>
              </a:ext>
            </a:extLst>
          </p:cNvPr>
          <p:cNvSpPr>
            <a:spLocks noGrp="1"/>
          </p:cNvSpPr>
          <p:nvPr>
            <p:ph type="body" sz="quarter" idx="4294967295"/>
          </p:nvPr>
        </p:nvSpPr>
        <p:spPr>
          <a:xfrm>
            <a:off x="930275" y="796925"/>
            <a:ext cx="11261725" cy="519113"/>
          </a:xfrm>
        </p:spPr>
        <p:txBody>
          <a:bodyPr>
            <a:normAutofit/>
          </a:bodyPr>
          <a:lstStyle/>
          <a:p>
            <a:pPr marL="0" indent="0">
              <a:buNone/>
            </a:pPr>
            <a:r>
              <a:rPr lang="en-US" dirty="0">
                <a:latin typeface="Museo 500" panose="02000000000000000000" pitchFamily="50" charset="0"/>
              </a:rPr>
              <a:t>Areas of Focus </a:t>
            </a:r>
          </a:p>
        </p:txBody>
      </p:sp>
      <p:sp>
        <p:nvSpPr>
          <p:cNvPr id="5" name="Text Placeholder 4">
            <a:extLst>
              <a:ext uri="{FF2B5EF4-FFF2-40B4-BE49-F238E27FC236}">
                <a16:creationId xmlns:a16="http://schemas.microsoft.com/office/drawing/2014/main" id="{1FB4CF4E-67AB-4A57-8AC2-F35C4764B817}"/>
              </a:ext>
            </a:extLst>
          </p:cNvPr>
          <p:cNvSpPr>
            <a:spLocks noGrp="1"/>
          </p:cNvSpPr>
          <p:nvPr>
            <p:ph type="body" sz="quarter" idx="4294967295"/>
          </p:nvPr>
        </p:nvSpPr>
        <p:spPr>
          <a:xfrm>
            <a:off x="1076961" y="2704558"/>
            <a:ext cx="5156572" cy="1756606"/>
          </a:xfrm>
        </p:spPr>
        <p:txBody>
          <a:bodyPr/>
          <a:lstStyle/>
          <a:p>
            <a:r>
              <a:rPr lang="en-US" dirty="0">
                <a:latin typeface="Museo 500" panose="02000000000000000000" pitchFamily="50" charset="0"/>
              </a:rPr>
              <a:t>2019 Survey of America’s Patients </a:t>
            </a:r>
          </a:p>
          <a:p>
            <a:r>
              <a:rPr lang="en-US" dirty="0">
                <a:latin typeface="Museo 500" panose="02000000000000000000" pitchFamily="50" charset="0"/>
              </a:rPr>
              <a:t>Physician Wellbeing</a:t>
            </a:r>
          </a:p>
          <a:p>
            <a:pPr marL="0" indent="0">
              <a:buNone/>
            </a:pPr>
            <a:endParaRPr lang="en-US" dirty="0">
              <a:latin typeface="Museo 500" panose="02000000000000000000" pitchFamily="50" charset="0"/>
            </a:endParaRPr>
          </a:p>
          <a:p>
            <a:pPr marL="0" indent="0">
              <a:buNone/>
            </a:pPr>
            <a:endParaRPr lang="en-US" dirty="0"/>
          </a:p>
        </p:txBody>
      </p:sp>
    </p:spTree>
    <p:extLst>
      <p:ext uri="{BB962C8B-B14F-4D97-AF65-F5344CB8AC3E}">
        <p14:creationId xmlns:p14="http://schemas.microsoft.com/office/powerpoint/2010/main" val="228709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C6FD2-9636-4AF2-9F69-0B37D2307870}"/>
              </a:ext>
            </a:extLst>
          </p:cNvPr>
          <p:cNvSpPr>
            <a:spLocks noGrp="1"/>
          </p:cNvSpPr>
          <p:nvPr>
            <p:ph type="body" sz="quarter" idx="10"/>
          </p:nvPr>
        </p:nvSpPr>
        <p:spPr>
          <a:xfrm>
            <a:off x="488950" y="272326"/>
            <a:ext cx="6389688" cy="333149"/>
          </a:xfrm>
          <a:ln>
            <a:solidFill>
              <a:schemeClr val="bg1"/>
            </a:solidFill>
          </a:ln>
        </p:spPr>
        <p:txBody>
          <a:bodyPr/>
          <a:lstStyle/>
          <a:p>
            <a:endParaRPr lang="en-US" dirty="0"/>
          </a:p>
        </p:txBody>
      </p:sp>
      <p:sp>
        <p:nvSpPr>
          <p:cNvPr id="3" name="Text Placeholder 2">
            <a:extLst>
              <a:ext uri="{FF2B5EF4-FFF2-40B4-BE49-F238E27FC236}">
                <a16:creationId xmlns:a16="http://schemas.microsoft.com/office/drawing/2014/main" id="{1457EF73-F50C-45D7-95DA-4FFC653CA749}"/>
              </a:ext>
            </a:extLst>
          </p:cNvPr>
          <p:cNvSpPr>
            <a:spLocks noGrp="1"/>
          </p:cNvSpPr>
          <p:nvPr>
            <p:ph type="body" sz="quarter" idx="11"/>
          </p:nvPr>
        </p:nvSpPr>
        <p:spPr>
          <a:xfrm>
            <a:off x="488951" y="796390"/>
            <a:ext cx="11345860" cy="519470"/>
          </a:xfrm>
        </p:spPr>
        <p:txBody>
          <a:bodyPr>
            <a:noAutofit/>
          </a:bodyPr>
          <a:lstStyle/>
          <a:p>
            <a:r>
              <a:rPr lang="en-US" sz="3000" dirty="0">
                <a:latin typeface="Museo Sans 500" panose="02000000000000000000"/>
              </a:rPr>
              <a:t>The Physicians Foundation’s 2019 Survey of America’s Patients</a:t>
            </a:r>
          </a:p>
        </p:txBody>
      </p:sp>
      <p:sp>
        <p:nvSpPr>
          <p:cNvPr id="4" name="Text Placeholder 3">
            <a:extLst>
              <a:ext uri="{FF2B5EF4-FFF2-40B4-BE49-F238E27FC236}">
                <a16:creationId xmlns:a16="http://schemas.microsoft.com/office/drawing/2014/main" id="{FF79EF9C-50FA-4A69-BCC5-8B7912DCA5F8}"/>
              </a:ext>
            </a:extLst>
          </p:cNvPr>
          <p:cNvSpPr>
            <a:spLocks noGrp="1"/>
          </p:cNvSpPr>
          <p:nvPr>
            <p:ph type="body" sz="quarter" idx="12"/>
          </p:nvPr>
        </p:nvSpPr>
        <p:spPr>
          <a:xfrm>
            <a:off x="488950" y="1506776"/>
            <a:ext cx="5198172" cy="4389200"/>
          </a:xfrm>
        </p:spPr>
        <p:txBody>
          <a:bodyPr>
            <a:normAutofit/>
          </a:bodyPr>
          <a:lstStyle/>
          <a:p>
            <a:r>
              <a:rPr lang="en-US" sz="2000" dirty="0"/>
              <a:t>Evaluated attitudes of 2,000+ patients on the physician-patient relationship, the cost of health care and key drivers of health care outcomes, such as social determinants of health and the opioid epidemic. </a:t>
            </a:r>
          </a:p>
          <a:p>
            <a:r>
              <a:rPr lang="en-US" sz="2000" dirty="0"/>
              <a:t>In addition to the </a:t>
            </a:r>
            <a:r>
              <a:rPr lang="en-US" sz="2000" dirty="0">
                <a:solidFill>
                  <a:srgbClr val="FF8200"/>
                </a:solidFill>
              </a:rPr>
              <a:t>physician-patient relationship</a:t>
            </a:r>
            <a:r>
              <a:rPr lang="en-US" sz="2000" dirty="0"/>
              <a:t>, patients are concerned about:</a:t>
            </a:r>
          </a:p>
          <a:p>
            <a:pPr lvl="1"/>
            <a:r>
              <a:rPr lang="en-US" sz="2000" b="1" dirty="0">
                <a:solidFill>
                  <a:srgbClr val="FF8200"/>
                </a:solidFill>
              </a:rPr>
              <a:t>Cost</a:t>
            </a:r>
            <a:endParaRPr lang="en-US" sz="2000" dirty="0">
              <a:solidFill>
                <a:srgbClr val="FF8200"/>
              </a:solidFill>
            </a:endParaRPr>
          </a:p>
          <a:p>
            <a:pPr lvl="1"/>
            <a:r>
              <a:rPr lang="en-US" sz="2000" b="1" dirty="0">
                <a:solidFill>
                  <a:srgbClr val="FF8200"/>
                </a:solidFill>
              </a:rPr>
              <a:t>Politics</a:t>
            </a:r>
            <a:endParaRPr lang="en-US" sz="2000" dirty="0">
              <a:solidFill>
                <a:srgbClr val="FF8200"/>
              </a:solidFill>
            </a:endParaRPr>
          </a:p>
          <a:p>
            <a:pPr lvl="1"/>
            <a:r>
              <a:rPr lang="en-US" sz="2000" b="1" dirty="0">
                <a:solidFill>
                  <a:srgbClr val="FF8200"/>
                </a:solidFill>
              </a:rPr>
              <a:t>Opioids</a:t>
            </a:r>
          </a:p>
          <a:p>
            <a:pPr marL="457200" lvl="1" indent="0">
              <a:buNone/>
            </a:pPr>
            <a:endParaRPr lang="en-US" sz="2000" dirty="0">
              <a:solidFill>
                <a:srgbClr val="FF8200"/>
              </a:solidFill>
            </a:endParaRPr>
          </a:p>
          <a:p>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0FAD7241-F0E3-4CE7-ACF0-8CCCC8319A37}"/>
              </a:ext>
            </a:extLst>
          </p:cNvPr>
          <p:cNvSpPr>
            <a:spLocks noGrp="1"/>
          </p:cNvSpPr>
          <p:nvPr>
            <p:ph type="sldNum" sz="quarter" idx="15"/>
          </p:nvPr>
        </p:nvSpPr>
        <p:spPr/>
        <p:txBody>
          <a:bodyPr/>
          <a:lstStyle/>
          <a:p>
            <a:fld id="{479B05D6-ACAF-9B4D-A7B4-825DC8A79C46}" type="slidenum">
              <a:rPr lang="en-US" smtClean="0"/>
              <a:pPr/>
              <a:t>3</a:t>
            </a:fld>
            <a:endParaRPr lang="en-US" dirty="0"/>
          </a:p>
        </p:txBody>
      </p:sp>
      <p:pic>
        <p:nvPicPr>
          <p:cNvPr id="8" name="Picture 7" descr="A close up of a piece of paper&#10;&#10;Description automatically generated">
            <a:extLst>
              <a:ext uri="{FF2B5EF4-FFF2-40B4-BE49-F238E27FC236}">
                <a16:creationId xmlns:a16="http://schemas.microsoft.com/office/drawing/2014/main" id="{8546CC13-471E-4D7C-A1A6-9BC273F418F4}"/>
              </a:ext>
            </a:extLst>
          </p:cNvPr>
          <p:cNvPicPr>
            <a:picLocks noChangeAspect="1"/>
          </p:cNvPicPr>
          <p:nvPr/>
        </p:nvPicPr>
        <p:blipFill>
          <a:blip r:embed="rId3"/>
          <a:stretch>
            <a:fillRect/>
          </a:stretch>
        </p:blipFill>
        <p:spPr>
          <a:xfrm>
            <a:off x="6878638" y="4153651"/>
            <a:ext cx="4550121" cy="2377440"/>
          </a:xfrm>
          <a:prstGeom prst="rect">
            <a:avLst/>
          </a:prstGeom>
          <a:ln>
            <a:solidFill>
              <a:schemeClr val="accent1"/>
            </a:solidFill>
          </a:ln>
        </p:spPr>
      </p:pic>
      <p:pic>
        <p:nvPicPr>
          <p:cNvPr id="11" name="Picture 10" descr="A picture containing screenshot&#10;&#10;Description automatically generated">
            <a:extLst>
              <a:ext uri="{FF2B5EF4-FFF2-40B4-BE49-F238E27FC236}">
                <a16:creationId xmlns:a16="http://schemas.microsoft.com/office/drawing/2014/main" id="{25D4EA28-5EF9-4211-BE3D-9FE7A4199DC8}"/>
              </a:ext>
            </a:extLst>
          </p:cNvPr>
          <p:cNvPicPr>
            <a:picLocks noChangeAspect="1"/>
          </p:cNvPicPr>
          <p:nvPr/>
        </p:nvPicPr>
        <p:blipFill>
          <a:blip r:embed="rId4"/>
          <a:stretch>
            <a:fillRect/>
          </a:stretch>
        </p:blipFill>
        <p:spPr>
          <a:xfrm>
            <a:off x="6096000" y="1450538"/>
            <a:ext cx="4550124" cy="2377440"/>
          </a:xfrm>
          <a:prstGeom prst="rect">
            <a:avLst/>
          </a:prstGeom>
          <a:ln>
            <a:solidFill>
              <a:schemeClr val="accent1"/>
            </a:solidFill>
          </a:ln>
        </p:spPr>
      </p:pic>
    </p:spTree>
    <p:extLst>
      <p:ext uri="{BB962C8B-B14F-4D97-AF65-F5344CB8AC3E}">
        <p14:creationId xmlns:p14="http://schemas.microsoft.com/office/powerpoint/2010/main" val="349421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622495-AC12-4D93-B81E-E6A911E1CFE8}"/>
              </a:ext>
            </a:extLst>
          </p:cNvPr>
          <p:cNvSpPr>
            <a:spLocks noGrp="1"/>
          </p:cNvSpPr>
          <p:nvPr>
            <p:ph type="body" sz="quarter" idx="10"/>
          </p:nvPr>
        </p:nvSpPr>
        <p:spPr/>
        <p:txBody>
          <a:bodyPr>
            <a:normAutofit/>
          </a:bodyPr>
          <a:lstStyle/>
          <a:p>
            <a:r>
              <a:rPr lang="en-US" dirty="0"/>
              <a:t>OSMAP 2019</a:t>
            </a:r>
          </a:p>
          <a:p>
            <a:endParaRPr lang="en-US" dirty="0"/>
          </a:p>
        </p:txBody>
      </p:sp>
      <p:sp>
        <p:nvSpPr>
          <p:cNvPr id="6" name="Text Placeholder 5">
            <a:extLst>
              <a:ext uri="{FF2B5EF4-FFF2-40B4-BE49-F238E27FC236}">
                <a16:creationId xmlns:a16="http://schemas.microsoft.com/office/drawing/2014/main" id="{18AFFA5D-7D16-4F1B-B55F-82FC138E68BA}"/>
              </a:ext>
            </a:extLst>
          </p:cNvPr>
          <p:cNvSpPr>
            <a:spLocks noGrp="1"/>
          </p:cNvSpPr>
          <p:nvPr>
            <p:ph type="body" sz="quarter" idx="11"/>
          </p:nvPr>
        </p:nvSpPr>
        <p:spPr>
          <a:xfrm>
            <a:off x="488950" y="796390"/>
            <a:ext cx="11261725" cy="519470"/>
          </a:xfrm>
        </p:spPr>
        <p:txBody>
          <a:bodyPr>
            <a:noAutofit/>
          </a:bodyPr>
          <a:lstStyle/>
          <a:p>
            <a:pPr>
              <a:spcBef>
                <a:spcPts val="0"/>
              </a:spcBef>
            </a:pPr>
            <a:r>
              <a:rPr lang="en-US" sz="3000" dirty="0"/>
              <a:t>The Most Pressing Things on Patients’ Minds: </a:t>
            </a:r>
            <a:r>
              <a:rPr lang="en-US" sz="3000" dirty="0">
                <a:solidFill>
                  <a:srgbClr val="FF8200"/>
                </a:solidFill>
              </a:rPr>
              <a:t>Cost</a:t>
            </a:r>
          </a:p>
        </p:txBody>
      </p:sp>
      <p:sp>
        <p:nvSpPr>
          <p:cNvPr id="7" name="Text Placeholder 6">
            <a:extLst>
              <a:ext uri="{FF2B5EF4-FFF2-40B4-BE49-F238E27FC236}">
                <a16:creationId xmlns:a16="http://schemas.microsoft.com/office/drawing/2014/main" id="{4FCF024F-19DA-456B-98CC-294671FB14F6}"/>
              </a:ext>
            </a:extLst>
          </p:cNvPr>
          <p:cNvSpPr>
            <a:spLocks noGrp="1"/>
          </p:cNvSpPr>
          <p:nvPr>
            <p:ph type="body" sz="quarter" idx="12"/>
          </p:nvPr>
        </p:nvSpPr>
        <p:spPr>
          <a:xfrm>
            <a:off x="462025" y="1537546"/>
            <a:ext cx="5983380" cy="4301279"/>
          </a:xfrm>
        </p:spPr>
        <p:txBody>
          <a:bodyPr>
            <a:normAutofit/>
          </a:bodyPr>
          <a:lstStyle/>
          <a:p>
            <a:pPr lvl="0">
              <a:spcBef>
                <a:spcPts val="600"/>
              </a:spcBef>
            </a:pPr>
            <a:r>
              <a:rPr lang="en-US" sz="2000" dirty="0">
                <a:solidFill>
                  <a:srgbClr val="FF8200"/>
                </a:solidFill>
              </a:rPr>
              <a:t>73% of Americans </a:t>
            </a:r>
            <a:r>
              <a:rPr lang="en-US" sz="2000" dirty="0"/>
              <a:t>are concerned about their ability to pay for medical treatment if they were to get sick or injured and </a:t>
            </a:r>
            <a:r>
              <a:rPr lang="en-US" sz="2000" dirty="0">
                <a:solidFill>
                  <a:srgbClr val="FF8200"/>
                </a:solidFill>
              </a:rPr>
              <a:t>half</a:t>
            </a:r>
            <a:r>
              <a:rPr lang="en-US" sz="2000" dirty="0"/>
              <a:t> of Americans say they feel they are one sickness away from being in serious financial trouble.</a:t>
            </a:r>
          </a:p>
          <a:p>
            <a:pPr lvl="1">
              <a:spcBef>
                <a:spcPts val="600"/>
              </a:spcBef>
            </a:pPr>
            <a:r>
              <a:rPr lang="en-US" sz="2000" dirty="0">
                <a:solidFill>
                  <a:srgbClr val="FF8200"/>
                </a:solidFill>
              </a:rPr>
              <a:t>42% of Americans </a:t>
            </a:r>
            <a:r>
              <a:rPr lang="en-US" sz="2000" dirty="0"/>
              <a:t>could afford </a:t>
            </a:r>
            <a:r>
              <a:rPr lang="en-US" sz="2000" dirty="0">
                <a:solidFill>
                  <a:srgbClr val="FF8200"/>
                </a:solidFill>
              </a:rPr>
              <a:t>$500 or less </a:t>
            </a:r>
            <a:r>
              <a:rPr lang="en-US" sz="2000" dirty="0"/>
              <a:t>before they would have financial issues.</a:t>
            </a:r>
          </a:p>
          <a:p>
            <a:pPr lvl="0">
              <a:spcBef>
                <a:spcPts val="600"/>
              </a:spcBef>
            </a:pPr>
            <a:r>
              <a:rPr lang="en-US" sz="2000" dirty="0">
                <a:solidFill>
                  <a:srgbClr val="FF8200"/>
                </a:solidFill>
              </a:rPr>
              <a:t>84% of Americans </a:t>
            </a:r>
            <a:r>
              <a:rPr lang="en-US" sz="2000" dirty="0"/>
              <a:t>say they are concerned about how much health care costs will affect them in the future.</a:t>
            </a:r>
          </a:p>
          <a:p>
            <a:pPr lvl="0">
              <a:spcBef>
                <a:spcPts val="600"/>
              </a:spcBef>
            </a:pPr>
            <a:r>
              <a:rPr lang="en-US" sz="2000" dirty="0">
                <a:solidFill>
                  <a:srgbClr val="FF8200"/>
                </a:solidFill>
              </a:rPr>
              <a:t>86% of Americans </a:t>
            </a:r>
            <a:r>
              <a:rPr lang="en-US" sz="2000" dirty="0"/>
              <a:t>say cost and </a:t>
            </a:r>
            <a:r>
              <a:rPr lang="en-US" sz="2000" dirty="0">
                <a:solidFill>
                  <a:srgbClr val="FF8200"/>
                </a:solidFill>
              </a:rPr>
              <a:t>72% </a:t>
            </a:r>
            <a:r>
              <a:rPr lang="en-US" sz="2000" dirty="0"/>
              <a:t>say waiting for insurance pre-approvals negatively impact patient care.</a:t>
            </a:r>
          </a:p>
          <a:p>
            <a:pPr marL="0" indent="0">
              <a:spcBef>
                <a:spcPts val="0"/>
              </a:spcBef>
              <a:buNone/>
            </a:pPr>
            <a:endParaRPr lang="en-US" sz="2000" b="1" dirty="0"/>
          </a:p>
          <a:p>
            <a:endParaRPr lang="en-US" sz="2000" dirty="0"/>
          </a:p>
        </p:txBody>
      </p:sp>
      <p:sp>
        <p:nvSpPr>
          <p:cNvPr id="5" name="Slide Number Placeholder 4">
            <a:extLst>
              <a:ext uri="{FF2B5EF4-FFF2-40B4-BE49-F238E27FC236}">
                <a16:creationId xmlns:a16="http://schemas.microsoft.com/office/drawing/2014/main" id="{71820CC8-DC13-465C-85EE-0C3F3A4C2449}"/>
              </a:ext>
            </a:extLst>
          </p:cNvPr>
          <p:cNvSpPr>
            <a:spLocks noGrp="1"/>
          </p:cNvSpPr>
          <p:nvPr>
            <p:ph type="sldNum" sz="quarter" idx="15"/>
          </p:nvPr>
        </p:nvSpPr>
        <p:spPr/>
        <p:txBody>
          <a:bodyPr/>
          <a:lstStyle/>
          <a:p>
            <a:fld id="{479B05D6-ACAF-9B4D-A7B4-825DC8A79C46}" type="slidenum">
              <a:rPr lang="en-US" smtClean="0"/>
              <a:pPr/>
              <a:t>4</a:t>
            </a:fld>
            <a:endParaRPr lang="en-US" dirty="0"/>
          </a:p>
        </p:txBody>
      </p:sp>
      <p:pic>
        <p:nvPicPr>
          <p:cNvPr id="8" name="Picture 7" descr="A picture containing screenshot&#10;&#10;Description automatically generated">
            <a:extLst>
              <a:ext uri="{FF2B5EF4-FFF2-40B4-BE49-F238E27FC236}">
                <a16:creationId xmlns:a16="http://schemas.microsoft.com/office/drawing/2014/main" id="{D1B93819-735E-43B6-9106-B1F1B3579732}"/>
              </a:ext>
            </a:extLst>
          </p:cNvPr>
          <p:cNvPicPr>
            <a:picLocks noChangeAspect="1"/>
          </p:cNvPicPr>
          <p:nvPr/>
        </p:nvPicPr>
        <p:blipFill>
          <a:blip r:embed="rId3"/>
          <a:stretch>
            <a:fillRect/>
          </a:stretch>
        </p:blipFill>
        <p:spPr>
          <a:xfrm>
            <a:off x="6851713" y="4146954"/>
            <a:ext cx="4550125" cy="2377440"/>
          </a:xfrm>
          <a:prstGeom prst="rect">
            <a:avLst/>
          </a:prstGeom>
          <a:ln>
            <a:solidFill>
              <a:schemeClr val="accent1"/>
            </a:solidFill>
          </a:ln>
        </p:spPr>
      </p:pic>
      <p:pic>
        <p:nvPicPr>
          <p:cNvPr id="11" name="Picture 10" descr="A picture containing screenshot&#10;&#10;Description automatically generated">
            <a:extLst>
              <a:ext uri="{FF2B5EF4-FFF2-40B4-BE49-F238E27FC236}">
                <a16:creationId xmlns:a16="http://schemas.microsoft.com/office/drawing/2014/main" id="{EBDB1DCF-1A7D-4129-A450-5B468A4808B6}"/>
              </a:ext>
            </a:extLst>
          </p:cNvPr>
          <p:cNvPicPr>
            <a:picLocks noChangeAspect="1"/>
          </p:cNvPicPr>
          <p:nvPr/>
        </p:nvPicPr>
        <p:blipFill>
          <a:blip r:embed="rId4"/>
          <a:stretch>
            <a:fillRect/>
          </a:stretch>
        </p:blipFill>
        <p:spPr>
          <a:xfrm>
            <a:off x="6851716" y="1455895"/>
            <a:ext cx="4550122" cy="2540482"/>
          </a:xfrm>
          <a:prstGeom prst="rect">
            <a:avLst/>
          </a:prstGeom>
          <a:ln>
            <a:solidFill>
              <a:schemeClr val="accent1"/>
            </a:solidFill>
          </a:ln>
        </p:spPr>
      </p:pic>
    </p:spTree>
    <p:extLst>
      <p:ext uri="{BB962C8B-B14F-4D97-AF65-F5344CB8AC3E}">
        <p14:creationId xmlns:p14="http://schemas.microsoft.com/office/powerpoint/2010/main" val="379688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622495-AC12-4D93-B81E-E6A911E1CFE8}"/>
              </a:ext>
            </a:extLst>
          </p:cNvPr>
          <p:cNvSpPr>
            <a:spLocks noGrp="1"/>
          </p:cNvSpPr>
          <p:nvPr>
            <p:ph type="body" sz="quarter" idx="10"/>
          </p:nvPr>
        </p:nvSpPr>
        <p:spPr/>
        <p:txBody>
          <a:bodyPr>
            <a:normAutofit/>
          </a:bodyPr>
          <a:lstStyle/>
          <a:p>
            <a:r>
              <a:rPr lang="en-US" dirty="0"/>
              <a:t>OSMAP 2019</a:t>
            </a:r>
          </a:p>
          <a:p>
            <a:endParaRPr lang="en-US" dirty="0"/>
          </a:p>
        </p:txBody>
      </p:sp>
      <p:sp>
        <p:nvSpPr>
          <p:cNvPr id="6" name="Text Placeholder 5">
            <a:extLst>
              <a:ext uri="{FF2B5EF4-FFF2-40B4-BE49-F238E27FC236}">
                <a16:creationId xmlns:a16="http://schemas.microsoft.com/office/drawing/2014/main" id="{18AFFA5D-7D16-4F1B-B55F-82FC138E68BA}"/>
              </a:ext>
            </a:extLst>
          </p:cNvPr>
          <p:cNvSpPr>
            <a:spLocks noGrp="1"/>
          </p:cNvSpPr>
          <p:nvPr>
            <p:ph type="body" sz="quarter" idx="11"/>
          </p:nvPr>
        </p:nvSpPr>
        <p:spPr>
          <a:xfrm>
            <a:off x="488950" y="796390"/>
            <a:ext cx="11261725" cy="519470"/>
          </a:xfrm>
        </p:spPr>
        <p:txBody>
          <a:bodyPr>
            <a:noAutofit/>
          </a:bodyPr>
          <a:lstStyle/>
          <a:p>
            <a:pPr>
              <a:spcBef>
                <a:spcPts val="0"/>
              </a:spcBef>
            </a:pPr>
            <a:r>
              <a:rPr lang="en-US" sz="3000" dirty="0"/>
              <a:t>The Most Pressing Things on Patients’ Minds: </a:t>
            </a:r>
            <a:r>
              <a:rPr lang="en-US" sz="3000" dirty="0">
                <a:solidFill>
                  <a:srgbClr val="FF8200"/>
                </a:solidFill>
              </a:rPr>
              <a:t>Politics</a:t>
            </a:r>
            <a:r>
              <a:rPr lang="en-US" sz="3000" dirty="0"/>
              <a:t> </a:t>
            </a:r>
          </a:p>
        </p:txBody>
      </p:sp>
      <p:sp>
        <p:nvSpPr>
          <p:cNvPr id="7" name="Text Placeholder 6">
            <a:extLst>
              <a:ext uri="{FF2B5EF4-FFF2-40B4-BE49-F238E27FC236}">
                <a16:creationId xmlns:a16="http://schemas.microsoft.com/office/drawing/2014/main" id="{4FCF024F-19DA-456B-98CC-294671FB14F6}"/>
              </a:ext>
            </a:extLst>
          </p:cNvPr>
          <p:cNvSpPr>
            <a:spLocks noGrp="1"/>
          </p:cNvSpPr>
          <p:nvPr>
            <p:ph type="body" sz="quarter" idx="12"/>
          </p:nvPr>
        </p:nvSpPr>
        <p:spPr>
          <a:xfrm>
            <a:off x="462025" y="1537546"/>
            <a:ext cx="5202795" cy="4301279"/>
          </a:xfrm>
        </p:spPr>
        <p:txBody>
          <a:bodyPr>
            <a:normAutofit/>
          </a:bodyPr>
          <a:lstStyle/>
          <a:p>
            <a:pPr lvl="0">
              <a:spcBef>
                <a:spcPts val="600"/>
              </a:spcBef>
            </a:pPr>
            <a:r>
              <a:rPr lang="en-US" sz="2000" dirty="0">
                <a:solidFill>
                  <a:srgbClr val="FF8200"/>
                </a:solidFill>
              </a:rPr>
              <a:t>22% of Americans </a:t>
            </a:r>
            <a:r>
              <a:rPr lang="en-US" sz="2000" dirty="0"/>
              <a:t>don’t know what single payer health care means at all.</a:t>
            </a:r>
          </a:p>
          <a:p>
            <a:pPr lvl="1">
              <a:spcBef>
                <a:spcPts val="600"/>
              </a:spcBef>
            </a:pPr>
            <a:r>
              <a:rPr lang="en-US" sz="2000" dirty="0">
                <a:solidFill>
                  <a:srgbClr val="FF8200"/>
                </a:solidFill>
              </a:rPr>
              <a:t>77% </a:t>
            </a:r>
            <a:r>
              <a:rPr lang="en-US" sz="2000" dirty="0"/>
              <a:t>cannot agree on one definition.</a:t>
            </a:r>
          </a:p>
          <a:p>
            <a:pPr lvl="0">
              <a:spcBef>
                <a:spcPts val="600"/>
              </a:spcBef>
            </a:pPr>
            <a:r>
              <a:rPr lang="en-US" sz="2000" dirty="0">
                <a:solidFill>
                  <a:srgbClr val="FF8200"/>
                </a:solidFill>
              </a:rPr>
              <a:t>55% of Americans </a:t>
            </a:r>
            <a:r>
              <a:rPr lang="en-US" sz="2000" dirty="0"/>
              <a:t>are more likely to vote for a presidential candidate who advocates for expanding private insurance reforms.</a:t>
            </a:r>
          </a:p>
          <a:p>
            <a:pPr lvl="0">
              <a:spcBef>
                <a:spcPts val="600"/>
              </a:spcBef>
            </a:pPr>
            <a:r>
              <a:rPr lang="en-US" sz="2000" dirty="0">
                <a:solidFill>
                  <a:srgbClr val="FF8200"/>
                </a:solidFill>
              </a:rPr>
              <a:t>62% of Americans </a:t>
            </a:r>
            <a:r>
              <a:rPr lang="en-US" sz="2000" dirty="0"/>
              <a:t>say rising health care costs are due to cost of prescription drugs, while </a:t>
            </a:r>
            <a:r>
              <a:rPr lang="en-US" sz="2000" dirty="0">
                <a:solidFill>
                  <a:srgbClr val="FF8200"/>
                </a:solidFill>
              </a:rPr>
              <a:t>49% </a:t>
            </a:r>
            <a:r>
              <a:rPr lang="en-US" sz="2000" dirty="0"/>
              <a:t>point to hospital costs.</a:t>
            </a:r>
          </a:p>
          <a:p>
            <a:pPr marL="0" indent="0">
              <a:lnSpc>
                <a:spcPct val="150000"/>
              </a:lnSpc>
              <a:spcBef>
                <a:spcPts val="600"/>
              </a:spcBef>
              <a:buNone/>
            </a:pPr>
            <a:endParaRPr lang="en-US" sz="2000" b="1" dirty="0"/>
          </a:p>
          <a:p>
            <a:pPr>
              <a:lnSpc>
                <a:spcPct val="150000"/>
              </a:lnSpc>
              <a:spcBef>
                <a:spcPts val="600"/>
              </a:spcBef>
            </a:pPr>
            <a:endParaRPr lang="en-US" sz="2000" dirty="0"/>
          </a:p>
        </p:txBody>
      </p:sp>
      <p:sp>
        <p:nvSpPr>
          <p:cNvPr id="5" name="Slide Number Placeholder 4">
            <a:extLst>
              <a:ext uri="{FF2B5EF4-FFF2-40B4-BE49-F238E27FC236}">
                <a16:creationId xmlns:a16="http://schemas.microsoft.com/office/drawing/2014/main" id="{71820CC8-DC13-465C-85EE-0C3F3A4C2449}"/>
              </a:ext>
            </a:extLst>
          </p:cNvPr>
          <p:cNvSpPr>
            <a:spLocks noGrp="1"/>
          </p:cNvSpPr>
          <p:nvPr>
            <p:ph type="sldNum" sz="quarter" idx="15"/>
          </p:nvPr>
        </p:nvSpPr>
        <p:spPr/>
        <p:txBody>
          <a:bodyPr/>
          <a:lstStyle/>
          <a:p>
            <a:fld id="{479B05D6-ACAF-9B4D-A7B4-825DC8A79C46}" type="slidenum">
              <a:rPr lang="en-US" smtClean="0"/>
              <a:pPr/>
              <a:t>5</a:t>
            </a:fld>
            <a:endParaRPr lang="en-US" dirty="0"/>
          </a:p>
        </p:txBody>
      </p:sp>
      <p:pic>
        <p:nvPicPr>
          <p:cNvPr id="8" name="Picture 7" descr="A screenshot of text&#10;&#10;Description automatically generated">
            <a:extLst>
              <a:ext uri="{FF2B5EF4-FFF2-40B4-BE49-F238E27FC236}">
                <a16:creationId xmlns:a16="http://schemas.microsoft.com/office/drawing/2014/main" id="{E76E5510-AD49-4F02-9C93-A5CE8F2FB310}"/>
              </a:ext>
            </a:extLst>
          </p:cNvPr>
          <p:cNvPicPr>
            <a:picLocks noChangeAspect="1"/>
          </p:cNvPicPr>
          <p:nvPr/>
        </p:nvPicPr>
        <p:blipFill>
          <a:blip r:embed="rId3"/>
          <a:stretch>
            <a:fillRect/>
          </a:stretch>
        </p:blipFill>
        <p:spPr>
          <a:xfrm>
            <a:off x="6096000" y="1495431"/>
            <a:ext cx="4550125" cy="2377440"/>
          </a:xfrm>
          <a:prstGeom prst="rect">
            <a:avLst/>
          </a:prstGeom>
          <a:ln>
            <a:solidFill>
              <a:schemeClr val="accent1"/>
            </a:solidFill>
          </a:ln>
        </p:spPr>
      </p:pic>
      <p:pic>
        <p:nvPicPr>
          <p:cNvPr id="3" name="Picture 2" descr="A picture containing screenshot&#10;&#10;Description automatically generated">
            <a:extLst>
              <a:ext uri="{FF2B5EF4-FFF2-40B4-BE49-F238E27FC236}">
                <a16:creationId xmlns:a16="http://schemas.microsoft.com/office/drawing/2014/main" id="{73728822-EF65-4575-B165-9B8C3653471A}"/>
              </a:ext>
            </a:extLst>
          </p:cNvPr>
          <p:cNvPicPr>
            <a:picLocks noChangeAspect="1"/>
          </p:cNvPicPr>
          <p:nvPr/>
        </p:nvPicPr>
        <p:blipFill>
          <a:blip r:embed="rId4"/>
          <a:stretch>
            <a:fillRect/>
          </a:stretch>
        </p:blipFill>
        <p:spPr>
          <a:xfrm>
            <a:off x="7179853" y="4052442"/>
            <a:ext cx="4550122" cy="2540485"/>
          </a:xfrm>
          <a:prstGeom prst="rect">
            <a:avLst/>
          </a:prstGeom>
          <a:ln>
            <a:solidFill>
              <a:schemeClr val="accent1"/>
            </a:solidFill>
          </a:ln>
        </p:spPr>
      </p:pic>
    </p:spTree>
    <p:extLst>
      <p:ext uri="{BB962C8B-B14F-4D97-AF65-F5344CB8AC3E}">
        <p14:creationId xmlns:p14="http://schemas.microsoft.com/office/powerpoint/2010/main" val="366120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622495-AC12-4D93-B81E-E6A911E1CFE8}"/>
              </a:ext>
            </a:extLst>
          </p:cNvPr>
          <p:cNvSpPr>
            <a:spLocks noGrp="1"/>
          </p:cNvSpPr>
          <p:nvPr>
            <p:ph type="body" sz="quarter" idx="10"/>
          </p:nvPr>
        </p:nvSpPr>
        <p:spPr/>
        <p:txBody>
          <a:bodyPr>
            <a:normAutofit/>
          </a:bodyPr>
          <a:lstStyle/>
          <a:p>
            <a:r>
              <a:rPr lang="en-US" dirty="0"/>
              <a:t>OSMAP 2019</a:t>
            </a:r>
          </a:p>
          <a:p>
            <a:endParaRPr lang="en-US" dirty="0"/>
          </a:p>
        </p:txBody>
      </p:sp>
      <p:sp>
        <p:nvSpPr>
          <p:cNvPr id="6" name="Text Placeholder 5">
            <a:extLst>
              <a:ext uri="{FF2B5EF4-FFF2-40B4-BE49-F238E27FC236}">
                <a16:creationId xmlns:a16="http://schemas.microsoft.com/office/drawing/2014/main" id="{18AFFA5D-7D16-4F1B-B55F-82FC138E68BA}"/>
              </a:ext>
            </a:extLst>
          </p:cNvPr>
          <p:cNvSpPr>
            <a:spLocks noGrp="1"/>
          </p:cNvSpPr>
          <p:nvPr>
            <p:ph type="body" sz="quarter" idx="11"/>
          </p:nvPr>
        </p:nvSpPr>
        <p:spPr>
          <a:xfrm>
            <a:off x="488950" y="796390"/>
            <a:ext cx="11261725" cy="519470"/>
          </a:xfrm>
        </p:spPr>
        <p:txBody>
          <a:bodyPr>
            <a:noAutofit/>
          </a:bodyPr>
          <a:lstStyle/>
          <a:p>
            <a:pPr>
              <a:spcBef>
                <a:spcPts val="0"/>
              </a:spcBef>
            </a:pPr>
            <a:r>
              <a:rPr lang="en-US" sz="3000" dirty="0"/>
              <a:t>The Most Pressing Things on Patients’ Minds: </a:t>
            </a:r>
            <a:r>
              <a:rPr lang="en-US" sz="3000" dirty="0">
                <a:solidFill>
                  <a:srgbClr val="FF8200"/>
                </a:solidFill>
              </a:rPr>
              <a:t>Opioids</a:t>
            </a:r>
            <a:r>
              <a:rPr lang="en-US" sz="3000" dirty="0"/>
              <a:t> </a:t>
            </a:r>
          </a:p>
        </p:txBody>
      </p:sp>
      <p:sp>
        <p:nvSpPr>
          <p:cNvPr id="7" name="Text Placeholder 6">
            <a:extLst>
              <a:ext uri="{FF2B5EF4-FFF2-40B4-BE49-F238E27FC236}">
                <a16:creationId xmlns:a16="http://schemas.microsoft.com/office/drawing/2014/main" id="{4FCF024F-19DA-456B-98CC-294671FB14F6}"/>
              </a:ext>
            </a:extLst>
          </p:cNvPr>
          <p:cNvSpPr>
            <a:spLocks noGrp="1"/>
          </p:cNvSpPr>
          <p:nvPr>
            <p:ph type="body" sz="quarter" idx="12"/>
          </p:nvPr>
        </p:nvSpPr>
        <p:spPr>
          <a:xfrm>
            <a:off x="462025" y="1537546"/>
            <a:ext cx="5633975" cy="4739686"/>
          </a:xfrm>
        </p:spPr>
        <p:txBody>
          <a:bodyPr>
            <a:normAutofit lnSpcReduction="10000"/>
          </a:bodyPr>
          <a:lstStyle/>
          <a:p>
            <a:pPr lvl="0">
              <a:spcBef>
                <a:spcPts val="600"/>
              </a:spcBef>
            </a:pPr>
            <a:r>
              <a:rPr lang="en-US" sz="2000" dirty="0">
                <a:solidFill>
                  <a:srgbClr val="FF8200"/>
                </a:solidFill>
              </a:rPr>
              <a:t>35% of Americans </a:t>
            </a:r>
            <a:r>
              <a:rPr lang="en-US" sz="2000" dirty="0"/>
              <a:t>know someone who has abused or is addicted to opioids.</a:t>
            </a:r>
          </a:p>
          <a:p>
            <a:pPr lvl="1">
              <a:spcBef>
                <a:spcPts val="600"/>
              </a:spcBef>
            </a:pPr>
            <a:r>
              <a:rPr lang="en-US" sz="2000" dirty="0">
                <a:solidFill>
                  <a:srgbClr val="FF8200"/>
                </a:solidFill>
              </a:rPr>
              <a:t>21% </a:t>
            </a:r>
            <a:r>
              <a:rPr lang="en-US" sz="2000" dirty="0"/>
              <a:t>know someone who has died because of opioid use.</a:t>
            </a:r>
          </a:p>
          <a:p>
            <a:pPr lvl="0">
              <a:spcBef>
                <a:spcPts val="600"/>
              </a:spcBef>
            </a:pPr>
            <a:r>
              <a:rPr lang="en-US" sz="2000" dirty="0">
                <a:solidFill>
                  <a:srgbClr val="FF8200"/>
                </a:solidFill>
              </a:rPr>
              <a:t>60% of Americans </a:t>
            </a:r>
            <a:r>
              <a:rPr lang="en-US" sz="2000" dirty="0"/>
              <a:t>believe rehabilitation is an essential health care service, while </a:t>
            </a:r>
            <a:r>
              <a:rPr lang="en-US" sz="2000" dirty="0">
                <a:solidFill>
                  <a:srgbClr val="FF8200"/>
                </a:solidFill>
              </a:rPr>
              <a:t>45% </a:t>
            </a:r>
            <a:r>
              <a:rPr lang="en-US" sz="2000" dirty="0"/>
              <a:t>believe care for substance abuse is essential.</a:t>
            </a:r>
          </a:p>
          <a:p>
            <a:pPr lvl="0">
              <a:spcBef>
                <a:spcPts val="600"/>
              </a:spcBef>
            </a:pPr>
            <a:r>
              <a:rPr lang="en-US" sz="2000" dirty="0">
                <a:solidFill>
                  <a:srgbClr val="FF8200"/>
                </a:solidFill>
              </a:rPr>
              <a:t>53% of Americans </a:t>
            </a:r>
            <a:r>
              <a:rPr lang="en-US" sz="2000" dirty="0"/>
              <a:t>say pharmaceutical companies are most responsible for the opioid epidemic… while </a:t>
            </a:r>
            <a:r>
              <a:rPr lang="en-US" sz="2000" dirty="0">
                <a:solidFill>
                  <a:srgbClr val="FF8200"/>
                </a:solidFill>
              </a:rPr>
              <a:t>two in five (39%) </a:t>
            </a:r>
            <a:r>
              <a:rPr lang="en-US" sz="2000" dirty="0"/>
              <a:t>say physicians are most to blame.</a:t>
            </a:r>
          </a:p>
          <a:p>
            <a:pPr lvl="1">
              <a:spcBef>
                <a:spcPts val="600"/>
              </a:spcBef>
            </a:pPr>
            <a:r>
              <a:rPr lang="en-US" sz="2000" dirty="0"/>
              <a:t>Even though data from the 2018 Survey of America’s Physicians found that </a:t>
            </a:r>
            <a:r>
              <a:rPr lang="en-US" sz="2000" dirty="0">
                <a:solidFill>
                  <a:srgbClr val="FF8200"/>
                </a:solidFill>
              </a:rPr>
              <a:t>69% </a:t>
            </a:r>
            <a:r>
              <a:rPr lang="en-US" sz="2000" dirty="0"/>
              <a:t>of physicians are prescribing fewer pain meds.</a:t>
            </a:r>
          </a:p>
          <a:p>
            <a:endParaRPr lang="en-US" sz="2000" dirty="0"/>
          </a:p>
        </p:txBody>
      </p:sp>
      <p:sp>
        <p:nvSpPr>
          <p:cNvPr id="5" name="Slide Number Placeholder 4">
            <a:extLst>
              <a:ext uri="{FF2B5EF4-FFF2-40B4-BE49-F238E27FC236}">
                <a16:creationId xmlns:a16="http://schemas.microsoft.com/office/drawing/2014/main" id="{71820CC8-DC13-465C-85EE-0C3F3A4C2449}"/>
              </a:ext>
            </a:extLst>
          </p:cNvPr>
          <p:cNvSpPr>
            <a:spLocks noGrp="1"/>
          </p:cNvSpPr>
          <p:nvPr>
            <p:ph type="sldNum" sz="quarter" idx="15"/>
          </p:nvPr>
        </p:nvSpPr>
        <p:spPr/>
        <p:txBody>
          <a:bodyPr/>
          <a:lstStyle/>
          <a:p>
            <a:fld id="{479B05D6-ACAF-9B4D-A7B4-825DC8A79C46}" type="slidenum">
              <a:rPr lang="en-US" smtClean="0"/>
              <a:pPr/>
              <a:t>6</a:t>
            </a:fld>
            <a:endParaRPr lang="en-US" dirty="0"/>
          </a:p>
        </p:txBody>
      </p:sp>
      <p:pic>
        <p:nvPicPr>
          <p:cNvPr id="3" name="Picture 2" descr="A screenshot of a cell phone&#10;&#10;Description automatically generated">
            <a:extLst>
              <a:ext uri="{FF2B5EF4-FFF2-40B4-BE49-F238E27FC236}">
                <a16:creationId xmlns:a16="http://schemas.microsoft.com/office/drawing/2014/main" id="{EFEE89CE-6C06-49C2-895C-3162FA103483}"/>
              </a:ext>
            </a:extLst>
          </p:cNvPr>
          <p:cNvPicPr>
            <a:picLocks noChangeAspect="1"/>
          </p:cNvPicPr>
          <p:nvPr/>
        </p:nvPicPr>
        <p:blipFill>
          <a:blip r:embed="rId3"/>
          <a:stretch>
            <a:fillRect/>
          </a:stretch>
        </p:blipFill>
        <p:spPr>
          <a:xfrm>
            <a:off x="7258559" y="4160112"/>
            <a:ext cx="4471416" cy="2496537"/>
          </a:xfrm>
          <a:prstGeom prst="rect">
            <a:avLst/>
          </a:prstGeom>
          <a:ln>
            <a:solidFill>
              <a:schemeClr val="accent1"/>
            </a:solidFill>
          </a:ln>
        </p:spPr>
      </p:pic>
      <p:pic>
        <p:nvPicPr>
          <p:cNvPr id="10" name="Picture 9" descr="A screenshot of a cell phone&#10;&#10;Description automatically generated">
            <a:extLst>
              <a:ext uri="{FF2B5EF4-FFF2-40B4-BE49-F238E27FC236}">
                <a16:creationId xmlns:a16="http://schemas.microsoft.com/office/drawing/2014/main" id="{B127C2DA-0032-4BE9-8335-5B98E152AD57}"/>
              </a:ext>
            </a:extLst>
          </p:cNvPr>
          <p:cNvPicPr>
            <a:picLocks noChangeAspect="1"/>
          </p:cNvPicPr>
          <p:nvPr/>
        </p:nvPicPr>
        <p:blipFill>
          <a:blip r:embed="rId4"/>
          <a:stretch>
            <a:fillRect/>
          </a:stretch>
        </p:blipFill>
        <p:spPr>
          <a:xfrm>
            <a:off x="6282404" y="1491052"/>
            <a:ext cx="4471416" cy="2496541"/>
          </a:xfrm>
          <a:prstGeom prst="rect">
            <a:avLst/>
          </a:prstGeom>
          <a:ln>
            <a:solidFill>
              <a:schemeClr val="accent1"/>
            </a:solidFill>
          </a:ln>
        </p:spPr>
      </p:pic>
    </p:spTree>
    <p:extLst>
      <p:ext uri="{BB962C8B-B14F-4D97-AF65-F5344CB8AC3E}">
        <p14:creationId xmlns:p14="http://schemas.microsoft.com/office/powerpoint/2010/main" val="223781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noAutofit/>
          </a:bodyPr>
          <a:lstStyle/>
          <a:p>
            <a:r>
              <a:rPr lang="en-US" sz="4000" dirty="0"/>
              <a:t>Physician Wellbeing</a:t>
            </a:r>
          </a:p>
        </p:txBody>
      </p:sp>
      <p:sp>
        <p:nvSpPr>
          <p:cNvPr id="5" name="Slide Number Placeholder 4"/>
          <p:cNvSpPr>
            <a:spLocks noGrp="1"/>
          </p:cNvSpPr>
          <p:nvPr>
            <p:ph type="sldNum" sz="quarter" idx="15"/>
          </p:nvPr>
        </p:nvSpPr>
        <p:spPr/>
        <p:txBody>
          <a:bodyPr/>
          <a:lstStyle/>
          <a:p>
            <a:fld id="{479B05D6-ACAF-9B4D-A7B4-825DC8A79C46}" type="slidenum">
              <a:rPr lang="en-US" smtClean="0"/>
              <a:pPr/>
              <a:t>7</a:t>
            </a:fld>
            <a:endParaRPr lang="en-US" dirty="0"/>
          </a:p>
        </p:txBody>
      </p:sp>
      <p:sp>
        <p:nvSpPr>
          <p:cNvPr id="6" name="Text Placeholder 5"/>
          <p:cNvSpPr>
            <a:spLocks noGrp="1"/>
          </p:cNvSpPr>
          <p:nvPr>
            <p:ph type="body" sz="quarter" idx="12"/>
          </p:nvPr>
        </p:nvSpPr>
        <p:spPr>
          <a:xfrm>
            <a:off x="413353" y="2192140"/>
            <a:ext cx="8531956" cy="3894187"/>
          </a:xfrm>
        </p:spPr>
        <p:txBody>
          <a:bodyPr>
            <a:normAutofit/>
          </a:bodyPr>
          <a:lstStyle/>
          <a:p>
            <a:r>
              <a:rPr lang="en-US" sz="3200" dirty="0"/>
              <a:t>The “Practice Transformation Initiative” in partnership with our AMA</a:t>
            </a:r>
          </a:p>
          <a:p>
            <a:endParaRPr lang="en-US" sz="3200" dirty="0"/>
          </a:p>
          <a:p>
            <a:r>
              <a:rPr lang="en-US" sz="3200" dirty="0"/>
              <a:t>Vital Signs Awareness Campaign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83B1-C757-4A4C-A762-5AA67BC45A1D}"/>
              </a:ext>
            </a:extLst>
          </p:cNvPr>
          <p:cNvSpPr>
            <a:spLocks noGrp="1"/>
          </p:cNvSpPr>
          <p:nvPr>
            <p:ph type="title"/>
          </p:nvPr>
        </p:nvSpPr>
        <p:spPr/>
        <p:txBody>
          <a:bodyPr>
            <a:normAutofit/>
          </a:bodyPr>
          <a:lstStyle/>
          <a:p>
            <a:r>
              <a:rPr lang="en-US" sz="5300" dirty="0"/>
              <a:t>Practice Transformation Initiative</a:t>
            </a:r>
            <a:br>
              <a:rPr lang="en-US" sz="4400" dirty="0"/>
            </a:br>
            <a:r>
              <a:rPr lang="en-US" sz="3200" dirty="0"/>
              <a:t>Solutions for Increasing Joy in Medicine</a:t>
            </a:r>
            <a:br>
              <a:rPr lang="en-US" dirty="0"/>
            </a:br>
            <a:endParaRPr lang="en-US" sz="4400" dirty="0"/>
          </a:p>
        </p:txBody>
      </p:sp>
      <p:pic>
        <p:nvPicPr>
          <p:cNvPr id="4" name="Picture 3">
            <a:extLst>
              <a:ext uri="{FF2B5EF4-FFF2-40B4-BE49-F238E27FC236}">
                <a16:creationId xmlns:a16="http://schemas.microsoft.com/office/drawing/2014/main" id="{D73A9E41-68A9-4571-A32E-EE3707D78CCC}"/>
              </a:ext>
            </a:extLst>
          </p:cNvPr>
          <p:cNvPicPr>
            <a:picLocks noChangeAspect="1"/>
          </p:cNvPicPr>
          <p:nvPr/>
        </p:nvPicPr>
        <p:blipFill>
          <a:blip r:embed="rId3"/>
          <a:stretch>
            <a:fillRect/>
          </a:stretch>
        </p:blipFill>
        <p:spPr>
          <a:xfrm>
            <a:off x="2055502" y="3429000"/>
            <a:ext cx="3467649" cy="1397259"/>
          </a:xfrm>
          <a:prstGeom prst="rect">
            <a:avLst/>
          </a:prstGeom>
        </p:spPr>
      </p:pic>
      <p:pic>
        <p:nvPicPr>
          <p:cNvPr id="3" name="Picture 2">
            <a:extLst>
              <a:ext uri="{FF2B5EF4-FFF2-40B4-BE49-F238E27FC236}">
                <a16:creationId xmlns:a16="http://schemas.microsoft.com/office/drawing/2014/main" id="{DC87FA09-0AF5-42C1-A10B-E35F10E3316F}"/>
              </a:ext>
            </a:extLst>
          </p:cNvPr>
          <p:cNvPicPr>
            <a:picLocks noChangeAspect="1"/>
          </p:cNvPicPr>
          <p:nvPr/>
        </p:nvPicPr>
        <p:blipFill rotWithShape="1">
          <a:blip r:embed="rId4"/>
          <a:srcRect l="48958" t="79459" r="25729" b="16052"/>
          <a:stretch/>
        </p:blipFill>
        <p:spPr>
          <a:xfrm>
            <a:off x="703226" y="6426201"/>
            <a:ext cx="3086101" cy="307753"/>
          </a:xfrm>
          <a:prstGeom prst="rect">
            <a:avLst/>
          </a:prstGeom>
        </p:spPr>
      </p:pic>
      <p:pic>
        <p:nvPicPr>
          <p:cNvPr id="6" name="Picture 5" descr="A picture containing object, clock&#10;&#10;Description automatically generated">
            <a:extLst>
              <a:ext uri="{FF2B5EF4-FFF2-40B4-BE49-F238E27FC236}">
                <a16:creationId xmlns:a16="http://schemas.microsoft.com/office/drawing/2014/main" id="{42ECA94C-313F-4BD5-B7D6-F208A672776D}"/>
              </a:ext>
            </a:extLst>
          </p:cNvPr>
          <p:cNvPicPr>
            <a:picLocks noChangeAspect="1"/>
          </p:cNvPicPr>
          <p:nvPr/>
        </p:nvPicPr>
        <p:blipFill>
          <a:blip r:embed="rId5"/>
          <a:stretch>
            <a:fillRect/>
          </a:stretch>
        </p:blipFill>
        <p:spPr>
          <a:xfrm>
            <a:off x="6332562" y="3429001"/>
            <a:ext cx="3327476" cy="1372584"/>
          </a:xfrm>
          <a:prstGeom prst="rect">
            <a:avLst/>
          </a:prstGeom>
        </p:spPr>
      </p:pic>
    </p:spTree>
    <p:extLst>
      <p:ext uri="{BB962C8B-B14F-4D97-AF65-F5344CB8AC3E}">
        <p14:creationId xmlns:p14="http://schemas.microsoft.com/office/powerpoint/2010/main" val="411843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2AA2-8E18-4B1F-B717-584048DD7075}"/>
              </a:ext>
            </a:extLst>
          </p:cNvPr>
          <p:cNvSpPr>
            <a:spLocks noGrp="1"/>
          </p:cNvSpPr>
          <p:nvPr>
            <p:ph type="title"/>
          </p:nvPr>
        </p:nvSpPr>
        <p:spPr/>
        <p:txBody>
          <a:bodyPr/>
          <a:lstStyle/>
          <a:p>
            <a:r>
              <a:rPr lang="en-US" dirty="0"/>
              <a:t>Program Objectives</a:t>
            </a:r>
          </a:p>
        </p:txBody>
      </p:sp>
      <p:sp>
        <p:nvSpPr>
          <p:cNvPr id="3" name="Content Placeholder 2">
            <a:extLst>
              <a:ext uri="{FF2B5EF4-FFF2-40B4-BE49-F238E27FC236}">
                <a16:creationId xmlns:a16="http://schemas.microsoft.com/office/drawing/2014/main" id="{CE0A9D6A-A2C3-487A-85DE-CEFA9D9251ED}"/>
              </a:ext>
            </a:extLst>
          </p:cNvPr>
          <p:cNvSpPr>
            <a:spLocks noGrp="1"/>
          </p:cNvSpPr>
          <p:nvPr>
            <p:ph idx="1"/>
          </p:nvPr>
        </p:nvSpPr>
        <p:spPr>
          <a:xfrm>
            <a:off x="838200" y="1508670"/>
            <a:ext cx="10515600" cy="4618276"/>
          </a:xfrm>
        </p:spPr>
        <p:txBody>
          <a:bodyPr/>
          <a:lstStyle/>
          <a:p>
            <a:r>
              <a:rPr lang="en-US" b="1" dirty="0"/>
              <a:t>Reduce clinician burnout </a:t>
            </a:r>
            <a:r>
              <a:rPr lang="en-US" dirty="0"/>
              <a:t>by furthering practice transformation research focused on evidence-based interventions</a:t>
            </a:r>
          </a:p>
          <a:p>
            <a:r>
              <a:rPr lang="en-US" b="1" dirty="0"/>
              <a:t>Collaborate and learn from health systems </a:t>
            </a:r>
            <a:r>
              <a:rPr lang="en-US" dirty="0"/>
              <a:t>committed to assessing clinician satisfaction and its correlation to workflow design and practice efficiency</a:t>
            </a:r>
          </a:p>
          <a:p>
            <a:r>
              <a:rPr lang="en-US" b="1" dirty="0"/>
              <a:t>Foster a network of organizations </a:t>
            </a:r>
            <a:r>
              <a:rPr lang="en-US" dirty="0"/>
              <a:t>implementing evidence-based solutions, sharing best practices and driving sustainable change to improve Joy in Medicine </a:t>
            </a:r>
          </a:p>
          <a:p>
            <a:endParaRPr lang="en-US" dirty="0"/>
          </a:p>
        </p:txBody>
      </p:sp>
      <p:sp>
        <p:nvSpPr>
          <p:cNvPr id="4" name="Slide Number Placeholder 3">
            <a:extLst>
              <a:ext uri="{FF2B5EF4-FFF2-40B4-BE49-F238E27FC236}">
                <a16:creationId xmlns:a16="http://schemas.microsoft.com/office/drawing/2014/main" id="{3C56AC9E-76BD-4ABD-9AB3-6D5AEA2600C9}"/>
              </a:ext>
            </a:extLst>
          </p:cNvPr>
          <p:cNvSpPr>
            <a:spLocks noGrp="1"/>
          </p:cNvSpPr>
          <p:nvPr>
            <p:ph type="sldNum" sz="quarter" idx="10"/>
          </p:nvPr>
        </p:nvSpPr>
        <p:spPr/>
        <p:txBody>
          <a:bodyPr/>
          <a:lstStyle/>
          <a:p>
            <a:fld id="{DA05D499-8038-C642-91E0-FF7B8677CF19}" type="slidenum">
              <a:rPr lang="en-US" smtClean="0"/>
              <a:pPr/>
              <a:t>9</a:t>
            </a:fld>
            <a:endParaRPr lang="en-US"/>
          </a:p>
        </p:txBody>
      </p:sp>
    </p:spTree>
    <p:extLst>
      <p:ext uri="{BB962C8B-B14F-4D97-AF65-F5344CB8AC3E}">
        <p14:creationId xmlns:p14="http://schemas.microsoft.com/office/powerpoint/2010/main" val="146217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8F46785861544592F9429D77243851" ma:contentTypeVersion="27" ma:contentTypeDescription="Create a new document." ma:contentTypeScope="" ma:versionID="2175186655a0c80bcd876cfc626aa8f6">
  <xsd:schema xmlns:xsd="http://www.w3.org/2001/XMLSchema" xmlns:xs="http://www.w3.org/2001/XMLSchema" xmlns:p="http://schemas.microsoft.com/office/2006/metadata/properties" xmlns:ns2="83ea9544-3260-4588-a87f-1fb721b5fefd" xmlns:ns3="606e51cb-75ad-431b-acac-1193b7028084" xmlns:ns4="cd052cf5-4fc2-4a25-9021-9aa5a821e7f9" xmlns:ns5="0d46992d-e2a0-49ac-bcf6-f39313e7c8e5" targetNamespace="http://schemas.microsoft.com/office/2006/metadata/properties" ma:root="true" ma:fieldsID="f09be6b0bbc1937565516cda990481e3" ns2:_="" ns3:_="" ns4:_="" ns5:_="">
    <xsd:import namespace="83ea9544-3260-4588-a87f-1fb721b5fefd"/>
    <xsd:import namespace="606e51cb-75ad-431b-acac-1193b7028084"/>
    <xsd:import namespace="cd052cf5-4fc2-4a25-9021-9aa5a821e7f9"/>
    <xsd:import namespace="0d46992d-e2a0-49ac-bcf6-f39313e7c8e5"/>
    <xsd:element name="properties">
      <xsd:complexType>
        <xsd:sequence>
          <xsd:element name="documentManagement">
            <xsd:complexType>
              <xsd:all>
                <xsd:element ref="ns2:Client"/>
                <xsd:element ref="ns2:Document_x0020_Type" minOccurs="0"/>
                <xsd:element ref="ns2:Project" minOccurs="0"/>
                <xsd:element ref="ns2:Category" minOccurs="0"/>
                <xsd:element ref="ns2:Year"/>
                <xsd:element ref="ns2:Month"/>
                <xsd:element ref="ns2:pwpd" minOccurs="0"/>
                <xsd:element ref="ns3:SharingHintHash" minOccurs="0"/>
                <xsd:element ref="ns4:TaxCatchAll" minOccurs="0"/>
                <xsd:element ref="ns3:SharedWithDetails" minOccurs="0"/>
                <xsd:element ref="ns3:SharedWithUsers"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a9544-3260-4588-a87f-1fb721b5fefd" elementFormDefault="qualified">
    <xsd:import namespace="http://schemas.microsoft.com/office/2006/documentManagement/types"/>
    <xsd:import namespace="http://schemas.microsoft.com/office/infopath/2007/PartnerControls"/>
    <xsd:element name="Client" ma:index="2" ma:displayName="Client" ma:description="Client List" ma:format="Dropdown" ma:indexed="true" ma:internalName="Client">
      <xsd:simpleType>
        <xsd:restriction base="dms:Choice">
          <xsd:enumeration value="AACE"/>
          <xsd:enumeration value="AARP"/>
          <xsd:enumeration value="ACNM"/>
          <xsd:enumeration value="ACOG"/>
          <xsd:enumeration value="Advantagene"/>
          <xsd:enumeration value="Advanz"/>
          <xsd:enumeration value="All of Us"/>
          <xsd:enumeration value="American Kidney Fund"/>
          <xsd:enumeration value="American Liver Foundation"/>
          <xsd:enumeration value="AMIA"/>
          <xsd:enumeration value="ANPF"/>
          <xsd:enumeration value="ASTHO"/>
          <xsd:enumeration value="Atomwise"/>
          <xsd:enumeration value="Autistica"/>
          <xsd:enumeration value="Ayala Pharmaceuticals"/>
          <xsd:enumeration value="CAP"/>
          <xsd:enumeration value="Center for Eating Disorders"/>
          <xsd:enumeration value="Cheetah Medical Systems"/>
          <xsd:enumeration value="Chiasma"/>
          <xsd:enumeration value="CSL Behring"/>
          <xsd:enumeration value="DMI"/>
          <xsd:enumeration value="EMD Serono"/>
          <xsd:enumeration value="Emergent Countermeasures"/>
          <xsd:enumeration value="Emergent Biosolutions"/>
          <xsd:enumeration value="EPIZYME"/>
          <xsd:enumeration value="Exegi"/>
          <xsd:enumeration value="Fairfax Radiological Consultants (FRC)"/>
          <xsd:enumeration value="Genomic Health"/>
          <xsd:enumeration value="Global Bridges"/>
          <xsd:enumeration value="GMR"/>
          <xsd:enumeration value="Guerbet"/>
          <xsd:enumeration value="Healthcare Ready"/>
          <xsd:enumeration value="IASLC"/>
          <xsd:enumeration value="ICF NCI"/>
          <xsd:enumeration value="Infraredx"/>
          <xsd:enumeration value="Intercept"/>
          <xsd:enumeration value="Intuitive Surgical"/>
          <xsd:enumeration value="Koelis"/>
          <xsd:enumeration value="Leapfrog Group"/>
          <xsd:enumeration value="LUGPA"/>
          <xsd:enumeration value="M360"/>
          <xsd:enumeration value="Mendes"/>
          <xsd:enumeration value="Merck Vaccines"/>
          <xsd:enumeration value="Milestone Pharmaceuticals"/>
          <xsd:enumeration value="Mimivax"/>
          <xsd:enumeration value="MRF"/>
          <xsd:enumeration value="MSD D-Speak"/>
          <xsd:enumeration value="MSD Medical Affairs"/>
          <xsd:enumeration value="MSD Oncology"/>
          <xsd:enumeration value="NCCIH"/>
          <xsd:enumeration value="NCCPA"/>
          <xsd:enumeration value="NCPA"/>
          <xsd:enumeration value="NCQA"/>
          <xsd:enumeration value="Neumentum"/>
          <xsd:enumeration value="NeuroDerm"/>
          <xsd:enumeration value="Novellus"/>
          <xsd:enumeration value="OBP Medical"/>
          <xsd:enumeration value="OncoSec"/>
          <xsd:enumeration value="Orphazyme"/>
          <xsd:enumeration value="Packard Foundation"/>
          <xsd:enumeration value="Physicians Foundation"/>
          <xsd:enumeration value="Phytecs"/>
          <xsd:enumeration value="REGENXBIO"/>
          <xsd:enumeration value="Rhythm"/>
          <xsd:enumeration value="Sanofi"/>
          <xsd:enumeration value="SCDHEC"/>
          <xsd:enumeration value="SDPA"/>
          <xsd:enumeration value="Serenity Pharma"/>
          <xsd:enumeration value="StayWell Guam Diabetes Foundation"/>
          <xsd:enumeration value="Top Doctors"/>
          <xsd:enumeration value="TSR"/>
          <xsd:enumeration value="UPG"/>
          <xsd:enumeration value="USP"/>
          <xsd:enumeration value="ViiV Corporate"/>
          <xsd:enumeration value="ViiV EU"/>
          <xsd:enumeration value="ViiV International"/>
          <xsd:enumeration value="ViiV Positive Perspectives"/>
          <xsd:enumeration value="Vitality"/>
        </xsd:restriction>
      </xsd:simpleType>
    </xsd:element>
    <xsd:element name="Document_x0020_Type" ma:index="3" nillable="true" ma:displayName="Document Type" ma:description="Type of Document" ma:format="Dropdown" ma:internalName="Document_x0020_Type">
      <xsd:simpleType>
        <xsd:restriction base="dms:Choice">
          <xsd:enumeration value="Action Points"/>
          <xsd:enumeration value="Activity Report"/>
          <xsd:enumeration value="Advertisement"/>
          <xsd:enumeration value="Agenda"/>
          <xsd:enumeration value="Analyst Report"/>
          <xsd:enumeration value="Analytics Report"/>
          <xsd:enumeration value="Announcement"/>
          <xsd:enumeration value="Audit"/>
          <xsd:enumeration value="Background Material"/>
          <xsd:enumeration value="Billing Package"/>
          <xsd:enumeration value="Blog"/>
          <xsd:enumeration value="Briefing Document"/>
          <xsd:enumeration value="Budget"/>
          <xsd:enumeration value="Budget tracker"/>
          <xsd:enumeration value="Competitor Information"/>
          <xsd:enumeration value="Conference Call"/>
          <xsd:enumeration value="Consulting Agreement"/>
          <xsd:enumeration value="Contacts list"/>
          <xsd:enumeration value="Contact Report"/>
          <xsd:enumeration value="Content"/>
          <xsd:enumeration value="Content Calendar"/>
          <xsd:enumeration value="Contract"/>
          <xsd:enumeration value="Copy"/>
          <xsd:enumeration value="Corporate Presentation"/>
          <xsd:enumeration value="Creative Brief"/>
          <xsd:enumeration value="Creative Concepts"/>
          <xsd:enumeration value="Discussion Guide"/>
          <xsd:enumeration value="Event Logistics"/>
          <xsd:enumeration value="Executive Summary"/>
          <xsd:enumeration value="Fact Sheet"/>
          <xsd:enumeration value="FAQ"/>
          <xsd:enumeration value="Feedback Collation"/>
          <xsd:enumeration value="Image"/>
          <xsd:enumeration value="Interview"/>
          <xsd:enumeration value="Invoice"/>
          <xsd:enumeration value="Letter"/>
          <xsd:enumeration value="Logistics"/>
          <xsd:enumeration value="Materials"/>
          <xsd:enumeration value="Media Advisory"/>
          <xsd:enumeration value="Media Coverage"/>
          <xsd:enumeration value="Media List"/>
          <xsd:enumeration value="Media Monitoring"/>
          <xsd:enumeration value="Memo"/>
          <xsd:enumeration value="Messaging"/>
          <xsd:enumeration value="MSA"/>
          <xsd:enumeration value="Patient Advisory Board"/>
          <xsd:enumeration value="Patient Photos"/>
          <xsd:enumeration value="Patient Story"/>
          <xsd:enumeration value="Photo Release"/>
          <xsd:enumeration value="Pitch"/>
          <xsd:enumeration value="Press Kit"/>
          <xsd:enumeration value="Press Release"/>
          <xsd:enumeration value="Project tracker"/>
          <xsd:enumeration value="Proposal"/>
          <xsd:enumeration value="Purchase Order"/>
          <xsd:enumeration value="Referencing"/>
          <xsd:enumeration value="Reimbursement Form"/>
          <xsd:enumeration value="Report"/>
          <xsd:enumeration value="Research"/>
          <xsd:enumeration value="Slides"/>
          <xsd:enumeration value="Social Media Content"/>
          <xsd:enumeration value="SOW"/>
          <xsd:enumeration value="Stakeholder Mapping"/>
          <xsd:enumeration value="Strategic Plan"/>
          <xsd:enumeration value="Style Guide"/>
          <xsd:enumeration value="Talking Points"/>
          <xsd:enumeration value="Timeline"/>
          <xsd:enumeration value="Training Material"/>
          <xsd:enumeration value="Transcript"/>
          <xsd:enumeration value="Trial data/Studies"/>
          <xsd:enumeration value="Venue"/>
          <xsd:enumeration value="Video"/>
          <xsd:enumeration value="Webinar"/>
          <xsd:enumeration value="Website Content"/>
          <xsd:enumeration value="Whitepaper"/>
          <xsd:enumeration value="Zinc"/>
        </xsd:restriction>
      </xsd:simpleType>
    </xsd:element>
    <xsd:element name="Project" ma:index="4" nillable="true" ma:displayName="Project" ma:description="Project Name" ma:format="Dropdown" ma:internalName="Project">
      <xsd:simpleType>
        <xsd:restriction base="dms:Choice">
          <xsd:enumeration value="AACR"/>
          <xsd:enumeration value="Admin"/>
          <xsd:enumeration value="Advanz"/>
          <xsd:enumeration value="Ageing Ad Board"/>
          <xsd:enumeration value="Art of Communication"/>
          <xsd:enumeration value="ASCO"/>
          <xsd:enumeration value="ASCO - GI"/>
          <xsd:enumeration value="ASCO - GU"/>
          <xsd:enumeration value="AACR"/>
          <xsd:enumeration value="ASH"/>
          <xsd:enumeration value="BIKE4TUF"/>
          <xsd:enumeration value="Booth"/>
          <xsd:enumeration value="CAFS"/>
          <xsd:enumeration value="Communications Panel"/>
          <xsd:enumeration value="Community event"/>
          <xsd:enumeration value="Corporate"/>
          <xsd:enumeration value="CTOS"/>
          <xsd:enumeration value="D-Speak"/>
          <xsd:enumeration value="ECCO"/>
          <xsd:enumeration value="ELCC"/>
          <xsd:enumeration value="eMSL"/>
          <xsd:enumeration value="EpiCenter"/>
          <xsd:enumeration value="ESMO"/>
          <xsd:enumeration value="Europe"/>
          <xsd:enumeration value="External Communications"/>
          <xsd:enumeration value="FDA"/>
          <xsd:enumeration value="GMA Activities 2017"/>
          <xsd:enumeration value="Gynaecology Ad Board"/>
          <xsd:enumeration value="Healthy Ageing"/>
          <xsd:enumeration value="HIV and Me"/>
          <xsd:enumeration value="HPV"/>
          <xsd:enumeration value="HPV Stakeholder Engagement"/>
          <xsd:enumeration value="IAS Network Meeting"/>
          <xsd:enumeration value="Internal Communications"/>
          <xsd:enumeration value="International"/>
          <xsd:enumeration value="JPM"/>
          <xsd:enumeration value="KeyMap 3.0"/>
          <xsd:enumeration value="London Stakeholders"/>
          <xsd:enumeration value="Manifesto"/>
          <xsd:enumeration value="Media Analysis"/>
          <xsd:enumeration value="Media Activities"/>
          <xsd:enumeration value="Messaging Workshop"/>
          <xsd:enumeration value="NASH"/>
          <xsd:enumeration value="NICE Review"/>
          <xsd:enumeration value="National Media RoundTable"/>
          <xsd:enumeration value="National Policy"/>
          <xsd:enumeration value="National Stakeholders UK"/>
          <xsd:enumeration value="Oxford Launch"/>
          <xsd:enumeration value="Patient Groups"/>
          <xsd:enumeration value="Patient Group Round Table"/>
          <xsd:enumeration value="PBC"/>
          <xsd:enumeration value="PCAN"/>
          <xsd:enumeration value="Planning"/>
          <xsd:enumeration value="Policy Strengthening"/>
          <xsd:enumeration value="Positive Action Europe"/>
          <xsd:enumeration value="Positive Partnerships"/>
          <xsd:enumeration value="Positive Pathways"/>
          <xsd:enumeration value="Positive Perspectives"/>
          <xsd:enumeration value="Press Release"/>
          <xsd:enumeration value="Product Launch"/>
          <xsd:enumeration value="Report"/>
          <xsd:enumeration value="Thoracic Ad Board"/>
          <xsd:enumeration value="Thought Leadership"/>
          <xsd:enumeration value="SABCS"/>
          <xsd:enumeration value="Scientific Engagement"/>
          <xsd:enumeration value="SITC"/>
          <xsd:enumeration value="SMR (Melanoma)"/>
          <xsd:enumeration value="UNAIDS 90-90-90 discussion guide"/>
          <xsd:enumeration value="Vaccines Confidence"/>
          <xsd:enumeration value="Vaccine Database"/>
          <xsd:enumeration value="Vertis"/>
          <xsd:enumeration value="WCLC"/>
          <xsd:enumeration value="Wikipedia"/>
          <xsd:enumeration value="Work Foundation"/>
        </xsd:restriction>
      </xsd:simpleType>
    </xsd:element>
    <xsd:element name="Category" ma:index="5" nillable="true" ma:displayName="Category" ma:format="Dropdown" ma:internalName="Category">
      <xsd:simpleType>
        <xsd:restriction base="dms:Choice">
          <xsd:enumeration value="Admin"/>
          <xsd:enumeration value="Advocacy Relations"/>
          <xsd:enumeration value="Creative"/>
          <xsd:enumeration value="Digital"/>
          <xsd:enumeration value="Marketing"/>
          <xsd:enumeration value="Public Relations"/>
          <xsd:enumeration value="Research / Analytics"/>
          <xsd:enumeration value="Updates"/>
        </xsd:restriction>
      </xsd:simpleType>
    </xsd:element>
    <xsd:element name="Year" ma:index="6" ma:displayName="Year" ma:format="Dropdown" ma:internalName="Year">
      <xsd:simpleType>
        <xsd:restriction base="dms:Choice">
          <xsd:enumeration value="2015"/>
          <xsd:enumeration value="2016"/>
          <xsd:enumeration value="2017"/>
          <xsd:enumeration value="2018"/>
          <xsd:enumeration value="2019"/>
        </xsd:restriction>
      </xsd:simpleType>
    </xsd:element>
    <xsd:element name="Month" ma:index="7" ma:displayName="Month" ma:format="Dropdown" ma:internalName="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pwpd" ma:index="8" nillable="true" ma:displayName="Text" ma:internalName="pwpd">
      <xsd:simpleType>
        <xsd:restriction base="dms:Text"/>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AutoTags" ma:index="23" nillable="true" ma:displayName="MediaServiceAutoTags" ma:description="" ma:internalName="MediaServiceAutoTags" ma:readOnly="true">
      <xsd:simpleType>
        <xsd:restriction base="dms:Text"/>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Location" ma:index="25" nillable="true" ma:displayName="MediaServiceLocation" ma:description="" ma:internalName="MediaServiceLocation"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e51cb-75ad-431b-acac-1193b7028084"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d052cf5-4fc2-4a25-9021-9aa5a821e7f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7d7e5ad-bda0-4820-bf81-a7798e4c2433}" ma:internalName="TaxCatchAll" ma:showField="CatchAllData" ma:web="cd052cf5-4fc2-4a25-9021-9aa5a821e7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46992d-e2a0-49ac-bcf6-f39313e7c8e5" elementFormDefault="qualified">
    <xsd:import namespace="http://schemas.microsoft.com/office/2006/documentManagement/types"/>
    <xsd:import namespace="http://schemas.microsoft.com/office/infopath/2007/PartnerControls"/>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wpd xmlns="83ea9544-3260-4588-a87f-1fb721b5fefd" xsi:nil="true"/>
    <Month xmlns="83ea9544-3260-4588-a87f-1fb721b5fefd">Nov</Month>
    <TaxCatchAll xmlns="cd052cf5-4fc2-4a25-9021-9aa5a821e7f9"/>
    <Category xmlns="83ea9544-3260-4588-a87f-1fb721b5fefd" xsi:nil="true"/>
    <Year xmlns="83ea9544-3260-4588-a87f-1fb721b5fefd">2019</Year>
    <Project xmlns="83ea9544-3260-4588-a87f-1fb721b5fefd" xsi:nil="true"/>
    <Client xmlns="83ea9544-3260-4588-a87f-1fb721b5fefd">Physicians Foundation</Client>
    <Document_x0020_Type xmlns="83ea9544-3260-4588-a87f-1fb721b5fefd" xsi:nil="true"/>
    <SharedWithUsers xmlns="606e51cb-75ad-431b-acac-1193b7028084">
      <UserInfo>
        <DisplayName>Stephen Piotrowski</DisplayName>
        <AccountId>14161</AccountId>
        <AccountType/>
      </UserInfo>
      <UserInfo>
        <DisplayName>Patrick Brady</DisplayName>
        <AccountId>462</AccountId>
        <AccountType/>
      </UserInfo>
      <UserInfo>
        <DisplayName>Andrea Fetchko</DisplayName>
        <AccountId>7525</AccountId>
        <AccountType/>
      </UserInfo>
      <UserInfo>
        <DisplayName>Samantha Greenwood</DisplayName>
        <AccountId>12977</AccountId>
        <AccountType/>
      </UserInfo>
      <UserInfo>
        <DisplayName>Tiggidankay Jalloh</DisplayName>
        <AccountId>11617</AccountId>
        <AccountType/>
      </UserInfo>
      <UserInfo>
        <DisplayName>Melissa Zuckerman</DisplayName>
        <AccountId>228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4F355-CCB0-466B-9B16-1C330F649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a9544-3260-4588-a87f-1fb721b5fefd"/>
    <ds:schemaRef ds:uri="606e51cb-75ad-431b-acac-1193b7028084"/>
    <ds:schemaRef ds:uri="cd052cf5-4fc2-4a25-9021-9aa5a821e7f9"/>
    <ds:schemaRef ds:uri="0d46992d-e2a0-49ac-bcf6-f39313e7c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ADD93F-62C8-497F-8D1D-2DB7C8F6048B}">
  <ds:schemaRefs>
    <ds:schemaRef ds:uri="http://schemas.microsoft.com/office/2006/metadata/properties"/>
    <ds:schemaRef ds:uri="http://schemas.microsoft.com/office/infopath/2007/PartnerControls"/>
    <ds:schemaRef ds:uri="83ea9544-3260-4588-a87f-1fb721b5fefd"/>
    <ds:schemaRef ds:uri="cd052cf5-4fc2-4a25-9021-9aa5a821e7f9"/>
    <ds:schemaRef ds:uri="606e51cb-75ad-431b-acac-1193b7028084"/>
  </ds:schemaRefs>
</ds:datastoreItem>
</file>

<file path=customXml/itemProps3.xml><?xml version="1.0" encoding="utf-8"?>
<ds:datastoreItem xmlns:ds="http://schemas.openxmlformats.org/officeDocument/2006/customXml" ds:itemID="{31656C91-911F-43AE-8FF7-F2A41925F4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370</TotalTime>
  <Words>2695</Words>
  <Application>Microsoft Office PowerPoint</Application>
  <PresentationFormat>Widescreen</PresentationFormat>
  <Paragraphs>205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Museo 500</vt:lpstr>
      <vt:lpstr>Museo Sans 500</vt:lpstr>
      <vt:lpstr>Museo Slab 500</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Transformation Initiative Solutions for Increasing Joy in Medicine </vt:lpstr>
      <vt:lpstr>Program Objectives</vt:lpstr>
      <vt:lpstr>PowerPoint Presentation</vt:lpstr>
      <vt:lpstr>Practice Transformation Interventions </vt:lpstr>
      <vt:lpstr>Mini Z Burnout Survey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Coyne</dc:creator>
  <cp:lastModifiedBy>Brian Foy</cp:lastModifiedBy>
  <cp:revision>50</cp:revision>
  <cp:lastPrinted>2019-01-09T20:48:20Z</cp:lastPrinted>
  <dcterms:created xsi:type="dcterms:W3CDTF">2019-11-15T18:40:28Z</dcterms:created>
  <dcterms:modified xsi:type="dcterms:W3CDTF">2019-11-16T18:25:50Z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0x010100778F46785861544592F9429D77243851</vt:lpwstr>
  </property>
  <property fmtid="{D5CDD505-2E9C-101B-9397-08002B2CF9AE}" pid="3" name="TaxKeyword">
    <vt:lpwstr/>
  </property>
  <property fmtid="{D5CDD505-2E9C-101B-9397-08002B2CF9AE}" pid="4" name="TaxKeywordTaxHTField">
    <vt:lpwstr/>
  </property>
  <property fmtid="{D5CDD505-2E9C-101B-9397-08002B2CF9AE}" pid="5" name="AuthorIds_UIVersion_40">
    <vt:lpwstr>228</vt:lpwstr>
  </property>
  <property fmtid="{D5CDD505-2E9C-101B-9397-08002B2CF9AE}" pid="6" name="AuthorIds_UIVersion_44">
    <vt:lpwstr>228</vt:lpwstr>
  </property>
  <property fmtid="{D5CDD505-2E9C-101B-9397-08002B2CF9AE}" pid="7" name="AuthorIds_UIVersion_54">
    <vt:lpwstr>228,14614</vt:lpwstr>
  </property>
  <property fmtid="{D5CDD505-2E9C-101B-9397-08002B2CF9AE}" pid="8" name="AuthorIds_UIVersion_14">
    <vt:lpwstr>228</vt:lpwstr>
  </property>
</Properties>
</file>