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4" r:id="rId1"/>
  </p:sldMasterIdLst>
  <p:notesMasterIdLst>
    <p:notesMasterId r:id="rId18"/>
  </p:notesMasterIdLst>
  <p:handoutMasterIdLst>
    <p:handoutMasterId r:id="rId19"/>
  </p:handoutMasterIdLst>
  <p:sldIdLst>
    <p:sldId id="259" r:id="rId2"/>
    <p:sldId id="889" r:id="rId3"/>
    <p:sldId id="880" r:id="rId4"/>
    <p:sldId id="871" r:id="rId5"/>
    <p:sldId id="872" r:id="rId6"/>
    <p:sldId id="873" r:id="rId7"/>
    <p:sldId id="874" r:id="rId8"/>
    <p:sldId id="875" r:id="rId9"/>
    <p:sldId id="876" r:id="rId10"/>
    <p:sldId id="877" r:id="rId11"/>
    <p:sldId id="882" r:id="rId12"/>
    <p:sldId id="888" r:id="rId13"/>
    <p:sldId id="879" r:id="rId14"/>
    <p:sldId id="894" r:id="rId15"/>
    <p:sldId id="892" r:id="rId16"/>
    <p:sldId id="86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Braden" initials="LB" lastIdx="2" clrIdx="0">
    <p:extLst>
      <p:ext uri="{19B8F6BF-5375-455C-9EA6-DF929625EA0E}">
        <p15:presenceInfo xmlns:p15="http://schemas.microsoft.com/office/powerpoint/2012/main" userId="ea09e7061dc591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C4D6"/>
    <a:srgbClr val="002B47"/>
    <a:srgbClr val="012B47"/>
    <a:srgbClr val="87C55A"/>
    <a:srgbClr val="17C3D5"/>
    <a:srgbClr val="18C4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67"/>
    <p:restoredTop sz="73404"/>
  </p:normalViewPr>
  <p:slideViewPr>
    <p:cSldViewPr snapToGrid="0" snapToObjects="1">
      <p:cViewPr varScale="1">
        <p:scale>
          <a:sx n="56" d="100"/>
          <a:sy n="56" d="100"/>
        </p:scale>
        <p:origin x="1068" y="60"/>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147" d="100"/>
          <a:sy n="147" d="100"/>
        </p:scale>
        <p:origin x="5504"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B72BAF-757F-C440-B0CD-BBFFEE186FD3}" type="datetimeFigureOut">
              <a:rPr lang="en-US" smtClean="0"/>
              <a:t>11/16/2019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9E51CB-1C47-B946-99C4-6DEF57C25D67}" type="slidenum">
              <a:rPr lang="en-US" smtClean="0"/>
              <a:t>‹#›</a:t>
            </a:fld>
            <a:endParaRPr lang="en-US"/>
          </a:p>
        </p:txBody>
      </p:sp>
    </p:spTree>
    <p:extLst>
      <p:ext uri="{BB962C8B-B14F-4D97-AF65-F5344CB8AC3E}">
        <p14:creationId xmlns:p14="http://schemas.microsoft.com/office/powerpoint/2010/main" val="435306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C4EA58-0B20-724E-B212-BE1C67236FD7}" type="datetimeFigureOut">
              <a:rPr lang="en-US" smtClean="0"/>
              <a:t>11/16/2019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57D15A-3482-4E44-ADF0-AF4361B97009}" type="slidenum">
              <a:rPr lang="en-US" smtClean="0"/>
              <a:t>‹#›</a:t>
            </a:fld>
            <a:endParaRPr lang="en-US"/>
          </a:p>
        </p:txBody>
      </p:sp>
    </p:spTree>
    <p:extLst>
      <p:ext uri="{BB962C8B-B14F-4D97-AF65-F5344CB8AC3E}">
        <p14:creationId xmlns:p14="http://schemas.microsoft.com/office/powerpoint/2010/main" val="758560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Calibri" pitchFamily="34" charset="0"/>
              </a:rPr>
              <a:t>Bad Behavior in the Market:</a:t>
            </a:r>
          </a:p>
          <a:p>
            <a:r>
              <a:rPr lang="en-US" dirty="0">
                <a:latin typeface="Calibri" pitchFamily="34" charset="0"/>
              </a:rPr>
              <a:t>Payors were significantly narrowing their networks or refusing to contract with physicians.</a:t>
            </a:r>
          </a:p>
          <a:p>
            <a:r>
              <a:rPr lang="en-US" dirty="0">
                <a:latin typeface="Calibri" pitchFamily="34" charset="0"/>
              </a:rPr>
              <a:t>Regulators were refusing to enforce even minimal network adequacy standards and reporting requirements.</a:t>
            </a:r>
          </a:p>
          <a:p>
            <a:r>
              <a:rPr lang="en-US" dirty="0">
                <a:latin typeface="Calibri" pitchFamily="34" charset="0"/>
              </a:rPr>
              <a:t>Provider Directories were inaccurate, at best, leaving patients without the proper information to determine whether a physician was in-network or not.</a:t>
            </a:r>
          </a:p>
          <a:p>
            <a:endParaRPr lang="en-US" dirty="0">
              <a:latin typeface="Calibri" pitchFamily="34" charset="0"/>
            </a:endParaRPr>
          </a:p>
          <a:p>
            <a:r>
              <a:rPr lang="en-US" dirty="0">
                <a:latin typeface="Calibri" pitchFamily="34" charset="0"/>
              </a:rPr>
              <a:t>Health Plans and Insurers were also selling products that were providing incomplete coverage for patients, that carried with them huge out of pocket costs.</a:t>
            </a:r>
          </a:p>
          <a:p>
            <a:r>
              <a:rPr lang="en-US" dirty="0">
                <a:latin typeface="Calibri" pitchFamily="34" charset="0"/>
              </a:rPr>
              <a:t>This caused patients to delay care and require services that are provided in in-patient, hospital settings where balance billing was more prevalent.</a:t>
            </a:r>
          </a:p>
          <a:p>
            <a:endParaRPr lang="en-US" dirty="0"/>
          </a:p>
        </p:txBody>
      </p:sp>
      <p:sp>
        <p:nvSpPr>
          <p:cNvPr id="4" name="Slide Number Placeholder 3"/>
          <p:cNvSpPr>
            <a:spLocks noGrp="1"/>
          </p:cNvSpPr>
          <p:nvPr>
            <p:ph type="sldNum" sz="quarter" idx="5"/>
          </p:nvPr>
        </p:nvSpPr>
        <p:spPr/>
        <p:txBody>
          <a:bodyPr/>
          <a:lstStyle/>
          <a:p>
            <a:fld id="{8757D15A-3482-4E44-ADF0-AF4361B97009}" type="slidenum">
              <a:rPr lang="en-US" smtClean="0"/>
              <a:t>2</a:t>
            </a:fld>
            <a:endParaRPr lang="en-US"/>
          </a:p>
        </p:txBody>
      </p:sp>
    </p:spTree>
    <p:extLst>
      <p:ext uri="{BB962C8B-B14F-4D97-AF65-F5344CB8AC3E}">
        <p14:creationId xmlns:p14="http://schemas.microsoft.com/office/powerpoint/2010/main" val="1802476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0" algn="l">
              <a:buFont typeface="Arial" panose="020B0604020202020204" pitchFamily="34" charset="0"/>
              <a:buNone/>
            </a:pPr>
            <a:r>
              <a:rPr lang="en-US" sz="1800" dirty="0"/>
              <a:t>Organized medicine has successfully slowed down bad bills</a:t>
            </a:r>
          </a:p>
          <a:p>
            <a:pPr marL="685800" lvl="1" indent="0" algn="l">
              <a:buFont typeface="Arial" panose="020B0604020202020204" pitchFamily="34" charset="0"/>
              <a:buNone/>
            </a:pPr>
            <a:endParaRPr lang="en-US" sz="1800" dirty="0"/>
          </a:p>
          <a:p>
            <a:pPr marL="685800" lvl="1" indent="0" algn="l">
              <a:buFont typeface="Arial" panose="020B0604020202020204" pitchFamily="34" charset="0"/>
              <a:buNone/>
            </a:pPr>
            <a:r>
              <a:rPr lang="en-US" sz="1800" dirty="0"/>
              <a:t>Congress looking for more thoughtful approaches: Congress finally realized that this is not about surprise billing anymore, it is about giving insurance companies even greater leverage in the market which will harm physician practices, access to care and drive consolidation. </a:t>
            </a:r>
          </a:p>
          <a:p>
            <a:pPr marL="685800" lvl="1" indent="0" algn="l">
              <a:buFont typeface="Arial" panose="020B0604020202020204" pitchFamily="34" charset="0"/>
              <a:buNone/>
            </a:pPr>
            <a:endParaRPr lang="en-US" sz="1800" dirty="0"/>
          </a:p>
          <a:p>
            <a:pPr marL="6858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u="none" dirty="0"/>
              <a:t>(NOTE: Be careful about hospital consolidation since many AMA physicians employed by hospitals)</a:t>
            </a:r>
            <a:endParaRPr lang="en-US" sz="1800" dirty="0"/>
          </a:p>
          <a:p>
            <a:endParaRPr lang="en-US" dirty="0"/>
          </a:p>
        </p:txBody>
      </p:sp>
      <p:sp>
        <p:nvSpPr>
          <p:cNvPr id="4" name="Slide Number Placeholder 3"/>
          <p:cNvSpPr>
            <a:spLocks noGrp="1"/>
          </p:cNvSpPr>
          <p:nvPr>
            <p:ph type="sldNum" sz="quarter" idx="5"/>
          </p:nvPr>
        </p:nvSpPr>
        <p:spPr/>
        <p:txBody>
          <a:bodyPr/>
          <a:lstStyle/>
          <a:p>
            <a:fld id="{8757D15A-3482-4E44-ADF0-AF4361B97009}" type="slidenum">
              <a:rPr lang="en-US" smtClean="0"/>
              <a:t>11</a:t>
            </a:fld>
            <a:endParaRPr lang="en-US"/>
          </a:p>
        </p:txBody>
      </p:sp>
    </p:spTree>
    <p:extLst>
      <p:ext uri="{BB962C8B-B14F-4D97-AF65-F5344CB8AC3E}">
        <p14:creationId xmlns:p14="http://schemas.microsoft.com/office/powerpoint/2010/main" val="3601985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u="none" dirty="0"/>
          </a:p>
        </p:txBody>
      </p:sp>
      <p:sp>
        <p:nvSpPr>
          <p:cNvPr id="4" name="Slide Number Placeholder 3"/>
          <p:cNvSpPr>
            <a:spLocks noGrp="1"/>
          </p:cNvSpPr>
          <p:nvPr>
            <p:ph type="sldNum" sz="quarter" idx="5"/>
          </p:nvPr>
        </p:nvSpPr>
        <p:spPr/>
        <p:txBody>
          <a:bodyPr/>
          <a:lstStyle/>
          <a:p>
            <a:fld id="{8757D15A-3482-4E44-ADF0-AF4361B97009}" type="slidenum">
              <a:rPr lang="en-US" smtClean="0"/>
              <a:t>12</a:t>
            </a:fld>
            <a:endParaRPr lang="en-US"/>
          </a:p>
        </p:txBody>
      </p:sp>
    </p:spTree>
    <p:extLst>
      <p:ext uri="{BB962C8B-B14F-4D97-AF65-F5344CB8AC3E}">
        <p14:creationId xmlns:p14="http://schemas.microsoft.com/office/powerpoint/2010/main" val="3331363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All of organized medicine – AMA, CMA, states and specialties in support of HR 3502 Ruiz/Roe</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RE:</a:t>
            </a:r>
            <a:r>
              <a:rPr lang="en-US" u="none" baseline="0" dirty="0"/>
              <a:t> If you get asked why NY law not gaining traction in Congress – it’s the CBO Score.  Members of Congress have said that the Surprise billing legislation does not need to save money but it cannot cost money.  CBO’s estimate of the NY model (based on the 80</a:t>
            </a:r>
            <a:r>
              <a:rPr lang="en-US" u="none" baseline="30000" dirty="0"/>
              <a:t>th</a:t>
            </a:r>
            <a:r>
              <a:rPr lang="en-US" u="none" baseline="0" dirty="0"/>
              <a:t> percentile of billed charges) shows a significant cost to the federal government which has harmed our efforts to achieve the NY model.  You don’t have time to explain the CBO score on surprise billing but suffice it to say, it is not based on reality.</a:t>
            </a:r>
            <a:endParaRPr lang="en-US" u="none" dirty="0"/>
          </a:p>
          <a:p>
            <a:endParaRPr lang="en-US" b="1" dirty="0"/>
          </a:p>
        </p:txBody>
      </p:sp>
      <p:sp>
        <p:nvSpPr>
          <p:cNvPr id="4" name="Slide Number Placeholder 3"/>
          <p:cNvSpPr>
            <a:spLocks noGrp="1"/>
          </p:cNvSpPr>
          <p:nvPr>
            <p:ph type="sldNum" sz="quarter" idx="5"/>
          </p:nvPr>
        </p:nvSpPr>
        <p:spPr/>
        <p:txBody>
          <a:bodyPr/>
          <a:lstStyle/>
          <a:p>
            <a:fld id="{8757D15A-3482-4E44-ADF0-AF4361B97009}" type="slidenum">
              <a:rPr lang="en-US" smtClean="0"/>
              <a:t>13</a:t>
            </a:fld>
            <a:endParaRPr lang="en-US"/>
          </a:p>
        </p:txBody>
      </p:sp>
    </p:spTree>
    <p:extLst>
      <p:ext uri="{BB962C8B-B14F-4D97-AF65-F5344CB8AC3E}">
        <p14:creationId xmlns:p14="http://schemas.microsoft.com/office/powerpoint/2010/main" val="1325657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CMA worked very hard to unify the states, specialties and AMA and we are proud to be part of this team.  And I am convinced we have been successful because we have been unified. </a:t>
            </a:r>
          </a:p>
          <a:p>
            <a:r>
              <a:rPr lang="en-US" sz="1200" b="0" i="0" u="none" strike="noStrike"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Again, </a:t>
            </a:r>
            <a:r>
              <a:rPr lang="en-US" sz="1200" dirty="0"/>
              <a:t>Congress finally realized that this is not about surprise billing anymore, it is about giving insurance companies even greater leverage in the market which will harm physician practices, access to care and drive consolidation. </a:t>
            </a: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757D15A-3482-4E44-ADF0-AF4361B97009}" type="slidenum">
              <a:rPr lang="en-US" smtClean="0"/>
              <a:t>14</a:t>
            </a:fld>
            <a:endParaRPr lang="en-US"/>
          </a:p>
        </p:txBody>
      </p:sp>
    </p:spTree>
    <p:extLst>
      <p:ext uri="{BB962C8B-B14F-4D97-AF65-F5344CB8AC3E}">
        <p14:creationId xmlns:p14="http://schemas.microsoft.com/office/powerpoint/2010/main" val="4258344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2019, as previously discussed, we went after payors that are abusing AB 72 and forcing severe rate cuts or cancelling contracts outright. </a:t>
            </a:r>
          </a:p>
          <a:p>
            <a:endParaRPr lang="en-US" dirty="0"/>
          </a:p>
          <a:p>
            <a:r>
              <a:rPr lang="en-US" dirty="0"/>
              <a:t>In 2020, CMA will be advocating that the legislature exercise its oversight authority and ensure that the bill is properly implemented by fair and unbiased regulators.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AB 1174 was introduced in 2019 and is a 2-year bill so can be taken up in 2020.</a:t>
            </a:r>
          </a:p>
          <a:p>
            <a:endParaRPr lang="en-US" dirty="0"/>
          </a:p>
          <a:p>
            <a:r>
              <a:rPr lang="en-US" dirty="0"/>
              <a:t>Should the regulators not take action, the CMA will also be pursuing legislation o fix the IDRP process and address the interim payment rate. </a:t>
            </a:r>
          </a:p>
          <a:p>
            <a:endParaRPr lang="en-US" dirty="0"/>
          </a:p>
          <a:p>
            <a:r>
              <a:rPr lang="en-US" dirty="0"/>
              <a:t>CMA will also be advocating for a audit to be conducted on plan networks to provide a clear picture as to whether or not networks are adequate and plans are providing the best level of care. </a:t>
            </a:r>
          </a:p>
          <a:p>
            <a:endParaRPr lang="en-US" dirty="0"/>
          </a:p>
          <a:p>
            <a:r>
              <a:rPr lang="en-US" dirty="0"/>
              <a:t>We are also engaging with the Newsom administration to address some of the unintended consequences and misguided implementation of AB 72. </a:t>
            </a:r>
          </a:p>
          <a:p>
            <a:endParaRPr lang="en-US" dirty="0"/>
          </a:p>
        </p:txBody>
      </p:sp>
      <p:sp>
        <p:nvSpPr>
          <p:cNvPr id="4" name="Slide Number Placeholder 3"/>
          <p:cNvSpPr>
            <a:spLocks noGrp="1"/>
          </p:cNvSpPr>
          <p:nvPr>
            <p:ph type="sldNum" sz="quarter" idx="5"/>
          </p:nvPr>
        </p:nvSpPr>
        <p:spPr/>
        <p:txBody>
          <a:bodyPr/>
          <a:lstStyle/>
          <a:p>
            <a:fld id="{8757D15A-3482-4E44-ADF0-AF4361B97009}" type="slidenum">
              <a:rPr lang="en-US" smtClean="0"/>
              <a:t>15</a:t>
            </a:fld>
            <a:endParaRPr lang="en-US"/>
          </a:p>
        </p:txBody>
      </p:sp>
    </p:spTree>
    <p:extLst>
      <p:ext uri="{BB962C8B-B14F-4D97-AF65-F5344CB8AC3E}">
        <p14:creationId xmlns:p14="http://schemas.microsoft.com/office/powerpoint/2010/main" val="2083187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Calibri" pitchFamily="34" charset="0"/>
              </a:rPr>
              <a:t>Political Pressures:</a:t>
            </a:r>
          </a:p>
          <a:p>
            <a:r>
              <a:rPr lang="en-US" dirty="0"/>
              <a:t>2009 – Prospect case </a:t>
            </a:r>
            <a:r>
              <a:rPr lang="en-US" dirty="0">
                <a:latin typeface="Calibri" pitchFamily="34" charset="0"/>
              </a:rPr>
              <a:t>prohibited balance billing for emergency services of patients in Knox Keene licensed health plans.</a:t>
            </a:r>
          </a:p>
          <a:p>
            <a:pPr marL="174708" indent="-174708">
              <a:buFont typeface="Arial" panose="020B0604020202020204" pitchFamily="34" charset="0"/>
              <a:buChar char="•"/>
            </a:pPr>
            <a:r>
              <a:rPr lang="en-US" dirty="0">
                <a:latin typeface="Calibri" pitchFamily="34" charset="0"/>
              </a:rPr>
              <a:t>Set out criteria for proper reimbursement of emergency services</a:t>
            </a:r>
          </a:p>
          <a:p>
            <a:pPr marL="174708" indent="-174708">
              <a:buFont typeface="Arial" panose="020B0604020202020204" pitchFamily="34" charset="0"/>
              <a:buChar char="•"/>
            </a:pPr>
            <a:r>
              <a:rPr lang="en-US" dirty="0">
                <a:latin typeface="Calibri" pitchFamily="34" charset="0"/>
              </a:rPr>
              <a:t>This was the first instance of balance billing prohibitions in the state.</a:t>
            </a:r>
          </a:p>
          <a:p>
            <a:endParaRPr lang="en-US" dirty="0">
              <a:latin typeface="Calibri" pitchFamily="34" charset="0"/>
            </a:endParaRPr>
          </a:p>
          <a:p>
            <a:r>
              <a:rPr lang="en-US" dirty="0">
                <a:latin typeface="Calibri" pitchFamily="34" charset="0"/>
              </a:rPr>
              <a:t>2015 was not the first time California legislators had seen balance billing legislation either.</a:t>
            </a:r>
          </a:p>
          <a:p>
            <a:r>
              <a:rPr lang="en-US" dirty="0">
                <a:latin typeface="Calibri" pitchFamily="34" charset="0"/>
              </a:rPr>
              <a:t>In the era of short term limits, from 2000-2015, 18 bills were introduced that attempted to address balance billing, CMA was able to stop all of those. </a:t>
            </a:r>
          </a:p>
          <a:p>
            <a:endParaRPr lang="en-US" dirty="0">
              <a:latin typeface="Calibri" pitchFamily="34" charset="0"/>
            </a:endParaRPr>
          </a:p>
          <a:p>
            <a:endParaRPr lang="en-US" dirty="0">
              <a:latin typeface="Calibri" pitchFamily="34" charset="0"/>
            </a:endParaRPr>
          </a:p>
          <a:p>
            <a:r>
              <a:rPr lang="en-US" dirty="0">
                <a:latin typeface="Calibri" pitchFamily="34" charset="0"/>
              </a:rPr>
              <a:t>The final straw came in the form of Consumer complaints. </a:t>
            </a:r>
          </a:p>
          <a:p>
            <a:r>
              <a:rPr lang="en-US" dirty="0">
                <a:latin typeface="Calibri" pitchFamily="34" charset="0"/>
              </a:rPr>
              <a:t>News stories were in the paper about patients undergoing serious surgeries for serious conditions who were receiving “Surprise Medical Bills” </a:t>
            </a:r>
          </a:p>
          <a:p>
            <a:r>
              <a:rPr lang="en-US" dirty="0">
                <a:latin typeface="Calibri" pitchFamily="34" charset="0"/>
              </a:rPr>
              <a:t>One in particular was a relative of a legislator who had had enough, and introduced AB 533. </a:t>
            </a:r>
          </a:p>
          <a:p>
            <a:endParaRPr lang="en-US" dirty="0">
              <a:latin typeface="Calibri" pitchFamily="34" charset="0"/>
            </a:endParaRPr>
          </a:p>
          <a:p>
            <a:r>
              <a:rPr lang="en-US" dirty="0">
                <a:latin typeface="Calibri" pitchFamily="34" charset="0"/>
              </a:rPr>
              <a:t> </a:t>
            </a:r>
            <a:endParaRPr lang="en-US" dirty="0"/>
          </a:p>
          <a:p>
            <a:endParaRPr lang="en-US" dirty="0"/>
          </a:p>
        </p:txBody>
      </p:sp>
      <p:sp>
        <p:nvSpPr>
          <p:cNvPr id="4" name="Slide Number Placeholder 3"/>
          <p:cNvSpPr>
            <a:spLocks noGrp="1"/>
          </p:cNvSpPr>
          <p:nvPr>
            <p:ph type="sldNum" sz="quarter" idx="5"/>
          </p:nvPr>
        </p:nvSpPr>
        <p:spPr/>
        <p:txBody>
          <a:bodyPr/>
          <a:lstStyle/>
          <a:p>
            <a:fld id="{8757D15A-3482-4E44-ADF0-AF4361B97009}" type="slidenum">
              <a:rPr lang="en-US" smtClean="0"/>
              <a:t>3</a:t>
            </a:fld>
            <a:endParaRPr lang="en-US"/>
          </a:p>
        </p:txBody>
      </p:sp>
    </p:spTree>
    <p:extLst>
      <p:ext uri="{BB962C8B-B14F-4D97-AF65-F5344CB8AC3E}">
        <p14:creationId xmlns:p14="http://schemas.microsoft.com/office/powerpoint/2010/main" val="3010805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early 2015, AB 533 was introduced, this will would have set the interim rate at 100% of Medicare in ALL settings.</a:t>
            </a:r>
          </a:p>
          <a:p>
            <a:pPr marL="174708" indent="-174708">
              <a:buFont typeface="Arial" panose="020B0604020202020204" pitchFamily="34" charset="0"/>
              <a:buChar char="•"/>
            </a:pPr>
            <a:r>
              <a:rPr lang="en-US" dirty="0"/>
              <a:t>No average contracted rate.</a:t>
            </a:r>
          </a:p>
          <a:p>
            <a:pPr marL="174708" indent="-174708">
              <a:buFont typeface="Arial" panose="020B0604020202020204" pitchFamily="34" charset="0"/>
              <a:buChar char="•"/>
            </a:pPr>
            <a:r>
              <a:rPr lang="en-US" dirty="0"/>
              <a:t>No appeals process</a:t>
            </a:r>
          </a:p>
          <a:p>
            <a:pPr marL="174708" indent="-174708">
              <a:buFont typeface="Arial" panose="020B0604020202020204" pitchFamily="34" charset="0"/>
              <a:buChar char="•"/>
            </a:pPr>
            <a:r>
              <a:rPr lang="en-US" dirty="0"/>
              <a:t>No network adequacy enforcement tools</a:t>
            </a:r>
          </a:p>
          <a:p>
            <a:pPr marL="174708" indent="-174708">
              <a:buFont typeface="Arial" panose="020B0604020202020204" pitchFamily="34" charset="0"/>
              <a:buChar char="•"/>
            </a:pPr>
            <a:r>
              <a:rPr lang="en-US" dirty="0"/>
              <a:t>This bill was bad</a:t>
            </a:r>
          </a:p>
          <a:p>
            <a:endParaRPr lang="en-US" dirty="0"/>
          </a:p>
          <a:p>
            <a:r>
              <a:rPr lang="en-US" dirty="0"/>
              <a:t>CMA was able to stop this bill on Assembly concurrence, the very last stage in which to stop a bill in the legislative process</a:t>
            </a:r>
          </a:p>
          <a:p>
            <a:endParaRPr lang="en-US" dirty="0"/>
          </a:p>
          <a:p>
            <a:r>
              <a:rPr lang="en-US" dirty="0"/>
              <a:t>Supporters of the bill still were adamant that something get done on the issue. </a:t>
            </a:r>
          </a:p>
          <a:p>
            <a:endParaRPr lang="en-US" dirty="0"/>
          </a:p>
          <a:p>
            <a:r>
              <a:rPr lang="en-US" dirty="0"/>
              <a:t>CMA was at the table with the supporters putting forward proposals very similar to the New York Model:</a:t>
            </a:r>
          </a:p>
          <a:p>
            <a:pPr marL="174708" indent="-174708">
              <a:buFont typeface="Arial" panose="020B0604020202020204" pitchFamily="34" charset="0"/>
              <a:buChar char="•"/>
            </a:pPr>
            <a:r>
              <a:rPr lang="en-US" dirty="0"/>
              <a:t>Reasonable and customary rates</a:t>
            </a:r>
          </a:p>
          <a:p>
            <a:pPr marL="174708" indent="-174708">
              <a:buFont typeface="Arial" panose="020B0604020202020204" pitchFamily="34" charset="0"/>
              <a:buChar char="•"/>
            </a:pPr>
            <a:r>
              <a:rPr lang="en-US" dirty="0"/>
              <a:t>80% of billed charges according to the Fair Health database </a:t>
            </a:r>
          </a:p>
          <a:p>
            <a:pPr marL="174708" indent="-174708">
              <a:buFont typeface="Arial" panose="020B0604020202020204" pitchFamily="34" charset="0"/>
              <a:buChar char="•"/>
            </a:pPr>
            <a:r>
              <a:rPr lang="en-US" dirty="0"/>
              <a:t>Baseball style arbitration in the dispute resolution process</a:t>
            </a:r>
          </a:p>
          <a:p>
            <a:pPr marL="174708" indent="-174708">
              <a:buFont typeface="Arial" panose="020B0604020202020204" pitchFamily="34" charset="0"/>
              <a:buChar char="•"/>
            </a:pPr>
            <a:r>
              <a:rPr lang="en-US" dirty="0"/>
              <a:t>More strict network adequacy standards and better enforcement</a:t>
            </a:r>
          </a:p>
          <a:p>
            <a:endParaRPr lang="en-US" dirty="0"/>
          </a:p>
          <a:p>
            <a:r>
              <a:rPr lang="en-US" dirty="0"/>
              <a:t>However, unlike in New York, California’s Governor and regulators were on the side of the health plans. </a:t>
            </a:r>
          </a:p>
          <a:p>
            <a:r>
              <a:rPr lang="en-US" dirty="0"/>
              <a:t>The Brown administration supported the health plans’ position every step of the way. </a:t>
            </a:r>
          </a:p>
          <a:p>
            <a:r>
              <a:rPr lang="en-US" dirty="0"/>
              <a:t>CMA was fighting an uphill battle</a:t>
            </a:r>
          </a:p>
          <a:p>
            <a:endParaRPr lang="en-US" dirty="0"/>
          </a:p>
          <a:p>
            <a:r>
              <a:rPr lang="en-US" dirty="0"/>
              <a:t>As a result of stakeholder negotiations, AB 72 was amended and passed into law in 2016. </a:t>
            </a:r>
          </a:p>
          <a:p>
            <a:pPr marL="174708" indent="-174708">
              <a:buFont typeface="Arial" panose="020B0604020202020204" pitchFamily="34" charset="0"/>
              <a:buChar char="•"/>
            </a:pPr>
            <a:r>
              <a:rPr lang="en-US" dirty="0"/>
              <a:t>This was the best CMA could do under the circumstances… we don’t like it… and this is NOT a win for us by any means.</a:t>
            </a:r>
          </a:p>
        </p:txBody>
      </p:sp>
      <p:sp>
        <p:nvSpPr>
          <p:cNvPr id="4" name="Slide Number Placeholder 3"/>
          <p:cNvSpPr>
            <a:spLocks noGrp="1"/>
          </p:cNvSpPr>
          <p:nvPr>
            <p:ph type="sldNum" sz="quarter" idx="5"/>
          </p:nvPr>
        </p:nvSpPr>
        <p:spPr/>
        <p:txBody>
          <a:bodyPr/>
          <a:lstStyle/>
          <a:p>
            <a:fld id="{8757D15A-3482-4E44-ADF0-AF4361B97009}" type="slidenum">
              <a:rPr lang="en-US" smtClean="0"/>
              <a:t>4</a:t>
            </a:fld>
            <a:endParaRPr lang="en-US"/>
          </a:p>
        </p:txBody>
      </p:sp>
    </p:spTree>
    <p:extLst>
      <p:ext uri="{BB962C8B-B14F-4D97-AF65-F5344CB8AC3E}">
        <p14:creationId xmlns:p14="http://schemas.microsoft.com/office/powerpoint/2010/main" val="830688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Limits out-of-network physicians from billing patients</a:t>
            </a:r>
          </a:p>
          <a:p>
            <a:pPr marL="174708" indent="-174708">
              <a:buFont typeface="Arial" panose="020B0604020202020204" pitchFamily="34" charset="0"/>
              <a:buChar char="•"/>
            </a:pPr>
            <a:r>
              <a:rPr lang="en-US" dirty="0"/>
              <a:t>Doesn’t apply to emergency services (Prospect)</a:t>
            </a:r>
          </a:p>
          <a:p>
            <a:pPr marL="174708" indent="-174708">
              <a:buFont typeface="Arial" panose="020B0604020202020204" pitchFamily="34" charset="0"/>
              <a:buChar char="•"/>
            </a:pPr>
            <a:r>
              <a:rPr lang="en-US" dirty="0"/>
              <a:t>Doesn’t apply to non-covered services</a:t>
            </a:r>
          </a:p>
          <a:p>
            <a:pPr marL="174708" indent="-174708">
              <a:buFont typeface="Arial" panose="020B0604020202020204" pitchFamily="34" charset="0"/>
              <a:buChar char="•"/>
            </a:pPr>
            <a:r>
              <a:rPr lang="en-US" dirty="0"/>
              <a:t>Doesn’t apply to services provided in non-contracted facilities</a:t>
            </a:r>
          </a:p>
          <a:p>
            <a:endParaRPr lang="en-US" dirty="0"/>
          </a:p>
          <a:p>
            <a:r>
              <a:rPr lang="en-US" dirty="0"/>
              <a:t>Interim payment</a:t>
            </a:r>
          </a:p>
          <a:p>
            <a:pPr marL="174708" indent="-174708">
              <a:buFont typeface="Arial" panose="020B0604020202020204" pitchFamily="34" charset="0"/>
              <a:buChar char="•"/>
            </a:pPr>
            <a:r>
              <a:rPr lang="en-US" dirty="0"/>
              <a:t>Payors are required to honor the assignment of benefit and pay the physician directly</a:t>
            </a:r>
          </a:p>
          <a:p>
            <a:endParaRPr lang="en-US" dirty="0"/>
          </a:p>
          <a:p>
            <a:r>
              <a:rPr lang="en-US" dirty="0"/>
              <a:t>Consent </a:t>
            </a:r>
          </a:p>
          <a:p>
            <a:pPr marL="174708" indent="-174708">
              <a:buFont typeface="Arial" panose="020B0604020202020204" pitchFamily="34" charset="0"/>
              <a:buChar char="•"/>
            </a:pPr>
            <a:r>
              <a:rPr lang="en-US" dirty="0"/>
              <a:t>Must be obtained at least 24 hours before scheduled procedure</a:t>
            </a:r>
          </a:p>
          <a:p>
            <a:pPr marL="174708" indent="-174708">
              <a:buFont typeface="Arial" panose="020B0604020202020204" pitchFamily="34" charset="0"/>
              <a:buChar char="•"/>
            </a:pPr>
            <a:r>
              <a:rPr lang="en-US" dirty="0"/>
              <a:t>Meeting this criteria is difficult for most hospital-based physicians who don’t know which patients they are seeing until the day of the procedure, therefore, can’t meet the 24 </a:t>
            </a:r>
            <a:r>
              <a:rPr lang="en-US" dirty="0" err="1"/>
              <a:t>hr</a:t>
            </a:r>
            <a:r>
              <a:rPr lang="en-US" dirty="0"/>
              <a:t> advance notice requirement</a:t>
            </a:r>
          </a:p>
          <a:p>
            <a:endParaRPr lang="en-US" dirty="0"/>
          </a:p>
          <a:p>
            <a:r>
              <a:rPr lang="en-US" dirty="0"/>
              <a:t>Dispute resolution process </a:t>
            </a:r>
          </a:p>
          <a:p>
            <a:pPr marL="174708" indent="-174708">
              <a:buFont typeface="Arial" panose="020B0604020202020204" pitchFamily="34" charset="0"/>
              <a:buChar char="•"/>
            </a:pPr>
            <a:r>
              <a:rPr lang="en-US" dirty="0"/>
              <a:t>Dispute process is NOT working – I’ll talk more about that in a minute.</a:t>
            </a:r>
          </a:p>
          <a:p>
            <a:endParaRPr lang="en-US" dirty="0"/>
          </a:p>
        </p:txBody>
      </p:sp>
      <p:sp>
        <p:nvSpPr>
          <p:cNvPr id="4" name="Slide Number Placeholder 3"/>
          <p:cNvSpPr>
            <a:spLocks noGrp="1"/>
          </p:cNvSpPr>
          <p:nvPr>
            <p:ph type="sldNum" sz="quarter" idx="5"/>
          </p:nvPr>
        </p:nvSpPr>
        <p:spPr/>
        <p:txBody>
          <a:bodyPr/>
          <a:lstStyle/>
          <a:p>
            <a:fld id="{8757D15A-3482-4E44-ADF0-AF4361B97009}" type="slidenum">
              <a:rPr lang="en-US" smtClean="0"/>
              <a:t>5</a:t>
            </a:fld>
            <a:endParaRPr lang="en-US"/>
          </a:p>
        </p:txBody>
      </p:sp>
    </p:spTree>
    <p:extLst>
      <p:ext uri="{BB962C8B-B14F-4D97-AF65-F5344CB8AC3E}">
        <p14:creationId xmlns:p14="http://schemas.microsoft.com/office/powerpoint/2010/main" val="3695698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Disincentivized contracting </a:t>
            </a:r>
          </a:p>
          <a:p>
            <a:pPr marL="174708" indent="-174708">
              <a:buFont typeface="Arial" panose="020B0604020202020204" pitchFamily="34" charset="0"/>
              <a:buChar char="•"/>
            </a:pPr>
            <a:r>
              <a:rPr lang="en-US" dirty="0"/>
              <a:t>Practices are reporting that some insurers are terming 20 year contracts</a:t>
            </a:r>
          </a:p>
          <a:p>
            <a:pPr marL="174708" indent="-174708">
              <a:buFont typeface="Arial" panose="020B0604020202020204" pitchFamily="34" charset="0"/>
              <a:buChar char="•"/>
            </a:pPr>
            <a:r>
              <a:rPr lang="en-US" dirty="0"/>
              <a:t>Some insurers are requiring huge rate cuts in order to stay contracted. One anesthesia group was told they would have to take a 42% cut in order to remain contracted. </a:t>
            </a:r>
          </a:p>
          <a:p>
            <a:pPr marL="174708" indent="-174708">
              <a:buFont typeface="Arial" panose="020B0604020202020204" pitchFamily="34" charset="0"/>
              <a:buChar char="•"/>
            </a:pPr>
            <a:r>
              <a:rPr lang="en-US" dirty="0"/>
              <a:t>Some insurers are simply not renewing contracts if the contracted rate was above the interim rate. </a:t>
            </a:r>
          </a:p>
          <a:p>
            <a:pPr marL="174708" indent="-174708">
              <a:buFont typeface="Arial" panose="020B0604020202020204" pitchFamily="34" charset="0"/>
              <a:buChar char="•"/>
            </a:pPr>
            <a:r>
              <a:rPr lang="en-US" dirty="0"/>
              <a:t>Anthem targeted hospital-based physicians by imposing rate cuts on its contracted physicians in an effort to lower its average contracted rate:</a:t>
            </a:r>
          </a:p>
          <a:p>
            <a:pPr marL="640594" lvl="1" indent="-174708">
              <a:buFont typeface="Arial" panose="020B0604020202020204" pitchFamily="34" charset="0"/>
              <a:buChar char="•"/>
            </a:pPr>
            <a:r>
              <a:rPr lang="en-US" dirty="0"/>
              <a:t>19-70% for pathologists</a:t>
            </a:r>
          </a:p>
          <a:p>
            <a:pPr marL="640594" lvl="1" indent="-174708">
              <a:buFont typeface="Arial" panose="020B0604020202020204" pitchFamily="34" charset="0"/>
              <a:buChar char="•"/>
            </a:pPr>
            <a:r>
              <a:rPr lang="en-US" dirty="0"/>
              <a:t>Up to 30% for some anesthesia services</a:t>
            </a:r>
          </a:p>
          <a:p>
            <a:pPr marL="640594" lvl="1" indent="-174708">
              <a:buFont typeface="Arial" panose="020B0604020202020204" pitchFamily="34" charset="0"/>
              <a:buChar char="•"/>
            </a:pPr>
            <a:r>
              <a:rPr lang="en-US" dirty="0"/>
              <a:t>19% for radiologists</a:t>
            </a:r>
          </a:p>
          <a:p>
            <a:pPr marL="174708" indent="-174708">
              <a:buFont typeface="Arial" panose="020B0604020202020204" pitchFamily="34" charset="0"/>
              <a:buChar char="•"/>
            </a:pPr>
            <a:r>
              <a:rPr lang="en-US" dirty="0"/>
              <a:t>Insurers are closing their panels and refusing to add new physicians to their panels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Contract cancellations, significant 25%+ rate payment cuts, less  access to in-network physicians and on-call specialists</a:t>
            </a:r>
          </a:p>
          <a:p>
            <a:endParaRPr lang="en-US" dirty="0"/>
          </a:p>
          <a:p>
            <a:r>
              <a:rPr lang="en-US" b="1" dirty="0"/>
              <a:t>The low interim rate has tipped the scales overwhelmingly in favor of the insurers </a:t>
            </a:r>
            <a:endParaRPr lang="en-US" dirty="0"/>
          </a:p>
          <a:p>
            <a:endParaRPr lang="en-US" dirty="0"/>
          </a:p>
        </p:txBody>
      </p:sp>
      <p:sp>
        <p:nvSpPr>
          <p:cNvPr id="4" name="Slide Number Placeholder 3"/>
          <p:cNvSpPr>
            <a:spLocks noGrp="1"/>
          </p:cNvSpPr>
          <p:nvPr>
            <p:ph type="sldNum" sz="quarter" idx="5"/>
          </p:nvPr>
        </p:nvSpPr>
        <p:spPr/>
        <p:txBody>
          <a:bodyPr/>
          <a:lstStyle/>
          <a:p>
            <a:fld id="{8757D15A-3482-4E44-ADF0-AF4361B97009}" type="slidenum">
              <a:rPr lang="en-US" smtClean="0"/>
              <a:t>6</a:t>
            </a:fld>
            <a:endParaRPr lang="en-US"/>
          </a:p>
        </p:txBody>
      </p:sp>
    </p:spTree>
    <p:extLst>
      <p:ext uri="{BB962C8B-B14F-4D97-AF65-F5344CB8AC3E}">
        <p14:creationId xmlns:p14="http://schemas.microsoft.com/office/powerpoint/2010/main" val="963708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a:t>(NOTE: Be careful about hospital consolidation since many AMA physicians employed by hospitals)</a:t>
            </a:r>
            <a:endParaRPr lang="en-US" sz="1200" dirty="0"/>
          </a:p>
          <a:p>
            <a:endParaRPr lang="en-US" u="sng" dirty="0"/>
          </a:p>
          <a:p>
            <a:r>
              <a:rPr lang="en-US" u="sng" dirty="0"/>
              <a:t>Accelerating consolidation</a:t>
            </a:r>
          </a:p>
          <a:p>
            <a:pPr marL="174708" indent="-174708" defTabSz="931774">
              <a:buFont typeface="Arial" panose="020B0604020202020204" pitchFamily="34" charset="0"/>
              <a:buChar char="•"/>
              <a:defRPr/>
            </a:pPr>
            <a:r>
              <a:rPr lang="en-US" dirty="0"/>
              <a:t>A recent RAND study confirmed this. And it is well documented that consolidation leads to higher costs</a:t>
            </a:r>
          </a:p>
          <a:p>
            <a:pPr marL="174708" indent="-174708" defTabSz="931774">
              <a:buFont typeface="Arial" panose="020B0604020202020204" pitchFamily="34" charset="0"/>
              <a:buChar char="•"/>
              <a:defRPr/>
            </a:pPr>
            <a:r>
              <a:rPr lang="en-US" sz="1800" dirty="0"/>
              <a:t>Consolidation of independent practices seeking refuge in hospital systems and private equity groups which can drive up costs   </a:t>
            </a:r>
          </a:p>
          <a:p>
            <a:pPr defTabSz="931774">
              <a:defRPr/>
            </a:pPr>
            <a:endParaRPr lang="en-US" dirty="0"/>
          </a:p>
          <a:p>
            <a:r>
              <a:rPr lang="en-US" u="sng" dirty="0"/>
              <a:t>IDRP not working</a:t>
            </a:r>
          </a:p>
          <a:p>
            <a:pPr marL="174708" indent="-174708">
              <a:buFont typeface="Arial" panose="020B0604020202020204" pitchFamily="34" charset="0"/>
              <a:buChar char="•"/>
            </a:pPr>
            <a:r>
              <a:rPr lang="en-US" dirty="0"/>
              <a:t>Docs have to bundle claims by same payor and doc-can’t bundle with other specialists in the group. If you are trying to bundle the max number of claims (50), it will take a while to get there.</a:t>
            </a:r>
          </a:p>
          <a:p>
            <a:pPr marL="174708" indent="-174708">
              <a:buFont typeface="Arial" panose="020B0604020202020204" pitchFamily="34" charset="0"/>
              <a:buChar char="•"/>
            </a:pPr>
            <a:r>
              <a:rPr lang="en-US" dirty="0"/>
              <a:t>Tons of documentation required to submit IDRP</a:t>
            </a:r>
          </a:p>
          <a:p>
            <a:pPr marL="174708" indent="-174708">
              <a:buFont typeface="Arial" panose="020B0604020202020204" pitchFamily="34" charset="0"/>
              <a:buChar char="•"/>
            </a:pPr>
            <a:r>
              <a:rPr lang="en-US" dirty="0"/>
              <a:t>Process takes up to 6 months to complete through DMHC</a:t>
            </a:r>
          </a:p>
          <a:p>
            <a:pPr marL="174708" indent="-174708">
              <a:buFont typeface="Arial" panose="020B0604020202020204" pitchFamily="34" charset="0"/>
              <a:buChar char="•"/>
            </a:pPr>
            <a:r>
              <a:rPr lang="en-US" dirty="0"/>
              <a:t>Unqualified arbiter under DMHC (certified coder) who has sided with insurers on 100% of the filings</a:t>
            </a:r>
          </a:p>
          <a:p>
            <a:endParaRPr lang="en-US" dirty="0"/>
          </a:p>
        </p:txBody>
      </p:sp>
      <p:sp>
        <p:nvSpPr>
          <p:cNvPr id="4" name="Slide Number Placeholder 3"/>
          <p:cNvSpPr>
            <a:spLocks noGrp="1"/>
          </p:cNvSpPr>
          <p:nvPr>
            <p:ph type="sldNum" sz="quarter" idx="5"/>
          </p:nvPr>
        </p:nvSpPr>
        <p:spPr/>
        <p:txBody>
          <a:bodyPr/>
          <a:lstStyle/>
          <a:p>
            <a:fld id="{8757D15A-3482-4E44-ADF0-AF4361B97009}" type="slidenum">
              <a:rPr lang="en-US" smtClean="0"/>
              <a:t>7</a:t>
            </a:fld>
            <a:endParaRPr lang="en-US"/>
          </a:p>
        </p:txBody>
      </p:sp>
    </p:spTree>
    <p:extLst>
      <p:ext uri="{BB962C8B-B14F-4D97-AF65-F5344CB8AC3E}">
        <p14:creationId xmlns:p14="http://schemas.microsoft.com/office/powerpoint/2010/main" val="610598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Reviewer qualifications</a:t>
            </a:r>
          </a:p>
          <a:p>
            <a:pPr marL="174708" indent="-174708">
              <a:buFont typeface="Arial" panose="020B0604020202020204" pitchFamily="34" charset="0"/>
              <a:buChar char="•"/>
            </a:pPr>
            <a:r>
              <a:rPr lang="en-US" dirty="0"/>
              <a:t>DMHC is using a certified coder. In contrast, CDI (our other regulator) has an option for a physician to be included in the review with the coder. The NY model uses a reviewer with training in health care billing, reimbursement and usual and customary charges in conjunction with a physician. </a:t>
            </a:r>
          </a:p>
          <a:p>
            <a:pPr marL="174708" indent="-174708">
              <a:buFont typeface="Arial" panose="020B0604020202020204" pitchFamily="34" charset="0"/>
              <a:buChar char="•"/>
            </a:pPr>
            <a:endParaRPr lang="en-US" dirty="0"/>
          </a:p>
          <a:p>
            <a:r>
              <a:rPr lang="en-US" u="sng" dirty="0"/>
              <a:t>Unfair burden of proof</a:t>
            </a:r>
          </a:p>
          <a:p>
            <a:pPr marL="174708" indent="-174708">
              <a:buFont typeface="Arial" panose="020B0604020202020204" pitchFamily="34" charset="0"/>
              <a:buChar char="•"/>
            </a:pPr>
            <a:r>
              <a:rPr lang="en-US" u="none" dirty="0"/>
              <a:t>Using the interim rate as the starting point for decision making so that burden of proof is entirely on physician, rather than starting at zero where burden of proof would be equal. </a:t>
            </a:r>
          </a:p>
          <a:p>
            <a:pPr marL="174708" indent="-174708">
              <a:buFont typeface="Arial" panose="020B0604020202020204" pitchFamily="34" charset="0"/>
              <a:buChar char="•"/>
            </a:pPr>
            <a:endParaRPr lang="en-US" u="sng" dirty="0"/>
          </a:p>
          <a:p>
            <a:r>
              <a:rPr lang="en-US" u="sng" dirty="0"/>
              <a:t>Inability to submit contracted rate info</a:t>
            </a:r>
          </a:p>
          <a:p>
            <a:pPr marL="174708" indent="-174708">
              <a:buFont typeface="Arial" panose="020B0604020202020204" pitchFamily="34" charset="0"/>
              <a:buChar char="•"/>
            </a:pPr>
            <a:r>
              <a:rPr lang="en-US" u="none" dirty="0"/>
              <a:t>Physicians have to redact rate information they submit in support of their request for additional reimbursement because both parties can see the submission. But, they can’t just redact the payor name on the EOB. The formatting and typeface on the EOB are a dead giveaway as to which payor it is. </a:t>
            </a:r>
          </a:p>
          <a:p>
            <a:pPr marL="174708" indent="-174708">
              <a:buFont typeface="Arial" panose="020B0604020202020204" pitchFamily="34" charset="0"/>
              <a:buChar char="•"/>
            </a:pPr>
            <a:r>
              <a:rPr lang="en-US" u="none" dirty="0"/>
              <a:t>CMA suggested that physicians be allowed to submit a de-identified list of contracted rates with other payors. The arbiter has ruled it was not credible evidence. </a:t>
            </a:r>
          </a:p>
          <a:p>
            <a:endParaRPr lang="en-US" u="none" dirty="0"/>
          </a:p>
          <a:p>
            <a:r>
              <a:rPr lang="en-US" u="sng" dirty="0"/>
              <a:t>Lack of training on how to consider evidence</a:t>
            </a:r>
          </a:p>
          <a:p>
            <a:pPr marL="174708" indent="-174708">
              <a:buFont typeface="Arial" panose="020B0604020202020204" pitchFamily="34" charset="0"/>
              <a:buChar char="•"/>
            </a:pPr>
            <a:r>
              <a:rPr lang="en-US" u="none" dirty="0"/>
              <a:t>Reviewers are dismissing evidence regarding inadequate physician networks and the insurer’s unwillingness to contract with physicians as irrelevant.</a:t>
            </a:r>
          </a:p>
          <a:p>
            <a:endParaRPr lang="en-US" u="none" dirty="0"/>
          </a:p>
          <a:p>
            <a:pPr marL="174708" indent="-174708">
              <a:buFont typeface="Arial" panose="020B0604020202020204" pitchFamily="34" charset="0"/>
              <a:buChar char="•"/>
            </a:pPr>
            <a:endParaRPr lang="en-US" u="none" dirty="0"/>
          </a:p>
          <a:p>
            <a:endParaRPr lang="en-US" dirty="0"/>
          </a:p>
        </p:txBody>
      </p:sp>
      <p:sp>
        <p:nvSpPr>
          <p:cNvPr id="4" name="Slide Number Placeholder 3"/>
          <p:cNvSpPr>
            <a:spLocks noGrp="1"/>
          </p:cNvSpPr>
          <p:nvPr>
            <p:ph type="sldNum" sz="quarter" idx="5"/>
          </p:nvPr>
        </p:nvSpPr>
        <p:spPr/>
        <p:txBody>
          <a:bodyPr/>
          <a:lstStyle/>
          <a:p>
            <a:fld id="{8757D15A-3482-4E44-ADF0-AF4361B97009}" type="slidenum">
              <a:rPr lang="en-US" smtClean="0"/>
              <a:t>8</a:t>
            </a:fld>
            <a:endParaRPr lang="en-US"/>
          </a:p>
        </p:txBody>
      </p:sp>
    </p:spTree>
    <p:extLst>
      <p:ext uri="{BB962C8B-B14F-4D97-AF65-F5344CB8AC3E}">
        <p14:creationId xmlns:p14="http://schemas.microsoft.com/office/powerpoint/2010/main" val="4115128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CMA received responses from 855 physician practices representing thousands of physicians from a broad range of practice sizes and medical specialties from 52 counties representing urban,</a:t>
            </a:r>
            <a:r>
              <a:rPr lang="en-US" u="none" baseline="0" dirty="0"/>
              <a:t> suburban and rural areas.  </a:t>
            </a:r>
            <a:endParaRPr lang="en-US" u="none" dirty="0"/>
          </a:p>
          <a:p>
            <a:endParaRPr lang="en-US" dirty="0"/>
          </a:p>
        </p:txBody>
      </p:sp>
      <p:sp>
        <p:nvSpPr>
          <p:cNvPr id="4" name="Slide Number Placeholder 3"/>
          <p:cNvSpPr>
            <a:spLocks noGrp="1"/>
          </p:cNvSpPr>
          <p:nvPr>
            <p:ph type="sldNum" sz="quarter" idx="5"/>
          </p:nvPr>
        </p:nvSpPr>
        <p:spPr/>
        <p:txBody>
          <a:bodyPr/>
          <a:lstStyle/>
          <a:p>
            <a:fld id="{8757D15A-3482-4E44-ADF0-AF4361B97009}" type="slidenum">
              <a:rPr lang="en-US" smtClean="0"/>
              <a:t>9</a:t>
            </a:fld>
            <a:endParaRPr lang="en-US"/>
          </a:p>
        </p:txBody>
      </p:sp>
    </p:spTree>
    <p:extLst>
      <p:ext uri="{BB962C8B-B14F-4D97-AF65-F5344CB8AC3E}">
        <p14:creationId xmlns:p14="http://schemas.microsoft.com/office/powerpoint/2010/main" val="1663350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u="none" dirty="0"/>
              <a:t>Statistics from the Kaiser Family Foundation (</a:t>
            </a:r>
            <a:r>
              <a:rPr lang="en-US" u="none" dirty="0" err="1"/>
              <a:t>Kff</a:t>
            </a:r>
            <a:r>
              <a:rPr lang="en-US" u="none" dirty="0"/>
              <a:t>)</a:t>
            </a:r>
          </a:p>
          <a:p>
            <a:pPr marL="174708" indent="-174708">
              <a:buFont typeface="Arial" panose="020B0604020202020204" pitchFamily="34" charset="0"/>
              <a:buChar char="•"/>
            </a:pPr>
            <a:r>
              <a:rPr lang="en-US" u="none" dirty="0"/>
              <a:t>The federal legislation only</a:t>
            </a:r>
            <a:r>
              <a:rPr lang="en-US" u="none" baseline="0" dirty="0"/>
              <a:t> applies to ERISA large self-insured employer plans that are regulated by the Fed Govt.  All other insurers and plans are regulated by the States.</a:t>
            </a:r>
          </a:p>
          <a:p>
            <a:endParaRPr lang="en-US" dirty="0"/>
          </a:p>
        </p:txBody>
      </p:sp>
      <p:sp>
        <p:nvSpPr>
          <p:cNvPr id="4" name="Slide Number Placeholder 3"/>
          <p:cNvSpPr>
            <a:spLocks noGrp="1"/>
          </p:cNvSpPr>
          <p:nvPr>
            <p:ph type="sldNum" sz="quarter" idx="5"/>
          </p:nvPr>
        </p:nvSpPr>
        <p:spPr/>
        <p:txBody>
          <a:bodyPr/>
          <a:lstStyle/>
          <a:p>
            <a:fld id="{8757D15A-3482-4E44-ADF0-AF4361B97009}" type="slidenum">
              <a:rPr lang="en-US" smtClean="0"/>
              <a:t>10</a:t>
            </a:fld>
            <a:endParaRPr lang="en-US"/>
          </a:p>
        </p:txBody>
      </p:sp>
    </p:spTree>
    <p:extLst>
      <p:ext uri="{BB962C8B-B14F-4D97-AF65-F5344CB8AC3E}">
        <p14:creationId xmlns:p14="http://schemas.microsoft.com/office/powerpoint/2010/main" val="9366205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 1">
    <p:spTree>
      <p:nvGrpSpPr>
        <p:cNvPr id="1" name=""/>
        <p:cNvGrpSpPr/>
        <p:nvPr/>
      </p:nvGrpSpPr>
      <p:grpSpPr>
        <a:xfrm>
          <a:off x="0" y="0"/>
          <a:ext cx="0" cy="0"/>
          <a:chOff x="0" y="0"/>
          <a:chExt cx="0" cy="0"/>
        </a:xfrm>
      </p:grpSpPr>
      <p:pic>
        <p:nvPicPr>
          <p:cNvPr id="30" name="Picture 29"/>
          <p:cNvPicPr>
            <a:picLocks noChangeAspect="1"/>
          </p:cNvPicPr>
          <p:nvPr userDrawn="1"/>
        </p:nvPicPr>
        <p:blipFill>
          <a:blip r:embed="rId2"/>
          <a:stretch>
            <a:fillRect/>
          </a:stretch>
        </p:blipFill>
        <p:spPr>
          <a:xfrm>
            <a:off x="465082" y="723900"/>
            <a:ext cx="2781946" cy="791116"/>
          </a:xfrm>
          <a:prstGeom prst="rect">
            <a:avLst/>
          </a:prstGeom>
        </p:spPr>
      </p:pic>
      <p:sp>
        <p:nvSpPr>
          <p:cNvPr id="31" name="Title 30"/>
          <p:cNvSpPr>
            <a:spLocks noGrp="1"/>
          </p:cNvSpPr>
          <p:nvPr>
            <p:ph type="title" hasCustomPrompt="1"/>
          </p:nvPr>
        </p:nvSpPr>
        <p:spPr>
          <a:xfrm>
            <a:off x="465082" y="2627879"/>
            <a:ext cx="6710633" cy="577139"/>
          </a:xfrm>
          <a:prstGeom prst="rect">
            <a:avLst/>
          </a:prstGeom>
        </p:spPr>
        <p:txBody>
          <a:bodyPr/>
          <a:lstStyle>
            <a:lvl1pPr algn="l">
              <a:defRPr/>
            </a:lvl1pPr>
          </a:lstStyle>
          <a:p>
            <a:r>
              <a:rPr lang="en-US" dirty="0"/>
              <a:t>Click add title</a:t>
            </a:r>
          </a:p>
        </p:txBody>
      </p:sp>
      <p:sp>
        <p:nvSpPr>
          <p:cNvPr id="36" name="Picture Placeholder 35"/>
          <p:cNvSpPr>
            <a:spLocks noGrp="1"/>
          </p:cNvSpPr>
          <p:nvPr>
            <p:ph type="pic" sz="quarter" idx="10"/>
          </p:nvPr>
        </p:nvSpPr>
        <p:spPr>
          <a:xfrm>
            <a:off x="7277100" y="1"/>
            <a:ext cx="4914900" cy="5913120"/>
          </a:xfrm>
          <a:prstGeom prst="rect">
            <a:avLst/>
          </a:prstGeom>
          <a:noFill/>
        </p:spPr>
        <p:txBody>
          <a:bodyPr/>
          <a:lstStyle/>
          <a:p>
            <a:r>
              <a:rPr lang="en-US"/>
              <a:t>Drag picture to placeholder or click icon to add</a:t>
            </a:r>
            <a:endParaRPr lang="en-US" dirty="0"/>
          </a:p>
        </p:txBody>
      </p:sp>
      <p:sp>
        <p:nvSpPr>
          <p:cNvPr id="49" name="Text Placeholder 5"/>
          <p:cNvSpPr>
            <a:spLocks noGrp="1"/>
          </p:cNvSpPr>
          <p:nvPr>
            <p:ph type="body" sz="quarter" idx="17" hasCustomPrompt="1"/>
          </p:nvPr>
        </p:nvSpPr>
        <p:spPr>
          <a:xfrm>
            <a:off x="473598" y="3338313"/>
            <a:ext cx="5257800" cy="350205"/>
          </a:xfrm>
          <a:prstGeom prst="rect">
            <a:avLst/>
          </a:prstGeom>
        </p:spPr>
        <p:txBody>
          <a:bodyPr lIns="0" tIns="0" rIns="0" bIns="0">
            <a:normAutofit/>
          </a:bodyPr>
          <a:lstStyle>
            <a:lvl1pPr marL="0" indent="0">
              <a:lnSpc>
                <a:spcPct val="100000"/>
              </a:lnSpc>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subtitle</a:t>
            </a:r>
          </a:p>
        </p:txBody>
      </p:sp>
      <p:pic>
        <p:nvPicPr>
          <p:cNvPr id="59" name="Picture 58"/>
          <p:cNvPicPr>
            <a:picLocks noChangeAspect="1"/>
          </p:cNvPicPr>
          <p:nvPr userDrawn="1"/>
        </p:nvPicPr>
        <p:blipFill>
          <a:blip r:embed="rId3"/>
          <a:stretch>
            <a:fillRect/>
          </a:stretch>
        </p:blipFill>
        <p:spPr>
          <a:xfrm>
            <a:off x="6281529" y="4501764"/>
            <a:ext cx="778055" cy="1411356"/>
          </a:xfrm>
          <a:prstGeom prst="rect">
            <a:avLst/>
          </a:prstGeom>
        </p:spPr>
      </p:pic>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73598" y="6240760"/>
            <a:ext cx="1130293" cy="371934"/>
          </a:xfrm>
          <a:prstGeom prst="rect">
            <a:avLst/>
          </a:prstGeom>
        </p:spPr>
      </p:pic>
      <p:sp>
        <p:nvSpPr>
          <p:cNvPr id="12" name="Rectangle 11"/>
          <p:cNvSpPr/>
          <p:nvPr userDrawn="1"/>
        </p:nvSpPr>
        <p:spPr>
          <a:xfrm>
            <a:off x="-38100" y="6058692"/>
            <a:ext cx="12230100" cy="593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5"/>
          <p:cNvSpPr>
            <a:spLocks noGrp="1"/>
          </p:cNvSpPr>
          <p:nvPr>
            <p:ph type="ftr" sz="quarter" idx="3"/>
          </p:nvPr>
        </p:nvSpPr>
        <p:spPr>
          <a:xfrm>
            <a:off x="7601025" y="6261696"/>
            <a:ext cx="4114800" cy="365125"/>
          </a:xfrm>
          <a:prstGeom prst="rect">
            <a:avLst/>
          </a:prstGeom>
        </p:spPr>
        <p:txBody>
          <a:bodyPr vert="horz" lIns="91440" tIns="45720" rIns="91440" bIns="45720" rtlCol="0" anchor="ctr"/>
          <a:lstStyle>
            <a:lvl1pPr algn="ctr">
              <a:defRPr sz="1200" baseline="0">
                <a:solidFill>
                  <a:schemeClr val="tx1">
                    <a:tint val="75000"/>
                  </a:schemeClr>
                </a:solidFill>
                <a:latin typeface="montserrat" charset="0"/>
              </a:defRPr>
            </a:lvl1pPr>
          </a:lstStyle>
          <a:p>
            <a:r>
              <a:rPr lang="en-US" dirty="0"/>
              <a:t>© Copyright 2019 by California Medical Association</a:t>
            </a:r>
          </a:p>
        </p:txBody>
      </p:sp>
      <p:sp>
        <p:nvSpPr>
          <p:cNvPr id="15" name="Slide Number Placeholder 8"/>
          <p:cNvSpPr>
            <a:spLocks noGrp="1"/>
          </p:cNvSpPr>
          <p:nvPr>
            <p:ph type="sldNum" sz="quarter" idx="4"/>
          </p:nvPr>
        </p:nvSpPr>
        <p:spPr>
          <a:xfrm>
            <a:off x="9330690" y="6261696"/>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montserrat" charset="0"/>
              </a:defRPr>
            </a:lvl1pPr>
          </a:lstStyle>
          <a:p>
            <a:fld id="{462947D2-DB38-B544-9561-A22ED783005A}" type="slidenum">
              <a:rPr lang="en-US" smtClean="0"/>
              <a:pPr/>
              <a:t>‹#›</a:t>
            </a:fld>
            <a:endParaRPr lang="en-US" dirty="0"/>
          </a:p>
        </p:txBody>
      </p:sp>
      <p:sp>
        <p:nvSpPr>
          <p:cNvPr id="17" name="Text Placeholder 47"/>
          <p:cNvSpPr>
            <a:spLocks noGrp="1"/>
          </p:cNvSpPr>
          <p:nvPr>
            <p:ph type="body" sz="quarter" idx="11" hasCustomPrompt="1"/>
          </p:nvPr>
        </p:nvSpPr>
        <p:spPr>
          <a:xfrm>
            <a:off x="465082" y="5728357"/>
            <a:ext cx="5284788" cy="179320"/>
          </a:xfrm>
          <a:prstGeom prst="rect">
            <a:avLst/>
          </a:prstGeom>
        </p:spPr>
        <p:txBody>
          <a:bodyPr lIns="0" tIns="0" rIns="0" bIns="0">
            <a:noAutofit/>
          </a:bodyPr>
          <a:lstStyle>
            <a:lvl1pPr marL="0" indent="0">
              <a:lnSpc>
                <a:spcPct val="10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date</a:t>
            </a:r>
          </a:p>
        </p:txBody>
      </p:sp>
    </p:spTree>
  </p:cSld>
  <p:clrMapOvr>
    <a:masterClrMapping/>
  </p:clrMapOvr>
  <p:extLst>
    <p:ext uri="{DCECCB84-F9BA-43D5-87BE-67443E8EF086}">
      <p15:sldGuideLst xmlns:p15="http://schemas.microsoft.com/office/powerpoint/2012/main">
        <p15:guide id="1" pos="288">
          <p15:clr>
            <a:srgbClr val="FBAE40"/>
          </p15:clr>
        </p15:guide>
        <p15:guide id="2" pos="7392">
          <p15:clr>
            <a:srgbClr val="FBAE40"/>
          </p15:clr>
        </p15:guide>
        <p15:guide id="4" orient="horz" pos="1368" userDrawn="1">
          <p15:clr>
            <a:srgbClr val="FBAE40"/>
          </p15:clr>
        </p15:guide>
        <p15:guide id="5" orient="horz" pos="3864" userDrawn="1">
          <p15:clr>
            <a:srgbClr val="FBAE40"/>
          </p15:clr>
        </p15:guide>
        <p15:guide id="6" orient="horz" pos="3984" userDrawn="1">
          <p15:clr>
            <a:srgbClr val="FBAE40"/>
          </p15:clr>
        </p15:guide>
        <p15:guide id="7" orient="horz" pos="456" userDrawn="1">
          <p15:clr>
            <a:srgbClr val="FBAE40"/>
          </p15:clr>
        </p15:guide>
        <p15:guide id="8" orient="horz" pos="2304" userDrawn="1">
          <p15:clr>
            <a:srgbClr val="FBAE40"/>
          </p15:clr>
        </p15:guide>
        <p15:guide id="9" pos="4584" userDrawn="1">
          <p15:clr>
            <a:srgbClr val="FBAE40"/>
          </p15:clr>
        </p15:guide>
        <p15:guide id="10" orient="horz" pos="420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BE1C09-301B-4C3D-81A6-D0E193747397}"/>
              </a:ext>
            </a:extLst>
          </p:cNvPr>
          <p:cNvPicPr>
            <a:picLocks noChangeAspect="1"/>
          </p:cNvPicPr>
          <p:nvPr userDrawn="1"/>
        </p:nvPicPr>
        <p:blipFill>
          <a:blip r:embed="rId2"/>
          <a:stretch>
            <a:fillRect/>
          </a:stretch>
        </p:blipFill>
        <p:spPr>
          <a:xfrm>
            <a:off x="-21012" y="0"/>
            <a:ext cx="12213012" cy="6863713"/>
          </a:xfrm>
          <a:prstGeom prst="rect">
            <a:avLst/>
          </a:prstGeom>
        </p:spPr>
      </p:pic>
      <p:sp>
        <p:nvSpPr>
          <p:cNvPr id="87" name="Title 30">
            <a:extLst>
              <a:ext uri="{FF2B5EF4-FFF2-40B4-BE49-F238E27FC236}">
                <a16:creationId xmlns:a16="http://schemas.microsoft.com/office/drawing/2014/main" id="{996DB10A-6A8B-4D38-A3B0-FDFBA4DF8ABE}"/>
              </a:ext>
            </a:extLst>
          </p:cNvPr>
          <p:cNvSpPr txBox="1">
            <a:spLocks/>
          </p:cNvSpPr>
          <p:nvPr userDrawn="1"/>
        </p:nvSpPr>
        <p:spPr>
          <a:xfrm>
            <a:off x="10506" y="2332487"/>
            <a:ext cx="12192000" cy="577139"/>
          </a:xfrm>
          <a:prstGeom prst="rect">
            <a:avLst/>
          </a:prstGeom>
        </p:spPr>
        <p:txBody>
          <a:bodyPr vert="horz" lIns="0" tIns="0" rIns="0" bIns="45720" rtlCol="0" anchor="t" anchorCtr="0">
            <a:noAutofit/>
          </a:bodyPr>
          <a:lstStyle>
            <a:lvl1pPr algn="l" defTabSz="914400" rtl="0" eaLnBrk="1" latinLnBrk="0" hangingPunct="1">
              <a:lnSpc>
                <a:spcPct val="90000"/>
              </a:lnSpc>
              <a:spcBef>
                <a:spcPct val="0"/>
              </a:spcBef>
              <a:buNone/>
              <a:defRPr sz="3000" b="1" i="0" kern="1200">
                <a:solidFill>
                  <a:srgbClr val="002B47"/>
                </a:solidFill>
                <a:latin typeface="Montserrat" charset="0"/>
                <a:ea typeface="Montserrat" charset="0"/>
                <a:cs typeface="Montserrat" charset="0"/>
              </a:defRPr>
            </a:lvl1pPr>
          </a:lstStyle>
          <a:p>
            <a:pPr algn="ctr"/>
            <a:endParaRPr lang="en-US" sz="4000" dirty="0">
              <a:solidFill>
                <a:srgbClr val="17C3D5"/>
              </a:solidFill>
            </a:endParaRPr>
          </a:p>
        </p:txBody>
      </p:sp>
      <p:sp>
        <p:nvSpPr>
          <p:cNvPr id="6" name="Rectangle 5">
            <a:extLst>
              <a:ext uri="{FF2B5EF4-FFF2-40B4-BE49-F238E27FC236}">
                <a16:creationId xmlns:a16="http://schemas.microsoft.com/office/drawing/2014/main" id="{03DFBADE-8723-4087-AF7C-DCBED6EDCC51}"/>
              </a:ext>
            </a:extLst>
          </p:cNvPr>
          <p:cNvSpPr/>
          <p:nvPr userDrawn="1"/>
        </p:nvSpPr>
        <p:spPr>
          <a:xfrm>
            <a:off x="-10506" y="866699"/>
            <a:ext cx="12202506" cy="1245476"/>
          </a:xfrm>
          <a:prstGeom prst="rect">
            <a:avLst/>
          </a:prstGeom>
          <a:solidFill>
            <a:srgbClr val="002B4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Placeholder 1">
            <a:extLst>
              <a:ext uri="{FF2B5EF4-FFF2-40B4-BE49-F238E27FC236}">
                <a16:creationId xmlns:a16="http://schemas.microsoft.com/office/drawing/2014/main" id="{6DEFD084-A0A1-BC44-B4ED-A5CC2D2DED07}"/>
              </a:ext>
            </a:extLst>
          </p:cNvPr>
          <p:cNvSpPr>
            <a:spLocks noGrp="1"/>
          </p:cNvSpPr>
          <p:nvPr>
            <p:ph type="title" hasCustomPrompt="1"/>
          </p:nvPr>
        </p:nvSpPr>
        <p:spPr>
          <a:xfrm>
            <a:off x="848706" y="1071913"/>
            <a:ext cx="10515600" cy="519728"/>
          </a:xfrm>
          <a:prstGeom prst="rect">
            <a:avLst/>
          </a:prstGeom>
        </p:spPr>
        <p:txBody>
          <a:bodyPr vert="horz" lIns="0" tIns="0" rIns="0" bIns="45720" rtlCol="0" anchor="t" anchorCtr="0">
            <a:noAutofit/>
          </a:bodyPr>
          <a:lstStyle>
            <a:lvl1pPr algn="ctr">
              <a:defRPr sz="7000">
                <a:solidFill>
                  <a:schemeClr val="bg1"/>
                </a:solidFill>
              </a:defRPr>
            </a:lvl1pPr>
          </a:lstStyle>
          <a:p>
            <a:r>
              <a:rPr lang="en-US" dirty="0"/>
              <a:t>Click to edit title</a:t>
            </a:r>
          </a:p>
        </p:txBody>
      </p:sp>
      <p:sp>
        <p:nvSpPr>
          <p:cNvPr id="3" name="Slide Number Placeholder 2"/>
          <p:cNvSpPr>
            <a:spLocks noGrp="1"/>
          </p:cNvSpPr>
          <p:nvPr>
            <p:ph type="sldNum" sz="quarter" idx="11"/>
          </p:nvPr>
        </p:nvSpPr>
        <p:spPr/>
        <p:txBody>
          <a:bodyPr/>
          <a:lstStyle>
            <a:lvl1pPr>
              <a:defRPr baseline="0">
                <a:solidFill>
                  <a:schemeClr val="bg1"/>
                </a:solidFill>
              </a:defRPr>
            </a:lvl1pPr>
          </a:lstStyle>
          <a:p>
            <a:fld id="{462947D2-DB38-B544-9561-A22ED783005A}" type="slidenum">
              <a:rPr lang="en-US" smtClean="0"/>
              <a:pPr/>
              <a:t>‹#›</a:t>
            </a:fld>
            <a:endParaRPr lang="en-US" dirty="0"/>
          </a:p>
        </p:txBody>
      </p:sp>
    </p:spTree>
    <p:extLst>
      <p:ext uri="{BB962C8B-B14F-4D97-AF65-F5344CB8AC3E}">
        <p14:creationId xmlns:p14="http://schemas.microsoft.com/office/powerpoint/2010/main" val="3441082635"/>
      </p:ext>
    </p:extLst>
  </p:cSld>
  <p:clrMapOvr>
    <a:masterClrMapping/>
  </p:clrMapOvr>
  <p:extLst>
    <p:ext uri="{DCECCB84-F9BA-43D5-87BE-67443E8EF086}">
      <p15:sldGuideLst xmlns:p15="http://schemas.microsoft.com/office/powerpoint/2012/main">
        <p15:guide id="1" pos="288">
          <p15:clr>
            <a:srgbClr val="FBAE40"/>
          </p15:clr>
        </p15:guide>
        <p15:guide id="2" pos="7392">
          <p15:clr>
            <a:srgbClr val="FBAE40"/>
          </p15:clr>
        </p15:guide>
        <p15:guide id="3" pos="3480">
          <p15:clr>
            <a:srgbClr val="FBAE40"/>
          </p15:clr>
        </p15:guide>
        <p15:guide id="4" orient="horz" pos="1152">
          <p15:clr>
            <a:srgbClr val="FBAE40"/>
          </p15:clr>
        </p15:guide>
        <p15:guide id="5" orient="horz" pos="3864">
          <p15:clr>
            <a:srgbClr val="FBAE40"/>
          </p15:clr>
        </p15:guide>
        <p15:guide id="6" orient="horz" pos="3984">
          <p15:clr>
            <a:srgbClr val="FBAE40"/>
          </p15:clr>
        </p15:guide>
        <p15:guide id="7" orient="horz" pos="456">
          <p15:clr>
            <a:srgbClr val="FBAE40"/>
          </p15:clr>
        </p15:guide>
        <p15:guide id="8" orient="horz" pos="168">
          <p15:clr>
            <a:srgbClr val="FBAE40"/>
          </p15:clr>
        </p15:guide>
        <p15:guide id="9" pos="3696">
          <p15:clr>
            <a:srgbClr val="FBAE40"/>
          </p15:clr>
        </p15:guide>
        <p15:guide id="10" orient="horz" pos="4200">
          <p15:clr>
            <a:srgbClr val="FBAE40"/>
          </p15:clr>
        </p15:guide>
        <p15:guide id="11" orient="horz" pos="2016">
          <p15:clr>
            <a:srgbClr val="FBAE40"/>
          </p15:clr>
        </p15:guide>
        <p15:guide id="12" orient="horz" pos="22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A10468-3775-4F4F-9319-204F411BF975}"/>
              </a:ext>
            </a:extLst>
          </p:cNvPr>
          <p:cNvPicPr>
            <a:picLocks noChangeAspect="1"/>
          </p:cNvPicPr>
          <p:nvPr userDrawn="1"/>
        </p:nvPicPr>
        <p:blipFill>
          <a:blip r:embed="rId2"/>
          <a:stretch>
            <a:fillRect/>
          </a:stretch>
        </p:blipFill>
        <p:spPr>
          <a:xfrm>
            <a:off x="-10506" y="-59897"/>
            <a:ext cx="12287561" cy="6917897"/>
          </a:xfrm>
          <a:prstGeom prst="rect">
            <a:avLst/>
          </a:prstGeom>
        </p:spPr>
      </p:pic>
      <p:sp>
        <p:nvSpPr>
          <p:cNvPr id="87" name="Title 30">
            <a:extLst>
              <a:ext uri="{FF2B5EF4-FFF2-40B4-BE49-F238E27FC236}">
                <a16:creationId xmlns:a16="http://schemas.microsoft.com/office/drawing/2014/main" id="{996DB10A-6A8B-4D38-A3B0-FDFBA4DF8ABE}"/>
              </a:ext>
            </a:extLst>
          </p:cNvPr>
          <p:cNvSpPr txBox="1">
            <a:spLocks/>
          </p:cNvSpPr>
          <p:nvPr userDrawn="1"/>
        </p:nvSpPr>
        <p:spPr>
          <a:xfrm>
            <a:off x="10506" y="2332487"/>
            <a:ext cx="12192000" cy="577139"/>
          </a:xfrm>
          <a:prstGeom prst="rect">
            <a:avLst/>
          </a:prstGeom>
        </p:spPr>
        <p:txBody>
          <a:bodyPr vert="horz" lIns="0" tIns="0" rIns="0" bIns="45720" rtlCol="0" anchor="t" anchorCtr="0">
            <a:noAutofit/>
          </a:bodyPr>
          <a:lstStyle>
            <a:lvl1pPr algn="l" defTabSz="914400" rtl="0" eaLnBrk="1" latinLnBrk="0" hangingPunct="1">
              <a:lnSpc>
                <a:spcPct val="90000"/>
              </a:lnSpc>
              <a:spcBef>
                <a:spcPct val="0"/>
              </a:spcBef>
              <a:buNone/>
              <a:defRPr sz="3000" b="1" i="0" kern="1200">
                <a:solidFill>
                  <a:srgbClr val="002B47"/>
                </a:solidFill>
                <a:latin typeface="Montserrat" charset="0"/>
                <a:ea typeface="Montserrat" charset="0"/>
                <a:cs typeface="Montserrat" charset="0"/>
              </a:defRPr>
            </a:lvl1pPr>
          </a:lstStyle>
          <a:p>
            <a:pPr algn="ctr"/>
            <a:endParaRPr lang="en-US" sz="4000" dirty="0">
              <a:solidFill>
                <a:srgbClr val="17C3D5"/>
              </a:solidFill>
            </a:endParaRPr>
          </a:p>
        </p:txBody>
      </p:sp>
      <p:sp>
        <p:nvSpPr>
          <p:cNvPr id="10" name="Rectangle 9">
            <a:extLst>
              <a:ext uri="{FF2B5EF4-FFF2-40B4-BE49-F238E27FC236}">
                <a16:creationId xmlns:a16="http://schemas.microsoft.com/office/drawing/2014/main" id="{03DFBADE-8723-4087-AF7C-DCBED6EDCC51}"/>
              </a:ext>
            </a:extLst>
          </p:cNvPr>
          <p:cNvSpPr/>
          <p:nvPr userDrawn="1"/>
        </p:nvSpPr>
        <p:spPr>
          <a:xfrm>
            <a:off x="-10507" y="866699"/>
            <a:ext cx="12287561" cy="1245476"/>
          </a:xfrm>
          <a:prstGeom prst="rect">
            <a:avLst/>
          </a:prstGeom>
          <a:solidFill>
            <a:srgbClr val="002B4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Placeholder 1">
            <a:extLst>
              <a:ext uri="{FF2B5EF4-FFF2-40B4-BE49-F238E27FC236}">
                <a16:creationId xmlns:a16="http://schemas.microsoft.com/office/drawing/2014/main" id="{873D2A4C-22BE-F24C-BB8B-AC24D14BEBFD}"/>
              </a:ext>
            </a:extLst>
          </p:cNvPr>
          <p:cNvSpPr>
            <a:spLocks noGrp="1"/>
          </p:cNvSpPr>
          <p:nvPr>
            <p:ph type="title" hasCustomPrompt="1"/>
          </p:nvPr>
        </p:nvSpPr>
        <p:spPr>
          <a:xfrm>
            <a:off x="-10508" y="1071913"/>
            <a:ext cx="12287562" cy="519728"/>
          </a:xfrm>
          <a:prstGeom prst="rect">
            <a:avLst/>
          </a:prstGeom>
        </p:spPr>
        <p:txBody>
          <a:bodyPr vert="horz" lIns="0" tIns="0" rIns="0" bIns="45720" rtlCol="0" anchor="t" anchorCtr="0">
            <a:noAutofit/>
          </a:bodyPr>
          <a:lstStyle>
            <a:lvl1pPr algn="ctr">
              <a:defRPr sz="7000">
                <a:solidFill>
                  <a:schemeClr val="bg1"/>
                </a:solidFill>
              </a:defRPr>
            </a:lvl1pPr>
          </a:lstStyle>
          <a:p>
            <a:r>
              <a:rPr lang="en-US" dirty="0"/>
              <a:t>Click to edit title</a:t>
            </a:r>
          </a:p>
        </p:txBody>
      </p:sp>
      <p:sp>
        <p:nvSpPr>
          <p:cNvPr id="3" name="Slide Number Placeholder 2"/>
          <p:cNvSpPr>
            <a:spLocks noGrp="1"/>
          </p:cNvSpPr>
          <p:nvPr>
            <p:ph type="sldNum" sz="quarter" idx="11"/>
          </p:nvPr>
        </p:nvSpPr>
        <p:spPr/>
        <p:txBody>
          <a:bodyPr/>
          <a:lstStyle/>
          <a:p>
            <a:fld id="{462947D2-DB38-B544-9561-A22ED783005A}" type="slidenum">
              <a:rPr lang="en-US" smtClean="0"/>
              <a:t>‹#›</a:t>
            </a:fld>
            <a:endParaRPr lang="en-US"/>
          </a:p>
        </p:txBody>
      </p:sp>
    </p:spTree>
    <p:extLst>
      <p:ext uri="{BB962C8B-B14F-4D97-AF65-F5344CB8AC3E}">
        <p14:creationId xmlns:p14="http://schemas.microsoft.com/office/powerpoint/2010/main" val="1050184393"/>
      </p:ext>
    </p:extLst>
  </p:cSld>
  <p:clrMapOvr>
    <a:masterClrMapping/>
  </p:clrMapOvr>
  <p:extLst>
    <p:ext uri="{DCECCB84-F9BA-43D5-87BE-67443E8EF086}">
      <p15:sldGuideLst xmlns:p15="http://schemas.microsoft.com/office/powerpoint/2012/main">
        <p15:guide id="1" pos="288">
          <p15:clr>
            <a:srgbClr val="FBAE40"/>
          </p15:clr>
        </p15:guide>
        <p15:guide id="2" pos="7392">
          <p15:clr>
            <a:srgbClr val="FBAE40"/>
          </p15:clr>
        </p15:guide>
        <p15:guide id="3" pos="3480">
          <p15:clr>
            <a:srgbClr val="FBAE40"/>
          </p15:clr>
        </p15:guide>
        <p15:guide id="4" orient="horz" pos="1152">
          <p15:clr>
            <a:srgbClr val="FBAE40"/>
          </p15:clr>
        </p15:guide>
        <p15:guide id="5" orient="horz" pos="3864">
          <p15:clr>
            <a:srgbClr val="FBAE40"/>
          </p15:clr>
        </p15:guide>
        <p15:guide id="6" orient="horz" pos="3984">
          <p15:clr>
            <a:srgbClr val="FBAE40"/>
          </p15:clr>
        </p15:guide>
        <p15:guide id="7" orient="horz" pos="456">
          <p15:clr>
            <a:srgbClr val="FBAE40"/>
          </p15:clr>
        </p15:guide>
        <p15:guide id="8" orient="horz" pos="168">
          <p15:clr>
            <a:srgbClr val="FBAE40"/>
          </p15:clr>
        </p15:guide>
        <p15:guide id="9" pos="3696">
          <p15:clr>
            <a:srgbClr val="FBAE40"/>
          </p15:clr>
        </p15:guide>
        <p15:guide id="10" orient="horz" pos="4200">
          <p15:clr>
            <a:srgbClr val="FBAE40"/>
          </p15:clr>
        </p15:guide>
        <p15:guide id="11" orient="horz" pos="2016">
          <p15:clr>
            <a:srgbClr val="FBAE40"/>
          </p15:clr>
        </p15:guide>
        <p15:guide id="12" orient="horz" pos="22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Slide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958D42-701F-4678-ACE6-9624ED25F99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5414" b="1"/>
          <a:stretch/>
        </p:blipFill>
        <p:spPr>
          <a:xfrm>
            <a:off x="-10506" y="-1"/>
            <a:ext cx="12213012" cy="6875744"/>
          </a:xfrm>
          <a:prstGeom prst="rect">
            <a:avLst/>
          </a:prstGeom>
        </p:spPr>
      </p:pic>
      <p:sp>
        <p:nvSpPr>
          <p:cNvPr id="87" name="Title 30">
            <a:extLst>
              <a:ext uri="{FF2B5EF4-FFF2-40B4-BE49-F238E27FC236}">
                <a16:creationId xmlns:a16="http://schemas.microsoft.com/office/drawing/2014/main" id="{996DB10A-6A8B-4D38-A3B0-FDFBA4DF8ABE}"/>
              </a:ext>
            </a:extLst>
          </p:cNvPr>
          <p:cNvSpPr txBox="1">
            <a:spLocks/>
          </p:cNvSpPr>
          <p:nvPr userDrawn="1"/>
        </p:nvSpPr>
        <p:spPr>
          <a:xfrm>
            <a:off x="10506" y="2332487"/>
            <a:ext cx="12192000" cy="577139"/>
          </a:xfrm>
          <a:prstGeom prst="rect">
            <a:avLst/>
          </a:prstGeom>
        </p:spPr>
        <p:txBody>
          <a:bodyPr vert="horz" lIns="0" tIns="0" rIns="0" bIns="45720" rtlCol="0" anchor="t" anchorCtr="0">
            <a:noAutofit/>
          </a:bodyPr>
          <a:lstStyle>
            <a:lvl1pPr algn="l" defTabSz="914400" rtl="0" eaLnBrk="1" latinLnBrk="0" hangingPunct="1">
              <a:lnSpc>
                <a:spcPct val="90000"/>
              </a:lnSpc>
              <a:spcBef>
                <a:spcPct val="0"/>
              </a:spcBef>
              <a:buNone/>
              <a:defRPr sz="3000" b="1" i="0" kern="1200">
                <a:solidFill>
                  <a:srgbClr val="002B47"/>
                </a:solidFill>
                <a:latin typeface="Montserrat" charset="0"/>
                <a:ea typeface="Montserrat" charset="0"/>
                <a:cs typeface="Montserrat" charset="0"/>
              </a:defRPr>
            </a:lvl1pPr>
          </a:lstStyle>
          <a:p>
            <a:pPr algn="ctr"/>
            <a:endParaRPr lang="en-US" sz="4000" dirty="0">
              <a:solidFill>
                <a:srgbClr val="17C3D5"/>
              </a:solidFill>
            </a:endParaRPr>
          </a:p>
        </p:txBody>
      </p:sp>
      <p:sp>
        <p:nvSpPr>
          <p:cNvPr id="4" name="Slide Number Placeholder 3"/>
          <p:cNvSpPr>
            <a:spLocks noGrp="1"/>
          </p:cNvSpPr>
          <p:nvPr>
            <p:ph type="sldNum" sz="quarter" idx="11"/>
          </p:nvPr>
        </p:nvSpPr>
        <p:spPr/>
        <p:txBody>
          <a:bodyPr/>
          <a:lstStyle/>
          <a:p>
            <a:fld id="{462947D2-DB38-B544-9561-A22ED783005A}" type="slidenum">
              <a:rPr lang="en-US" smtClean="0"/>
              <a:t>‹#›</a:t>
            </a:fld>
            <a:endParaRPr lang="en-US"/>
          </a:p>
        </p:txBody>
      </p:sp>
      <p:sp>
        <p:nvSpPr>
          <p:cNvPr id="8" name="Rectangle 7">
            <a:extLst>
              <a:ext uri="{FF2B5EF4-FFF2-40B4-BE49-F238E27FC236}">
                <a16:creationId xmlns:a16="http://schemas.microsoft.com/office/drawing/2014/main" id="{03DFBADE-8723-4087-AF7C-DCBED6EDCC51}"/>
              </a:ext>
            </a:extLst>
          </p:cNvPr>
          <p:cNvSpPr/>
          <p:nvPr userDrawn="1"/>
        </p:nvSpPr>
        <p:spPr>
          <a:xfrm>
            <a:off x="-10507" y="866699"/>
            <a:ext cx="12287561" cy="1245476"/>
          </a:xfrm>
          <a:prstGeom prst="rect">
            <a:avLst/>
          </a:prstGeom>
          <a:solidFill>
            <a:srgbClr val="002B4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Placeholder 1">
            <a:extLst>
              <a:ext uri="{FF2B5EF4-FFF2-40B4-BE49-F238E27FC236}">
                <a16:creationId xmlns:a16="http://schemas.microsoft.com/office/drawing/2014/main" id="{873D2A4C-22BE-F24C-BB8B-AC24D14BEBFD}"/>
              </a:ext>
            </a:extLst>
          </p:cNvPr>
          <p:cNvSpPr>
            <a:spLocks noGrp="1"/>
          </p:cNvSpPr>
          <p:nvPr>
            <p:ph type="title" hasCustomPrompt="1"/>
          </p:nvPr>
        </p:nvSpPr>
        <p:spPr>
          <a:xfrm>
            <a:off x="-10508" y="1071913"/>
            <a:ext cx="12287562" cy="519728"/>
          </a:xfrm>
          <a:prstGeom prst="rect">
            <a:avLst/>
          </a:prstGeom>
        </p:spPr>
        <p:txBody>
          <a:bodyPr vert="horz" lIns="0" tIns="0" rIns="0" bIns="45720" rtlCol="0" anchor="t" anchorCtr="0">
            <a:noAutofit/>
          </a:bodyPr>
          <a:lstStyle>
            <a:lvl1pPr algn="ctr">
              <a:defRPr sz="7000">
                <a:solidFill>
                  <a:schemeClr val="bg1"/>
                </a:solidFill>
              </a:defRPr>
            </a:lvl1pPr>
          </a:lstStyle>
          <a:p>
            <a:r>
              <a:rPr lang="en-US" dirty="0"/>
              <a:t>Click to edit title</a:t>
            </a:r>
          </a:p>
        </p:txBody>
      </p:sp>
    </p:spTree>
    <p:extLst>
      <p:ext uri="{BB962C8B-B14F-4D97-AF65-F5344CB8AC3E}">
        <p14:creationId xmlns:p14="http://schemas.microsoft.com/office/powerpoint/2010/main" val="4197339894"/>
      </p:ext>
    </p:extLst>
  </p:cSld>
  <p:clrMapOvr>
    <a:masterClrMapping/>
  </p:clrMapOvr>
  <p:extLst>
    <p:ext uri="{DCECCB84-F9BA-43D5-87BE-67443E8EF086}">
      <p15:sldGuideLst xmlns:p15="http://schemas.microsoft.com/office/powerpoint/2012/main">
        <p15:guide id="1" pos="288">
          <p15:clr>
            <a:srgbClr val="FBAE40"/>
          </p15:clr>
        </p15:guide>
        <p15:guide id="2" pos="7392">
          <p15:clr>
            <a:srgbClr val="FBAE40"/>
          </p15:clr>
        </p15:guide>
        <p15:guide id="3" pos="3480">
          <p15:clr>
            <a:srgbClr val="FBAE40"/>
          </p15:clr>
        </p15:guide>
        <p15:guide id="4" orient="horz" pos="1152">
          <p15:clr>
            <a:srgbClr val="FBAE40"/>
          </p15:clr>
        </p15:guide>
        <p15:guide id="5" orient="horz" pos="3864">
          <p15:clr>
            <a:srgbClr val="FBAE40"/>
          </p15:clr>
        </p15:guide>
        <p15:guide id="6" orient="horz" pos="3984">
          <p15:clr>
            <a:srgbClr val="FBAE40"/>
          </p15:clr>
        </p15:guide>
        <p15:guide id="7" orient="horz" pos="456">
          <p15:clr>
            <a:srgbClr val="FBAE40"/>
          </p15:clr>
        </p15:guide>
        <p15:guide id="8" orient="horz" pos="168">
          <p15:clr>
            <a:srgbClr val="FBAE40"/>
          </p15:clr>
        </p15:guide>
        <p15:guide id="9" pos="3696">
          <p15:clr>
            <a:srgbClr val="FBAE40"/>
          </p15:clr>
        </p15:guide>
        <p15:guide id="10" orient="horz" pos="4200">
          <p15:clr>
            <a:srgbClr val="FBAE40"/>
          </p15:clr>
        </p15:guide>
        <p15:guide id="11" orient="horz" pos="2016">
          <p15:clr>
            <a:srgbClr val="FBAE40"/>
          </p15:clr>
        </p15:guide>
        <p15:guide id="12" orient="horz" pos="22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4001992" y="1477107"/>
            <a:ext cx="4188016" cy="1190967"/>
          </a:xfrm>
          <a:prstGeom prst="rect">
            <a:avLst/>
          </a:prstGeom>
        </p:spPr>
      </p:pic>
      <p:sp>
        <p:nvSpPr>
          <p:cNvPr id="10" name="Title 30">
            <a:extLst>
              <a:ext uri="{FF2B5EF4-FFF2-40B4-BE49-F238E27FC236}">
                <a16:creationId xmlns:a16="http://schemas.microsoft.com/office/drawing/2014/main" id="{996DB10A-6A8B-4D38-A3B0-FDFBA4DF8ABE}"/>
              </a:ext>
            </a:extLst>
          </p:cNvPr>
          <p:cNvSpPr txBox="1">
            <a:spLocks/>
          </p:cNvSpPr>
          <p:nvPr userDrawn="1"/>
        </p:nvSpPr>
        <p:spPr>
          <a:xfrm>
            <a:off x="0" y="3930173"/>
            <a:ext cx="12192000" cy="1678481"/>
          </a:xfrm>
          <a:prstGeom prst="rect">
            <a:avLst/>
          </a:prstGeom>
        </p:spPr>
        <p:txBody>
          <a:bodyPr vert="horz" lIns="0" tIns="0" rIns="0" bIns="45720" rtlCol="0" anchor="t" anchorCtr="0">
            <a:noAutofit/>
          </a:bodyPr>
          <a:lstStyle>
            <a:lvl1pPr algn="l" defTabSz="914400" rtl="0" eaLnBrk="1" latinLnBrk="0" hangingPunct="1">
              <a:lnSpc>
                <a:spcPct val="90000"/>
              </a:lnSpc>
              <a:spcBef>
                <a:spcPct val="0"/>
              </a:spcBef>
              <a:buNone/>
              <a:defRPr sz="3000" b="1" i="0" kern="1200">
                <a:solidFill>
                  <a:srgbClr val="002B47"/>
                </a:solidFill>
                <a:latin typeface="Montserrat" charset="0"/>
                <a:ea typeface="Montserrat" charset="0"/>
                <a:cs typeface="Montserrat" charset="0"/>
              </a:defRPr>
            </a:lvl1pPr>
          </a:lstStyle>
          <a:p>
            <a:pPr algn="ctr"/>
            <a:r>
              <a:rPr lang="en-US" sz="4000" b="1" i="0" baseline="0" dirty="0">
                <a:solidFill>
                  <a:srgbClr val="002B47"/>
                </a:solidFill>
              </a:rPr>
              <a:t>Thank You</a:t>
            </a:r>
          </a:p>
        </p:txBody>
      </p:sp>
      <p:sp>
        <p:nvSpPr>
          <p:cNvPr id="5" name="Title Placeholder 1">
            <a:extLst>
              <a:ext uri="{FF2B5EF4-FFF2-40B4-BE49-F238E27FC236}">
                <a16:creationId xmlns:a16="http://schemas.microsoft.com/office/drawing/2014/main" id="{81F12F62-C27F-7449-BED6-00B3CB3A5170}"/>
              </a:ext>
            </a:extLst>
          </p:cNvPr>
          <p:cNvSpPr>
            <a:spLocks noGrp="1"/>
          </p:cNvSpPr>
          <p:nvPr>
            <p:ph type="title" hasCustomPrompt="1"/>
          </p:nvPr>
        </p:nvSpPr>
        <p:spPr>
          <a:xfrm>
            <a:off x="838200" y="4650686"/>
            <a:ext cx="10515600" cy="519728"/>
          </a:xfrm>
          <a:prstGeom prst="rect">
            <a:avLst/>
          </a:prstGeom>
        </p:spPr>
        <p:txBody>
          <a:bodyPr vert="horz" lIns="0" tIns="0" rIns="0" bIns="45720" rtlCol="0" anchor="t" anchorCtr="0">
            <a:noAutofit/>
          </a:bodyPr>
          <a:lstStyle>
            <a:lvl1pPr algn="ctr">
              <a:defRPr sz="3000">
                <a:solidFill>
                  <a:srgbClr val="1AC4D6"/>
                </a:solidFill>
              </a:defRPr>
            </a:lvl1pPr>
          </a:lstStyle>
          <a:p>
            <a:r>
              <a:rPr lang="en-US" dirty="0"/>
              <a:t>Click to enter contact information</a:t>
            </a:r>
          </a:p>
        </p:txBody>
      </p:sp>
      <p:sp>
        <p:nvSpPr>
          <p:cNvPr id="7" name="Footer Placeholder 2"/>
          <p:cNvSpPr>
            <a:spLocks noGrp="1"/>
          </p:cNvSpPr>
          <p:nvPr>
            <p:ph type="ftr" sz="quarter" idx="23"/>
          </p:nvPr>
        </p:nvSpPr>
        <p:spPr>
          <a:xfrm>
            <a:off x="4038600" y="6261696"/>
            <a:ext cx="4114800" cy="365125"/>
          </a:xfrm>
        </p:spPr>
        <p:txBody>
          <a:bodyPr/>
          <a:lstStyle/>
          <a:p>
            <a:r>
              <a:rPr lang="en-US" dirty="0"/>
              <a:t>© Copyright 2019 by California Medical Association</a:t>
            </a:r>
          </a:p>
        </p:txBody>
      </p:sp>
      <p:sp>
        <p:nvSpPr>
          <p:cNvPr id="8" name="Slide Number Placeholder 4"/>
          <p:cNvSpPr>
            <a:spLocks noGrp="1"/>
          </p:cNvSpPr>
          <p:nvPr>
            <p:ph type="sldNum" sz="quarter" idx="24"/>
          </p:nvPr>
        </p:nvSpPr>
        <p:spPr>
          <a:xfrm>
            <a:off x="9330690" y="6261696"/>
            <a:ext cx="2743200" cy="365125"/>
          </a:xfrm>
        </p:spPr>
        <p:txBody>
          <a:bodyPr/>
          <a:lstStyle/>
          <a:p>
            <a:fld id="{462947D2-DB38-B544-9561-A22ED783005A}" type="slidenum">
              <a:rPr lang="en-US" smtClean="0"/>
              <a:t>‹#›</a:t>
            </a:fld>
            <a:endParaRPr lang="en-US"/>
          </a:p>
        </p:txBody>
      </p:sp>
    </p:spTree>
    <p:extLst>
      <p:ext uri="{BB962C8B-B14F-4D97-AF65-F5344CB8AC3E}">
        <p14:creationId xmlns:p14="http://schemas.microsoft.com/office/powerpoint/2010/main" val="3892221117"/>
      </p:ext>
    </p:extLst>
  </p:cSld>
  <p:clrMapOvr>
    <a:masterClrMapping/>
  </p:clrMapOvr>
  <p:extLst>
    <p:ext uri="{DCECCB84-F9BA-43D5-87BE-67443E8EF086}">
      <p15:sldGuideLst xmlns:p15="http://schemas.microsoft.com/office/powerpoint/2012/main">
        <p15:guide id="1" pos="288">
          <p15:clr>
            <a:srgbClr val="FBAE40"/>
          </p15:clr>
        </p15:guide>
        <p15:guide id="2" pos="7392">
          <p15:clr>
            <a:srgbClr val="FBAE40"/>
          </p15:clr>
        </p15:guide>
        <p15:guide id="3" pos="3480">
          <p15:clr>
            <a:srgbClr val="FBAE40"/>
          </p15:clr>
        </p15:guide>
        <p15:guide id="4" orient="horz" pos="1152">
          <p15:clr>
            <a:srgbClr val="FBAE40"/>
          </p15:clr>
        </p15:guide>
        <p15:guide id="5" orient="horz" pos="3864">
          <p15:clr>
            <a:srgbClr val="FBAE40"/>
          </p15:clr>
        </p15:guide>
        <p15:guide id="6" orient="horz" pos="3984">
          <p15:clr>
            <a:srgbClr val="FBAE40"/>
          </p15:clr>
        </p15:guide>
        <p15:guide id="7" orient="horz" pos="456">
          <p15:clr>
            <a:srgbClr val="FBAE40"/>
          </p15:clr>
        </p15:guide>
        <p15:guide id="8" orient="horz" pos="168">
          <p15:clr>
            <a:srgbClr val="FBAE40"/>
          </p15:clr>
        </p15:guide>
        <p15:guide id="9" pos="3696">
          <p15:clr>
            <a:srgbClr val="FBAE40"/>
          </p15:clr>
        </p15:guide>
        <p15:guide id="10" orient="horz" pos="4200">
          <p15:clr>
            <a:srgbClr val="FBAE40"/>
          </p15:clr>
        </p15:guide>
        <p15:guide id="11" orient="horz" pos="2016">
          <p15:clr>
            <a:srgbClr val="FBAE40"/>
          </p15:clr>
        </p15:guide>
        <p15:guide id="12" orient="horz" pos="22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sp>
        <p:nvSpPr>
          <p:cNvPr id="10" name="Title 30">
            <a:extLst>
              <a:ext uri="{FF2B5EF4-FFF2-40B4-BE49-F238E27FC236}">
                <a16:creationId xmlns:a16="http://schemas.microsoft.com/office/drawing/2014/main" id="{996DB10A-6A8B-4D38-A3B0-FDFBA4DF8ABE}"/>
              </a:ext>
            </a:extLst>
          </p:cNvPr>
          <p:cNvSpPr txBox="1">
            <a:spLocks/>
          </p:cNvSpPr>
          <p:nvPr userDrawn="1"/>
        </p:nvSpPr>
        <p:spPr>
          <a:xfrm>
            <a:off x="0" y="3930173"/>
            <a:ext cx="12192000" cy="1678481"/>
          </a:xfrm>
          <a:prstGeom prst="rect">
            <a:avLst/>
          </a:prstGeom>
        </p:spPr>
        <p:txBody>
          <a:bodyPr vert="horz" lIns="0" tIns="0" rIns="0" bIns="45720" rtlCol="0" anchor="t" anchorCtr="0">
            <a:noAutofit/>
          </a:bodyPr>
          <a:lstStyle>
            <a:lvl1pPr algn="l" defTabSz="914400" rtl="0" eaLnBrk="1" latinLnBrk="0" hangingPunct="1">
              <a:lnSpc>
                <a:spcPct val="90000"/>
              </a:lnSpc>
              <a:spcBef>
                <a:spcPct val="0"/>
              </a:spcBef>
              <a:buNone/>
              <a:defRPr sz="3000" b="1" i="0" kern="1200">
                <a:solidFill>
                  <a:srgbClr val="002B47"/>
                </a:solidFill>
                <a:latin typeface="Montserrat" charset="0"/>
                <a:ea typeface="Montserrat" charset="0"/>
                <a:cs typeface="Montserrat" charset="0"/>
              </a:defRPr>
            </a:lvl1pPr>
          </a:lstStyle>
          <a:p>
            <a:pPr algn="ctr"/>
            <a:r>
              <a:rPr lang="en-US" sz="4000" b="1" i="0" baseline="0" dirty="0">
                <a:solidFill>
                  <a:srgbClr val="002B47"/>
                </a:solidFill>
              </a:rPr>
              <a:t>Thank You</a:t>
            </a:r>
          </a:p>
        </p:txBody>
      </p:sp>
      <p:sp>
        <p:nvSpPr>
          <p:cNvPr id="5" name="Title Placeholder 1">
            <a:extLst>
              <a:ext uri="{FF2B5EF4-FFF2-40B4-BE49-F238E27FC236}">
                <a16:creationId xmlns:a16="http://schemas.microsoft.com/office/drawing/2014/main" id="{81F12F62-C27F-7449-BED6-00B3CB3A5170}"/>
              </a:ext>
            </a:extLst>
          </p:cNvPr>
          <p:cNvSpPr>
            <a:spLocks noGrp="1"/>
          </p:cNvSpPr>
          <p:nvPr>
            <p:ph type="title" hasCustomPrompt="1"/>
          </p:nvPr>
        </p:nvSpPr>
        <p:spPr>
          <a:xfrm>
            <a:off x="838200" y="4650686"/>
            <a:ext cx="10515600" cy="519728"/>
          </a:xfrm>
          <a:prstGeom prst="rect">
            <a:avLst/>
          </a:prstGeom>
        </p:spPr>
        <p:txBody>
          <a:bodyPr vert="horz" lIns="0" tIns="0" rIns="0" bIns="45720" rtlCol="0" anchor="t" anchorCtr="0">
            <a:noAutofit/>
          </a:bodyPr>
          <a:lstStyle>
            <a:lvl1pPr algn="ctr">
              <a:defRPr sz="3000">
                <a:solidFill>
                  <a:srgbClr val="1AC4D6"/>
                </a:solidFill>
              </a:defRPr>
            </a:lvl1pPr>
          </a:lstStyle>
          <a:p>
            <a:r>
              <a:rPr lang="en-US" dirty="0"/>
              <a:t>Click to enter contact information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69054" y="558265"/>
            <a:ext cx="2853891" cy="2853891"/>
          </a:xfrm>
          <a:prstGeom prst="rect">
            <a:avLst/>
          </a:prstGeom>
        </p:spPr>
      </p:pic>
      <p:sp>
        <p:nvSpPr>
          <p:cNvPr id="8" name="Footer Placeholder 2"/>
          <p:cNvSpPr>
            <a:spLocks noGrp="1"/>
          </p:cNvSpPr>
          <p:nvPr>
            <p:ph type="ftr" sz="quarter" idx="23"/>
          </p:nvPr>
        </p:nvSpPr>
        <p:spPr>
          <a:xfrm>
            <a:off x="4038600" y="6261696"/>
            <a:ext cx="4114800" cy="365125"/>
          </a:xfrm>
        </p:spPr>
        <p:txBody>
          <a:bodyPr/>
          <a:lstStyle/>
          <a:p>
            <a:r>
              <a:rPr lang="en-US" dirty="0"/>
              <a:t>© Copyright 2019 by California Medical Association</a:t>
            </a:r>
          </a:p>
        </p:txBody>
      </p:sp>
      <p:sp>
        <p:nvSpPr>
          <p:cNvPr id="9" name="Slide Number Placeholder 4"/>
          <p:cNvSpPr>
            <a:spLocks noGrp="1"/>
          </p:cNvSpPr>
          <p:nvPr>
            <p:ph type="sldNum" sz="quarter" idx="24"/>
          </p:nvPr>
        </p:nvSpPr>
        <p:spPr>
          <a:xfrm>
            <a:off x="9330690" y="6261696"/>
            <a:ext cx="2743200" cy="365125"/>
          </a:xfrm>
        </p:spPr>
        <p:txBody>
          <a:bodyPr/>
          <a:lstStyle/>
          <a:p>
            <a:fld id="{462947D2-DB38-B544-9561-A22ED783005A}" type="slidenum">
              <a:rPr lang="en-US" smtClean="0"/>
              <a:t>‹#›</a:t>
            </a:fld>
            <a:endParaRPr lang="en-US"/>
          </a:p>
        </p:txBody>
      </p:sp>
    </p:spTree>
  </p:cSld>
  <p:clrMapOvr>
    <a:masterClrMapping/>
  </p:clrMapOvr>
  <p:extLst>
    <p:ext uri="{DCECCB84-F9BA-43D5-87BE-67443E8EF086}">
      <p15:sldGuideLst xmlns:p15="http://schemas.microsoft.com/office/powerpoint/2012/main">
        <p15:guide id="1" pos="288">
          <p15:clr>
            <a:srgbClr val="FBAE40"/>
          </p15:clr>
        </p15:guide>
        <p15:guide id="2" pos="7392">
          <p15:clr>
            <a:srgbClr val="FBAE40"/>
          </p15:clr>
        </p15:guide>
        <p15:guide id="3" pos="3480">
          <p15:clr>
            <a:srgbClr val="FBAE40"/>
          </p15:clr>
        </p15:guide>
        <p15:guide id="4" orient="horz" pos="1152">
          <p15:clr>
            <a:srgbClr val="FBAE40"/>
          </p15:clr>
        </p15:guide>
        <p15:guide id="5" orient="horz" pos="3864">
          <p15:clr>
            <a:srgbClr val="FBAE40"/>
          </p15:clr>
        </p15:guide>
        <p15:guide id="6" orient="horz" pos="3984">
          <p15:clr>
            <a:srgbClr val="FBAE40"/>
          </p15:clr>
        </p15:guide>
        <p15:guide id="7" orient="horz" pos="456">
          <p15:clr>
            <a:srgbClr val="FBAE40"/>
          </p15:clr>
        </p15:guide>
        <p15:guide id="8" orient="horz" pos="168">
          <p15:clr>
            <a:srgbClr val="FBAE40"/>
          </p15:clr>
        </p15:guide>
        <p15:guide id="9" pos="3696">
          <p15:clr>
            <a:srgbClr val="FBAE40"/>
          </p15:clr>
        </p15:guide>
        <p15:guide id="10" orient="horz" pos="4200">
          <p15:clr>
            <a:srgbClr val="FBAE40"/>
          </p15:clr>
        </p15:guide>
        <p15:guide id="11" orient="horz" pos="2016">
          <p15:clr>
            <a:srgbClr val="FBAE40"/>
          </p15:clr>
        </p15:guide>
        <p15:guide id="12" orient="horz" pos="22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Slide 2">
    <p:spTree>
      <p:nvGrpSpPr>
        <p:cNvPr id="1" name=""/>
        <p:cNvGrpSpPr/>
        <p:nvPr/>
      </p:nvGrpSpPr>
      <p:grpSpPr>
        <a:xfrm>
          <a:off x="0" y="0"/>
          <a:ext cx="0" cy="0"/>
          <a:chOff x="0" y="0"/>
          <a:chExt cx="0" cy="0"/>
        </a:xfrm>
      </p:grpSpPr>
      <p:pic>
        <p:nvPicPr>
          <p:cNvPr id="59" name="Picture 58"/>
          <p:cNvPicPr>
            <a:picLocks noChangeAspect="1"/>
          </p:cNvPicPr>
          <p:nvPr userDrawn="1"/>
        </p:nvPicPr>
        <p:blipFill>
          <a:blip r:embed="rId2"/>
          <a:stretch>
            <a:fillRect/>
          </a:stretch>
        </p:blipFill>
        <p:spPr>
          <a:xfrm>
            <a:off x="11190414" y="4501764"/>
            <a:ext cx="778055" cy="1411356"/>
          </a:xfrm>
          <a:prstGeom prst="rect">
            <a:avLst/>
          </a:prstGeom>
        </p:spPr>
      </p:pic>
      <p:pic>
        <p:nvPicPr>
          <p:cNvPr id="7" name="Picture 6"/>
          <p:cNvPicPr>
            <a:picLocks noChangeAspect="1"/>
          </p:cNvPicPr>
          <p:nvPr userDrawn="1"/>
        </p:nvPicPr>
        <p:blipFill>
          <a:blip r:embed="rId3"/>
          <a:stretch>
            <a:fillRect/>
          </a:stretch>
        </p:blipFill>
        <p:spPr>
          <a:xfrm>
            <a:off x="465082" y="723900"/>
            <a:ext cx="2781946" cy="791116"/>
          </a:xfrm>
          <a:prstGeom prst="rect">
            <a:avLst/>
          </a:prstGeom>
        </p:spPr>
      </p:pic>
      <p:sp>
        <p:nvSpPr>
          <p:cNvPr id="8" name="Title 30"/>
          <p:cNvSpPr>
            <a:spLocks noGrp="1"/>
          </p:cNvSpPr>
          <p:nvPr>
            <p:ph type="title" hasCustomPrompt="1"/>
          </p:nvPr>
        </p:nvSpPr>
        <p:spPr>
          <a:xfrm>
            <a:off x="465082" y="2627879"/>
            <a:ext cx="6710633" cy="577139"/>
          </a:xfrm>
          <a:prstGeom prst="rect">
            <a:avLst/>
          </a:prstGeom>
        </p:spPr>
        <p:txBody>
          <a:bodyPr/>
          <a:lstStyle>
            <a:lvl1pPr>
              <a:defRPr/>
            </a:lvl1pPr>
          </a:lstStyle>
          <a:p>
            <a:r>
              <a:rPr lang="en-US" dirty="0"/>
              <a:t>Click add title</a:t>
            </a:r>
          </a:p>
        </p:txBody>
      </p:sp>
      <p:sp>
        <p:nvSpPr>
          <p:cNvPr id="9" name="Text Placeholder 5"/>
          <p:cNvSpPr>
            <a:spLocks noGrp="1"/>
          </p:cNvSpPr>
          <p:nvPr>
            <p:ph type="body" sz="quarter" idx="17" hasCustomPrompt="1"/>
          </p:nvPr>
        </p:nvSpPr>
        <p:spPr>
          <a:xfrm>
            <a:off x="473598" y="3338313"/>
            <a:ext cx="5257800" cy="350205"/>
          </a:xfrm>
          <a:prstGeom prst="rect">
            <a:avLst/>
          </a:prstGeom>
        </p:spPr>
        <p:txBody>
          <a:bodyPr lIns="0" tIns="0" rIns="0" bIns="0">
            <a:normAutofit/>
          </a:bodyPr>
          <a:lstStyle>
            <a:lvl1pPr marL="0" indent="0">
              <a:lnSpc>
                <a:spcPct val="100000"/>
              </a:lnSpc>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subtitle</a:t>
            </a:r>
          </a:p>
        </p:txBody>
      </p:sp>
      <p:sp>
        <p:nvSpPr>
          <p:cNvPr id="11" name="Text Placeholder 47"/>
          <p:cNvSpPr>
            <a:spLocks noGrp="1"/>
          </p:cNvSpPr>
          <p:nvPr>
            <p:ph type="body" sz="quarter" idx="11" hasCustomPrompt="1"/>
          </p:nvPr>
        </p:nvSpPr>
        <p:spPr>
          <a:xfrm>
            <a:off x="465082" y="5728357"/>
            <a:ext cx="5284788" cy="179320"/>
          </a:xfrm>
          <a:prstGeom prst="rect">
            <a:avLst/>
          </a:prstGeom>
        </p:spPr>
        <p:txBody>
          <a:bodyPr lIns="0" tIns="0" rIns="0" bIns="0">
            <a:noAutofit/>
          </a:bodyPr>
          <a:lstStyle>
            <a:lvl1pPr marL="0" indent="0">
              <a:lnSpc>
                <a:spcPct val="10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date</a:t>
            </a:r>
          </a:p>
        </p:txBody>
      </p:sp>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73598" y="6240760"/>
            <a:ext cx="1130293" cy="371934"/>
          </a:xfrm>
          <a:prstGeom prst="rect">
            <a:avLst/>
          </a:prstGeom>
        </p:spPr>
      </p:pic>
      <p:sp>
        <p:nvSpPr>
          <p:cNvPr id="14" name="Rectangle 13"/>
          <p:cNvSpPr/>
          <p:nvPr userDrawn="1"/>
        </p:nvSpPr>
        <p:spPr>
          <a:xfrm>
            <a:off x="-38100" y="6058692"/>
            <a:ext cx="12230100" cy="593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5"/>
          <p:cNvSpPr>
            <a:spLocks noGrp="1"/>
          </p:cNvSpPr>
          <p:nvPr>
            <p:ph type="ftr" sz="quarter" idx="3"/>
          </p:nvPr>
        </p:nvSpPr>
        <p:spPr>
          <a:xfrm>
            <a:off x="7601025" y="6261696"/>
            <a:ext cx="4114800" cy="365125"/>
          </a:xfrm>
          <a:prstGeom prst="rect">
            <a:avLst/>
          </a:prstGeom>
        </p:spPr>
        <p:txBody>
          <a:bodyPr vert="horz" lIns="91440" tIns="45720" rIns="91440" bIns="45720" rtlCol="0" anchor="ctr"/>
          <a:lstStyle>
            <a:lvl1pPr algn="ctr">
              <a:defRPr sz="1200" baseline="0">
                <a:solidFill>
                  <a:schemeClr val="tx1">
                    <a:tint val="75000"/>
                  </a:schemeClr>
                </a:solidFill>
                <a:latin typeface="montserrat" charset="0"/>
              </a:defRPr>
            </a:lvl1pPr>
          </a:lstStyle>
          <a:p>
            <a:r>
              <a:rPr lang="en-US" dirty="0"/>
              <a:t>© Copyright 2019 by California Medical Association</a:t>
            </a:r>
          </a:p>
        </p:txBody>
      </p:sp>
      <p:sp>
        <p:nvSpPr>
          <p:cNvPr id="15" name="Slide Number Placeholder 8"/>
          <p:cNvSpPr>
            <a:spLocks noGrp="1"/>
          </p:cNvSpPr>
          <p:nvPr>
            <p:ph type="sldNum" sz="quarter" idx="4"/>
          </p:nvPr>
        </p:nvSpPr>
        <p:spPr>
          <a:xfrm>
            <a:off x="9330690" y="6261696"/>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montserrat" charset="0"/>
              </a:defRPr>
            </a:lvl1pPr>
          </a:lstStyle>
          <a:p>
            <a:fld id="{462947D2-DB38-B544-9561-A22ED783005A}" type="slidenum">
              <a:rPr lang="en-US" smtClean="0"/>
              <a:pPr/>
              <a:t>‹#›</a:t>
            </a:fld>
            <a:endParaRPr lang="en-US" dirty="0"/>
          </a:p>
        </p:txBody>
      </p:sp>
    </p:spTree>
  </p:cSld>
  <p:clrMapOvr>
    <a:masterClrMapping/>
  </p:clrMapOvr>
  <p:extLst>
    <p:ext uri="{DCECCB84-F9BA-43D5-87BE-67443E8EF086}">
      <p15:sldGuideLst xmlns:p15="http://schemas.microsoft.com/office/powerpoint/2012/main">
        <p15:guide id="1" pos="288">
          <p15:clr>
            <a:srgbClr val="FBAE40"/>
          </p15:clr>
        </p15:guide>
        <p15:guide id="2" pos="7392">
          <p15:clr>
            <a:srgbClr val="FBAE40"/>
          </p15:clr>
        </p15:guide>
        <p15:guide id="4" orient="horz" pos="1368">
          <p15:clr>
            <a:srgbClr val="FBAE40"/>
          </p15:clr>
        </p15:guide>
        <p15:guide id="5" orient="horz" pos="3864">
          <p15:clr>
            <a:srgbClr val="FBAE40"/>
          </p15:clr>
        </p15:guide>
        <p15:guide id="6" orient="horz" pos="3984">
          <p15:clr>
            <a:srgbClr val="FBAE40"/>
          </p15:clr>
        </p15:guide>
        <p15:guide id="7" orient="horz" pos="456">
          <p15:clr>
            <a:srgbClr val="FBAE40"/>
          </p15:clr>
        </p15:guide>
        <p15:guide id="8" orient="horz" pos="2304">
          <p15:clr>
            <a:srgbClr val="FBAE40"/>
          </p15:clr>
        </p15:guide>
        <p15:guide id="9" pos="4584">
          <p15:clr>
            <a:srgbClr val="FBAE40"/>
          </p15:clr>
        </p15:guide>
        <p15:guide id="10" orient="horz" pos="420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1" name="Text Placeholder 20"/>
          <p:cNvSpPr>
            <a:spLocks noGrp="1"/>
          </p:cNvSpPr>
          <p:nvPr>
            <p:ph type="body" sz="quarter" idx="21" hasCustomPrompt="1"/>
          </p:nvPr>
        </p:nvSpPr>
        <p:spPr>
          <a:xfrm>
            <a:off x="5688016" y="1094874"/>
            <a:ext cx="5901731" cy="4632157"/>
          </a:xfrm>
        </p:spPr>
        <p:txBody>
          <a:bodyPr>
            <a:normAutofit/>
          </a:bodyPr>
          <a:lstStyle>
            <a:lvl1pPr marL="228600" marR="0" indent="-228600" algn="l" defTabSz="914400" rtl="0" eaLnBrk="1" fontAlgn="auto" latinLnBrk="0" hangingPunct="1">
              <a:lnSpc>
                <a:spcPct val="150000"/>
              </a:lnSpc>
              <a:spcBef>
                <a:spcPts val="1000"/>
              </a:spcBef>
              <a:spcAft>
                <a:spcPts val="0"/>
              </a:spcAft>
              <a:buClrTx/>
              <a:buSzTx/>
              <a:buFont typeface="Arial"/>
              <a:buChar char="•"/>
              <a:tabLst/>
              <a:defRPr sz="2400"/>
            </a:lvl1pPr>
          </a:lstStyle>
          <a:p>
            <a:pPr lvl="0"/>
            <a:r>
              <a:rPr lang="en-US" dirty="0"/>
              <a:t>Bullet</a:t>
            </a:r>
          </a:p>
          <a:p>
            <a:pPr lvl="0"/>
            <a:r>
              <a:rPr lang="en-US" dirty="0"/>
              <a:t>Bullet</a:t>
            </a:r>
          </a:p>
          <a:p>
            <a:pPr lvl="0"/>
            <a:r>
              <a:rPr lang="en-US" dirty="0"/>
              <a:t>Bullet</a:t>
            </a:r>
          </a:p>
          <a:p>
            <a:pPr lvl="0"/>
            <a:r>
              <a:rPr lang="en-US" dirty="0"/>
              <a:t>Bullet</a:t>
            </a:r>
          </a:p>
          <a:p>
            <a:pPr lvl="0"/>
            <a:r>
              <a:rPr lang="en-US" dirty="0"/>
              <a:t>Bullet</a:t>
            </a:r>
          </a:p>
          <a:p>
            <a:pPr marL="228600" marR="0" lvl="0" indent="-228600" algn="l" defTabSz="914400" rtl="0" eaLnBrk="1" fontAlgn="auto" latinLnBrk="0" hangingPunct="1">
              <a:lnSpc>
                <a:spcPct val="150000"/>
              </a:lnSpc>
              <a:spcBef>
                <a:spcPts val="1000"/>
              </a:spcBef>
              <a:spcAft>
                <a:spcPts val="0"/>
              </a:spcAft>
              <a:buClrTx/>
              <a:buSzTx/>
              <a:buFont typeface="Arial"/>
              <a:buChar char="•"/>
              <a:tabLst/>
              <a:defRPr/>
            </a:pPr>
            <a:r>
              <a:rPr lang="en-US" dirty="0"/>
              <a:t>Bullet</a:t>
            </a:r>
          </a:p>
          <a:p>
            <a:pPr marL="228600" marR="0" lvl="0" indent="-228600" algn="l" defTabSz="914400" rtl="0" eaLnBrk="1" fontAlgn="auto" latinLnBrk="0" hangingPunct="1">
              <a:lnSpc>
                <a:spcPct val="150000"/>
              </a:lnSpc>
              <a:spcBef>
                <a:spcPts val="1000"/>
              </a:spcBef>
              <a:spcAft>
                <a:spcPts val="0"/>
              </a:spcAft>
              <a:buClrTx/>
              <a:buSzTx/>
              <a:buFont typeface="Arial"/>
              <a:buChar char="•"/>
              <a:tabLst/>
              <a:defRPr/>
            </a:pPr>
            <a:r>
              <a:rPr lang="en-US" dirty="0"/>
              <a:t>Bullet</a:t>
            </a:r>
          </a:p>
          <a:p>
            <a:pPr lvl="0"/>
            <a:endParaRPr lang="en-US" dirty="0"/>
          </a:p>
        </p:txBody>
      </p:sp>
      <p:cxnSp>
        <p:nvCxnSpPr>
          <p:cNvPr id="3" name="Straight Connector 2">
            <a:extLst>
              <a:ext uri="{FF2B5EF4-FFF2-40B4-BE49-F238E27FC236}">
                <a16:creationId xmlns:a16="http://schemas.microsoft.com/office/drawing/2014/main" id="{42E4813F-B121-4BB6-8120-AD64E7E52168}"/>
              </a:ext>
            </a:extLst>
          </p:cNvPr>
          <p:cNvCxnSpPr/>
          <p:nvPr userDrawn="1"/>
        </p:nvCxnSpPr>
        <p:spPr>
          <a:xfrm>
            <a:off x="5027532" y="1010653"/>
            <a:ext cx="0" cy="4716378"/>
          </a:xfrm>
          <a:prstGeom prst="line">
            <a:avLst/>
          </a:prstGeom>
          <a:ln w="38100">
            <a:solidFill>
              <a:srgbClr val="002B47"/>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7AF7757-D740-4E00-A3BA-5619729B9C7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201" y="1416614"/>
            <a:ext cx="3909848" cy="3909848"/>
          </a:xfrm>
          <a:prstGeom prst="rect">
            <a:avLst/>
          </a:prstGeom>
        </p:spPr>
      </p:pic>
      <p:sp>
        <p:nvSpPr>
          <p:cNvPr id="11" name="Title Placeholder 1"/>
          <p:cNvSpPr>
            <a:spLocks noGrp="1"/>
          </p:cNvSpPr>
          <p:nvPr>
            <p:ph type="title" hasCustomPrompt="1"/>
          </p:nvPr>
        </p:nvSpPr>
        <p:spPr>
          <a:xfrm>
            <a:off x="498794" y="234904"/>
            <a:ext cx="10515600" cy="519728"/>
          </a:xfrm>
          <a:prstGeom prst="rect">
            <a:avLst/>
          </a:prstGeom>
        </p:spPr>
        <p:txBody>
          <a:bodyPr vert="horz" lIns="0" tIns="0" rIns="0" bIns="45720" rtlCol="0" anchor="t" anchorCtr="0">
            <a:noAutofit/>
          </a:bodyPr>
          <a:lstStyle/>
          <a:p>
            <a:r>
              <a:rPr lang="en-US" dirty="0"/>
              <a:t>Click to edit title</a:t>
            </a:r>
          </a:p>
        </p:txBody>
      </p:sp>
      <p:sp>
        <p:nvSpPr>
          <p:cNvPr id="9" name="Footer Placeholder 5"/>
          <p:cNvSpPr>
            <a:spLocks noGrp="1"/>
          </p:cNvSpPr>
          <p:nvPr>
            <p:ph type="ftr" sz="quarter" idx="3"/>
          </p:nvPr>
        </p:nvSpPr>
        <p:spPr>
          <a:xfrm>
            <a:off x="7601025" y="6261696"/>
            <a:ext cx="4114800" cy="365125"/>
          </a:xfrm>
          <a:prstGeom prst="rect">
            <a:avLst/>
          </a:prstGeom>
        </p:spPr>
        <p:txBody>
          <a:bodyPr vert="horz" lIns="91440" tIns="45720" rIns="91440" bIns="45720" rtlCol="0" anchor="ctr"/>
          <a:lstStyle>
            <a:lvl1pPr algn="ctr">
              <a:defRPr sz="1200" baseline="0">
                <a:solidFill>
                  <a:schemeClr val="tx1">
                    <a:tint val="75000"/>
                  </a:schemeClr>
                </a:solidFill>
                <a:latin typeface="montserrat" charset="0"/>
              </a:defRPr>
            </a:lvl1pPr>
          </a:lstStyle>
          <a:p>
            <a:r>
              <a:rPr lang="en-US" dirty="0"/>
              <a:t>© Copyright 2019 by California Medical Association</a:t>
            </a:r>
          </a:p>
        </p:txBody>
      </p:sp>
      <p:sp>
        <p:nvSpPr>
          <p:cNvPr id="14" name="Slide Number Placeholder 8"/>
          <p:cNvSpPr>
            <a:spLocks noGrp="1"/>
          </p:cNvSpPr>
          <p:nvPr>
            <p:ph type="sldNum" sz="quarter" idx="4"/>
          </p:nvPr>
        </p:nvSpPr>
        <p:spPr>
          <a:xfrm>
            <a:off x="9330690" y="6261696"/>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montserrat" charset="0"/>
              </a:defRPr>
            </a:lvl1pPr>
          </a:lstStyle>
          <a:p>
            <a:fld id="{462947D2-DB38-B544-9561-A22ED783005A}" type="slidenum">
              <a:rPr lang="en-US" smtClean="0"/>
              <a:pPr/>
              <a:t>‹#›</a:t>
            </a:fld>
            <a:endParaRPr lang="en-US" dirty="0"/>
          </a:p>
        </p:txBody>
      </p:sp>
      <p:pic>
        <p:nvPicPr>
          <p:cNvPr id="13" name="Picture 12">
            <a:extLst>
              <a:ext uri="{FF2B5EF4-FFF2-40B4-BE49-F238E27FC236}">
                <a16:creationId xmlns:a16="http://schemas.microsoft.com/office/drawing/2014/main" id="{A3CF5572-5D84-1947-9B18-34847B25D9F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490499" y="-22227"/>
            <a:ext cx="683203" cy="506812"/>
          </a:xfrm>
          <a:prstGeom prst="rect">
            <a:avLst/>
          </a:prstGeom>
        </p:spPr>
      </p:pic>
    </p:spTree>
  </p:cSld>
  <p:clrMapOvr>
    <a:masterClrMapping/>
  </p:clrMapOvr>
  <p:extLst>
    <p:ext uri="{DCECCB84-F9BA-43D5-87BE-67443E8EF086}">
      <p15:sldGuideLst xmlns:p15="http://schemas.microsoft.com/office/powerpoint/2012/main">
        <p15:guide id="1" pos="288">
          <p15:clr>
            <a:srgbClr val="FBAE40"/>
          </p15:clr>
        </p15:guide>
        <p15:guide id="2" pos="7392">
          <p15:clr>
            <a:srgbClr val="FBAE40"/>
          </p15:clr>
        </p15:guide>
        <p15:guide id="3" pos="3480" userDrawn="1">
          <p15:clr>
            <a:srgbClr val="FBAE40"/>
          </p15:clr>
        </p15:guide>
        <p15:guide id="4" orient="horz" pos="1152">
          <p15:clr>
            <a:srgbClr val="FBAE40"/>
          </p15:clr>
        </p15:guide>
        <p15:guide id="5" orient="horz" pos="3864">
          <p15:clr>
            <a:srgbClr val="FBAE40"/>
          </p15:clr>
        </p15:guide>
        <p15:guide id="6" orient="horz" pos="3984">
          <p15:clr>
            <a:srgbClr val="FBAE40"/>
          </p15:clr>
        </p15:guide>
        <p15:guide id="7" orient="horz" pos="456">
          <p15:clr>
            <a:srgbClr val="FBAE40"/>
          </p15:clr>
        </p15:guide>
        <p15:guide id="8" orient="horz" pos="168" userDrawn="1">
          <p15:clr>
            <a:srgbClr val="FBAE40"/>
          </p15:clr>
        </p15:guide>
        <p15:guide id="9" pos="3696" userDrawn="1">
          <p15:clr>
            <a:srgbClr val="FBAE40"/>
          </p15:clr>
        </p15:guide>
        <p15:guide id="10" orient="horz" pos="4200">
          <p15:clr>
            <a:srgbClr val="FBAE40"/>
          </p15:clr>
        </p15:guide>
        <p15:guide id="11" orient="horz" pos="192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Copy Graphic">
    <p:spTree>
      <p:nvGrpSpPr>
        <p:cNvPr id="1" name=""/>
        <p:cNvGrpSpPr/>
        <p:nvPr/>
      </p:nvGrpSpPr>
      <p:grpSpPr>
        <a:xfrm>
          <a:off x="0" y="0"/>
          <a:ext cx="0" cy="0"/>
          <a:chOff x="0" y="0"/>
          <a:chExt cx="0" cy="0"/>
        </a:xfrm>
      </p:grpSpPr>
      <p:sp>
        <p:nvSpPr>
          <p:cNvPr id="8" name="Picture Placeholder 7"/>
          <p:cNvSpPr>
            <a:spLocks noGrp="1"/>
          </p:cNvSpPr>
          <p:nvPr>
            <p:ph type="pic" sz="quarter" idx="18"/>
          </p:nvPr>
        </p:nvSpPr>
        <p:spPr>
          <a:xfrm>
            <a:off x="5870629" y="984142"/>
            <a:ext cx="5719118" cy="4948028"/>
          </a:xfrm>
          <a:prstGeom prst="round2DiagRect">
            <a:avLst/>
          </a:prstGeom>
        </p:spPr>
        <p:txBody>
          <a:bodyPr/>
          <a:lstStyle/>
          <a:p>
            <a:r>
              <a:rPr lang="en-US" dirty="0"/>
              <a:t>Drag picture to placeholder or click icon to add</a:t>
            </a:r>
          </a:p>
        </p:txBody>
      </p:sp>
      <p:sp>
        <p:nvSpPr>
          <p:cNvPr id="10" name="Text Placeholder 20">
            <a:extLst>
              <a:ext uri="{FF2B5EF4-FFF2-40B4-BE49-F238E27FC236}">
                <a16:creationId xmlns:a16="http://schemas.microsoft.com/office/drawing/2014/main" id="{FE40458D-156C-4211-BABE-DC551D416A6B}"/>
              </a:ext>
            </a:extLst>
          </p:cNvPr>
          <p:cNvSpPr>
            <a:spLocks noGrp="1"/>
          </p:cNvSpPr>
          <p:nvPr>
            <p:ph type="body" sz="quarter" idx="21" hasCustomPrompt="1"/>
          </p:nvPr>
        </p:nvSpPr>
        <p:spPr>
          <a:xfrm>
            <a:off x="498794" y="984143"/>
            <a:ext cx="4987606" cy="4948027"/>
          </a:xfrm>
        </p:spPr>
        <p:txBody>
          <a:bodyPr>
            <a:normAutofit/>
          </a:bodyPr>
          <a:lstStyle>
            <a:lvl1pPr>
              <a:defRPr sz="2400"/>
            </a:lvl1pPr>
          </a:lstStyle>
          <a:p>
            <a:pPr lvl="0"/>
            <a:r>
              <a:rPr lang="en-US" dirty="0"/>
              <a:t>Bullet</a:t>
            </a:r>
          </a:p>
          <a:p>
            <a:pPr lvl="0"/>
            <a:r>
              <a:rPr lang="en-US" dirty="0"/>
              <a:t>Bullet</a:t>
            </a:r>
          </a:p>
          <a:p>
            <a:pPr lvl="0"/>
            <a:r>
              <a:rPr lang="en-US" dirty="0"/>
              <a:t>Bullet</a:t>
            </a:r>
          </a:p>
          <a:p>
            <a:pPr lvl="0"/>
            <a:r>
              <a:rPr lang="en-US" dirty="0"/>
              <a:t>Bullet</a:t>
            </a:r>
          </a:p>
          <a:p>
            <a:pPr lvl="0"/>
            <a:r>
              <a:rPr lang="en-US" dirty="0"/>
              <a:t>Bullet</a:t>
            </a:r>
          </a:p>
          <a:p>
            <a:pPr lvl="0"/>
            <a:r>
              <a:rPr lang="en-US" dirty="0"/>
              <a:t>Bullet</a:t>
            </a:r>
          </a:p>
          <a:p>
            <a:pPr lvl="0"/>
            <a:r>
              <a:rPr lang="en-US" dirty="0"/>
              <a:t>Bullet</a:t>
            </a:r>
          </a:p>
        </p:txBody>
      </p:sp>
      <p:sp>
        <p:nvSpPr>
          <p:cNvPr id="11" name="Title Placeholder 1"/>
          <p:cNvSpPr>
            <a:spLocks noGrp="1"/>
          </p:cNvSpPr>
          <p:nvPr>
            <p:ph type="title" hasCustomPrompt="1"/>
          </p:nvPr>
        </p:nvSpPr>
        <p:spPr>
          <a:xfrm>
            <a:off x="498794" y="234904"/>
            <a:ext cx="10515600" cy="519728"/>
          </a:xfrm>
          <a:prstGeom prst="rect">
            <a:avLst/>
          </a:prstGeom>
        </p:spPr>
        <p:txBody>
          <a:bodyPr vert="horz" lIns="0" tIns="0" rIns="0" bIns="45720" rtlCol="0" anchor="t" anchorCtr="0">
            <a:noAutofit/>
          </a:bodyPr>
          <a:lstStyle/>
          <a:p>
            <a:r>
              <a:rPr lang="en-US" dirty="0"/>
              <a:t>Click to edit title</a:t>
            </a:r>
          </a:p>
        </p:txBody>
      </p:sp>
      <p:sp>
        <p:nvSpPr>
          <p:cNvPr id="9" name="Footer Placeholder 5"/>
          <p:cNvSpPr>
            <a:spLocks noGrp="1"/>
          </p:cNvSpPr>
          <p:nvPr>
            <p:ph type="ftr" sz="quarter" idx="3"/>
          </p:nvPr>
        </p:nvSpPr>
        <p:spPr>
          <a:xfrm>
            <a:off x="7601025" y="6261696"/>
            <a:ext cx="4114800" cy="365125"/>
          </a:xfrm>
          <a:prstGeom prst="rect">
            <a:avLst/>
          </a:prstGeom>
        </p:spPr>
        <p:txBody>
          <a:bodyPr vert="horz" lIns="91440" tIns="45720" rIns="91440" bIns="45720" rtlCol="0" anchor="ctr"/>
          <a:lstStyle>
            <a:lvl1pPr algn="ctr">
              <a:defRPr sz="1200" baseline="0">
                <a:solidFill>
                  <a:schemeClr val="tx1">
                    <a:tint val="75000"/>
                  </a:schemeClr>
                </a:solidFill>
                <a:latin typeface="montserrat" charset="0"/>
              </a:defRPr>
            </a:lvl1pPr>
          </a:lstStyle>
          <a:p>
            <a:r>
              <a:rPr lang="en-US" dirty="0"/>
              <a:t>© Copyright 2019 by California Medical Association</a:t>
            </a:r>
          </a:p>
        </p:txBody>
      </p:sp>
      <p:sp>
        <p:nvSpPr>
          <p:cNvPr id="14" name="Slide Number Placeholder 8"/>
          <p:cNvSpPr>
            <a:spLocks noGrp="1"/>
          </p:cNvSpPr>
          <p:nvPr>
            <p:ph type="sldNum" sz="quarter" idx="4"/>
          </p:nvPr>
        </p:nvSpPr>
        <p:spPr>
          <a:xfrm>
            <a:off x="9330690" y="6261696"/>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montserrat" charset="0"/>
              </a:defRPr>
            </a:lvl1pPr>
          </a:lstStyle>
          <a:p>
            <a:fld id="{462947D2-DB38-B544-9561-A22ED783005A}" type="slidenum">
              <a:rPr lang="en-US" smtClean="0"/>
              <a:pPr/>
              <a:t>‹#›</a:t>
            </a:fld>
            <a:endParaRPr lang="en-US" dirty="0"/>
          </a:p>
        </p:txBody>
      </p:sp>
      <p:pic>
        <p:nvPicPr>
          <p:cNvPr id="13" name="Picture 12">
            <a:extLst>
              <a:ext uri="{FF2B5EF4-FFF2-40B4-BE49-F238E27FC236}">
                <a16:creationId xmlns:a16="http://schemas.microsoft.com/office/drawing/2014/main" id="{80447E35-68BE-454C-9375-5D3F52C75AC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90499" y="-22227"/>
            <a:ext cx="683203" cy="506812"/>
          </a:xfrm>
          <a:prstGeom prst="rect">
            <a:avLst/>
          </a:prstGeom>
        </p:spPr>
      </p:pic>
    </p:spTree>
    <p:extLst>
      <p:ext uri="{BB962C8B-B14F-4D97-AF65-F5344CB8AC3E}">
        <p14:creationId xmlns:p14="http://schemas.microsoft.com/office/powerpoint/2010/main" val="3653736569"/>
      </p:ext>
    </p:extLst>
  </p:cSld>
  <p:clrMapOvr>
    <a:masterClrMapping/>
  </p:clrMapOvr>
  <p:extLst>
    <p:ext uri="{DCECCB84-F9BA-43D5-87BE-67443E8EF086}">
      <p15:sldGuideLst xmlns:p15="http://schemas.microsoft.com/office/powerpoint/2012/main">
        <p15:guide id="1" pos="288">
          <p15:clr>
            <a:srgbClr val="FBAE40"/>
          </p15:clr>
        </p15:guide>
        <p15:guide id="2" pos="7392">
          <p15:clr>
            <a:srgbClr val="FBAE40"/>
          </p15:clr>
        </p15:guide>
        <p15:guide id="3" pos="3480">
          <p15:clr>
            <a:srgbClr val="FBAE40"/>
          </p15:clr>
        </p15:guide>
        <p15:guide id="4" orient="horz" pos="1152">
          <p15:clr>
            <a:srgbClr val="FBAE40"/>
          </p15:clr>
        </p15:guide>
        <p15:guide id="5" orient="horz" pos="3864">
          <p15:clr>
            <a:srgbClr val="FBAE40"/>
          </p15:clr>
        </p15:guide>
        <p15:guide id="6" orient="horz" pos="3984">
          <p15:clr>
            <a:srgbClr val="FBAE40"/>
          </p15:clr>
        </p15:guide>
        <p15:guide id="7" orient="horz" pos="456">
          <p15:clr>
            <a:srgbClr val="FBAE40"/>
          </p15:clr>
        </p15:guide>
        <p15:guide id="8" orient="horz" pos="168">
          <p15:clr>
            <a:srgbClr val="FBAE40"/>
          </p15:clr>
        </p15:guide>
        <p15:guide id="9" pos="3696">
          <p15:clr>
            <a:srgbClr val="FBAE40"/>
          </p15:clr>
        </p15:guide>
        <p15:guide id="10" orient="horz" pos="4200">
          <p15:clr>
            <a:srgbClr val="FBAE40"/>
          </p15:clr>
        </p15:guide>
        <p15:guide id="11" orient="horz" pos="19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Copy">
    <p:spTree>
      <p:nvGrpSpPr>
        <p:cNvPr id="1" name=""/>
        <p:cNvGrpSpPr/>
        <p:nvPr/>
      </p:nvGrpSpPr>
      <p:grpSpPr>
        <a:xfrm>
          <a:off x="0" y="0"/>
          <a:ext cx="0" cy="0"/>
          <a:chOff x="0" y="0"/>
          <a:chExt cx="0" cy="0"/>
        </a:xfrm>
      </p:grpSpPr>
      <p:sp>
        <p:nvSpPr>
          <p:cNvPr id="21" name="Text Placeholder 20"/>
          <p:cNvSpPr>
            <a:spLocks noGrp="1"/>
          </p:cNvSpPr>
          <p:nvPr>
            <p:ph type="body" sz="quarter" idx="21" hasCustomPrompt="1"/>
          </p:nvPr>
        </p:nvSpPr>
        <p:spPr>
          <a:xfrm>
            <a:off x="498793" y="984144"/>
            <a:ext cx="11090953" cy="4901784"/>
          </a:xfrm>
        </p:spPr>
        <p:txBody>
          <a:bodyPr>
            <a:normAutofit/>
          </a:bodyPr>
          <a:lstStyle>
            <a:lvl1pPr marL="228600" marR="0" indent="-228600" algn="l" defTabSz="914400" rtl="0" eaLnBrk="1" fontAlgn="auto" latinLnBrk="0" hangingPunct="1">
              <a:lnSpc>
                <a:spcPct val="150000"/>
              </a:lnSpc>
              <a:spcBef>
                <a:spcPts val="1000"/>
              </a:spcBef>
              <a:spcAft>
                <a:spcPts val="0"/>
              </a:spcAft>
              <a:buClrTx/>
              <a:buSzTx/>
              <a:buFont typeface="Arial"/>
              <a:buChar char="•"/>
              <a:tabLst/>
              <a:defRPr sz="2400"/>
            </a:lvl1pPr>
          </a:lstStyle>
          <a:p>
            <a:pPr lvl="0"/>
            <a:r>
              <a:rPr lang="en-US" dirty="0"/>
              <a:t>Bullet</a:t>
            </a:r>
          </a:p>
          <a:p>
            <a:pPr lvl="0"/>
            <a:r>
              <a:rPr lang="en-US" dirty="0"/>
              <a:t>Bullet</a:t>
            </a:r>
          </a:p>
          <a:p>
            <a:pPr lvl="0"/>
            <a:r>
              <a:rPr lang="en-US" dirty="0"/>
              <a:t>Bullet</a:t>
            </a:r>
          </a:p>
          <a:p>
            <a:pPr lvl="0"/>
            <a:r>
              <a:rPr lang="en-US" dirty="0"/>
              <a:t>Bullet</a:t>
            </a:r>
          </a:p>
          <a:p>
            <a:pPr lvl="0"/>
            <a:r>
              <a:rPr lang="en-US" dirty="0"/>
              <a:t>Bullet</a:t>
            </a:r>
          </a:p>
          <a:p>
            <a:pPr lvl="0"/>
            <a:r>
              <a:rPr lang="en-US" dirty="0"/>
              <a:t>Bullet</a:t>
            </a:r>
          </a:p>
          <a:p>
            <a:pPr marL="228600" marR="0" lvl="0" indent="-228600" algn="l" defTabSz="914400" rtl="0" eaLnBrk="1" fontAlgn="auto" latinLnBrk="0" hangingPunct="1">
              <a:lnSpc>
                <a:spcPct val="150000"/>
              </a:lnSpc>
              <a:spcBef>
                <a:spcPts val="1000"/>
              </a:spcBef>
              <a:spcAft>
                <a:spcPts val="0"/>
              </a:spcAft>
              <a:buClrTx/>
              <a:buSzTx/>
              <a:buFont typeface="Arial"/>
              <a:buChar char="•"/>
              <a:tabLst/>
              <a:defRPr/>
            </a:pPr>
            <a:r>
              <a:rPr lang="en-US" dirty="0"/>
              <a:t>Bullet</a:t>
            </a:r>
          </a:p>
        </p:txBody>
      </p:sp>
      <p:sp>
        <p:nvSpPr>
          <p:cNvPr id="7" name="Title Placeholder 1"/>
          <p:cNvSpPr>
            <a:spLocks noGrp="1"/>
          </p:cNvSpPr>
          <p:nvPr>
            <p:ph type="title" hasCustomPrompt="1"/>
          </p:nvPr>
        </p:nvSpPr>
        <p:spPr>
          <a:xfrm>
            <a:off x="498794" y="234904"/>
            <a:ext cx="10515600" cy="519728"/>
          </a:xfrm>
          <a:prstGeom prst="rect">
            <a:avLst/>
          </a:prstGeom>
        </p:spPr>
        <p:txBody>
          <a:bodyPr vert="horz" lIns="0" tIns="0" rIns="0" bIns="45720" rtlCol="0" anchor="t" anchorCtr="0">
            <a:noAutofit/>
          </a:bodyPr>
          <a:lstStyle/>
          <a:p>
            <a:r>
              <a:rPr lang="en-US" dirty="0"/>
              <a:t>Click to edit title</a:t>
            </a:r>
          </a:p>
        </p:txBody>
      </p:sp>
      <p:sp>
        <p:nvSpPr>
          <p:cNvPr id="8" name="Footer Placeholder 5"/>
          <p:cNvSpPr>
            <a:spLocks noGrp="1"/>
          </p:cNvSpPr>
          <p:nvPr>
            <p:ph type="ftr" sz="quarter" idx="3"/>
          </p:nvPr>
        </p:nvSpPr>
        <p:spPr>
          <a:xfrm>
            <a:off x="7601025" y="6261696"/>
            <a:ext cx="4114800" cy="365125"/>
          </a:xfrm>
          <a:prstGeom prst="rect">
            <a:avLst/>
          </a:prstGeom>
        </p:spPr>
        <p:txBody>
          <a:bodyPr vert="horz" lIns="91440" tIns="45720" rIns="91440" bIns="45720" rtlCol="0" anchor="ctr"/>
          <a:lstStyle>
            <a:lvl1pPr algn="ctr">
              <a:defRPr sz="1200" baseline="0">
                <a:solidFill>
                  <a:schemeClr val="tx1">
                    <a:tint val="75000"/>
                  </a:schemeClr>
                </a:solidFill>
                <a:latin typeface="montserrat" charset="0"/>
              </a:defRPr>
            </a:lvl1pPr>
          </a:lstStyle>
          <a:p>
            <a:r>
              <a:rPr lang="en-US" dirty="0"/>
              <a:t>© Copyright 2019 by California Medical Association</a:t>
            </a:r>
          </a:p>
        </p:txBody>
      </p:sp>
      <p:sp>
        <p:nvSpPr>
          <p:cNvPr id="9" name="Slide Number Placeholder 8"/>
          <p:cNvSpPr>
            <a:spLocks noGrp="1"/>
          </p:cNvSpPr>
          <p:nvPr>
            <p:ph type="sldNum" sz="quarter" idx="4"/>
          </p:nvPr>
        </p:nvSpPr>
        <p:spPr>
          <a:xfrm>
            <a:off x="9330690" y="6261696"/>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montserrat" charset="0"/>
              </a:defRPr>
            </a:lvl1pPr>
          </a:lstStyle>
          <a:p>
            <a:fld id="{462947D2-DB38-B544-9561-A22ED783005A}" type="slidenum">
              <a:rPr lang="en-US" smtClean="0"/>
              <a:pPr/>
              <a:t>‹#›</a:t>
            </a:fld>
            <a:endParaRPr lang="en-US" dirty="0"/>
          </a:p>
        </p:txBody>
      </p:sp>
      <p:pic>
        <p:nvPicPr>
          <p:cNvPr id="10" name="Picture 9">
            <a:extLst>
              <a:ext uri="{FF2B5EF4-FFF2-40B4-BE49-F238E27FC236}">
                <a16:creationId xmlns:a16="http://schemas.microsoft.com/office/drawing/2014/main" id="{170AC3A0-3801-094E-9417-E5052EEBE78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90499" y="-22227"/>
            <a:ext cx="683203" cy="506812"/>
          </a:xfrm>
          <a:prstGeom prst="rect">
            <a:avLst/>
          </a:prstGeom>
        </p:spPr>
      </p:pic>
    </p:spTree>
    <p:extLst>
      <p:ext uri="{BB962C8B-B14F-4D97-AF65-F5344CB8AC3E}">
        <p14:creationId xmlns:p14="http://schemas.microsoft.com/office/powerpoint/2010/main" val="1106869750"/>
      </p:ext>
    </p:extLst>
  </p:cSld>
  <p:clrMapOvr>
    <a:masterClrMapping/>
  </p:clrMapOvr>
  <p:extLst>
    <p:ext uri="{DCECCB84-F9BA-43D5-87BE-67443E8EF086}">
      <p15:sldGuideLst xmlns:p15="http://schemas.microsoft.com/office/powerpoint/2012/main">
        <p15:guide id="1" pos="288">
          <p15:clr>
            <a:srgbClr val="FBAE40"/>
          </p15:clr>
        </p15:guide>
        <p15:guide id="2" pos="7392">
          <p15:clr>
            <a:srgbClr val="FBAE40"/>
          </p15:clr>
        </p15:guide>
        <p15:guide id="3" pos="3480">
          <p15:clr>
            <a:srgbClr val="FBAE40"/>
          </p15:clr>
        </p15:guide>
        <p15:guide id="4" orient="horz" pos="1152">
          <p15:clr>
            <a:srgbClr val="FBAE40"/>
          </p15:clr>
        </p15:guide>
        <p15:guide id="5" orient="horz" pos="3864">
          <p15:clr>
            <a:srgbClr val="FBAE40"/>
          </p15:clr>
        </p15:guide>
        <p15:guide id="6" orient="horz" pos="3984">
          <p15:clr>
            <a:srgbClr val="FBAE40"/>
          </p15:clr>
        </p15:guide>
        <p15:guide id="7" orient="horz" pos="456">
          <p15:clr>
            <a:srgbClr val="FBAE40"/>
          </p15:clr>
        </p15:guide>
        <p15:guide id="8" orient="horz" pos="168">
          <p15:clr>
            <a:srgbClr val="FBAE40"/>
          </p15:clr>
        </p15:guide>
        <p15:guide id="9" pos="3696">
          <p15:clr>
            <a:srgbClr val="FBAE40"/>
          </p15:clr>
        </p15:guide>
        <p15:guide id="10" orient="horz" pos="4200">
          <p15:clr>
            <a:srgbClr val="FBAE40"/>
          </p15:clr>
        </p15:guide>
        <p15:guide id="11" orient="horz" pos="19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1" name="Text Placeholder 20"/>
          <p:cNvSpPr>
            <a:spLocks noGrp="1"/>
          </p:cNvSpPr>
          <p:nvPr>
            <p:ph type="body" sz="quarter" idx="21" hasCustomPrompt="1"/>
          </p:nvPr>
        </p:nvSpPr>
        <p:spPr>
          <a:xfrm>
            <a:off x="498794" y="1450429"/>
            <a:ext cx="11090953" cy="4240924"/>
          </a:xfrm>
        </p:spPr>
        <p:txBody>
          <a:bodyPr>
            <a:normAutofit/>
          </a:bodyPr>
          <a:lstStyle>
            <a:lvl1pPr marL="0" indent="0" algn="ctr">
              <a:lnSpc>
                <a:spcPct val="150000"/>
              </a:lnSpc>
              <a:buNone/>
              <a:defRPr sz="3000"/>
            </a:lvl1pPr>
          </a:lstStyle>
          <a:p>
            <a:pPr lvl="0"/>
            <a:r>
              <a:rPr lang="en-US" dirty="0"/>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a:t>
            </a:r>
          </a:p>
        </p:txBody>
      </p:sp>
      <p:sp>
        <p:nvSpPr>
          <p:cNvPr id="2" name="Footer Placeholder 1"/>
          <p:cNvSpPr>
            <a:spLocks noGrp="1"/>
          </p:cNvSpPr>
          <p:nvPr>
            <p:ph type="ftr" sz="quarter" idx="22"/>
          </p:nvPr>
        </p:nvSpPr>
        <p:spPr/>
        <p:txBody>
          <a:bodyPr/>
          <a:lstStyle/>
          <a:p>
            <a:r>
              <a:rPr lang="en-US" dirty="0"/>
              <a:t>© Copyright 2019 by California Medical Association</a:t>
            </a:r>
          </a:p>
        </p:txBody>
      </p:sp>
      <p:sp>
        <p:nvSpPr>
          <p:cNvPr id="3" name="Slide Number Placeholder 2"/>
          <p:cNvSpPr>
            <a:spLocks noGrp="1"/>
          </p:cNvSpPr>
          <p:nvPr>
            <p:ph type="sldNum" sz="quarter" idx="23"/>
          </p:nvPr>
        </p:nvSpPr>
        <p:spPr/>
        <p:txBody>
          <a:bodyPr/>
          <a:lstStyle/>
          <a:p>
            <a:fld id="{462947D2-DB38-B544-9561-A22ED783005A}" type="slidenum">
              <a:rPr lang="en-US" smtClean="0"/>
              <a:t>‹#›</a:t>
            </a:fld>
            <a:endParaRPr lang="en-US"/>
          </a:p>
        </p:txBody>
      </p:sp>
      <p:sp>
        <p:nvSpPr>
          <p:cNvPr id="7" name="Title Placeholder 1"/>
          <p:cNvSpPr>
            <a:spLocks noGrp="1"/>
          </p:cNvSpPr>
          <p:nvPr>
            <p:ph type="title" hasCustomPrompt="1"/>
          </p:nvPr>
        </p:nvSpPr>
        <p:spPr>
          <a:xfrm>
            <a:off x="498794" y="234904"/>
            <a:ext cx="10515600" cy="519728"/>
          </a:xfrm>
          <a:prstGeom prst="rect">
            <a:avLst/>
          </a:prstGeom>
        </p:spPr>
        <p:txBody>
          <a:bodyPr vert="horz" lIns="0" tIns="0" rIns="0" bIns="45720" rtlCol="0" anchor="t" anchorCtr="0">
            <a:noAutofit/>
          </a:bodyPr>
          <a:lstStyle/>
          <a:p>
            <a:r>
              <a:rPr lang="en-US" dirty="0"/>
              <a:t>Click to edit title</a:t>
            </a:r>
          </a:p>
        </p:txBody>
      </p:sp>
      <p:pic>
        <p:nvPicPr>
          <p:cNvPr id="8" name="Picture 7">
            <a:extLst>
              <a:ext uri="{FF2B5EF4-FFF2-40B4-BE49-F238E27FC236}">
                <a16:creationId xmlns:a16="http://schemas.microsoft.com/office/drawing/2014/main" id="{80FB3F3D-B7A7-5C49-B649-12BC464757C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90499" y="-22227"/>
            <a:ext cx="683203" cy="506812"/>
          </a:xfrm>
          <a:prstGeom prst="rect">
            <a:avLst/>
          </a:prstGeom>
        </p:spPr>
      </p:pic>
    </p:spTree>
    <p:extLst>
      <p:ext uri="{BB962C8B-B14F-4D97-AF65-F5344CB8AC3E}">
        <p14:creationId xmlns:p14="http://schemas.microsoft.com/office/powerpoint/2010/main" val="3623999683"/>
      </p:ext>
    </p:extLst>
  </p:cSld>
  <p:clrMapOvr>
    <a:masterClrMapping/>
  </p:clrMapOvr>
  <p:extLst>
    <p:ext uri="{DCECCB84-F9BA-43D5-87BE-67443E8EF086}">
      <p15:sldGuideLst xmlns:p15="http://schemas.microsoft.com/office/powerpoint/2012/main">
        <p15:guide id="1" pos="288">
          <p15:clr>
            <a:srgbClr val="FBAE40"/>
          </p15:clr>
        </p15:guide>
        <p15:guide id="2" pos="7392">
          <p15:clr>
            <a:srgbClr val="FBAE40"/>
          </p15:clr>
        </p15:guide>
        <p15:guide id="3" pos="3480">
          <p15:clr>
            <a:srgbClr val="FBAE40"/>
          </p15:clr>
        </p15:guide>
        <p15:guide id="4" orient="horz" pos="1152">
          <p15:clr>
            <a:srgbClr val="FBAE40"/>
          </p15:clr>
        </p15:guide>
        <p15:guide id="5" orient="horz" pos="3864">
          <p15:clr>
            <a:srgbClr val="FBAE40"/>
          </p15:clr>
        </p15:guide>
        <p15:guide id="6" orient="horz" pos="3984">
          <p15:clr>
            <a:srgbClr val="FBAE40"/>
          </p15:clr>
        </p15:guide>
        <p15:guide id="7" orient="horz" pos="456">
          <p15:clr>
            <a:srgbClr val="FBAE40"/>
          </p15:clr>
        </p15:guide>
        <p15:guide id="8" orient="horz" pos="168">
          <p15:clr>
            <a:srgbClr val="FBAE40"/>
          </p15:clr>
        </p15:guide>
        <p15:guide id="9" pos="3696">
          <p15:clr>
            <a:srgbClr val="FBAE40"/>
          </p15:clr>
        </p15:guide>
        <p15:guide id="10" orient="horz" pos="4200">
          <p15:clr>
            <a:srgbClr val="FBAE40"/>
          </p15:clr>
        </p15:guide>
        <p15:guide id="11" orient="horz" pos="19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c slid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498794" y="953146"/>
            <a:ext cx="11090953" cy="4932781"/>
          </a:xfrm>
          <a:prstGeom prst="round2DiagRect">
            <a:avLst/>
          </a:prstGeom>
        </p:spPr>
        <p:txBody>
          <a:bodyPr/>
          <a:lstStyle/>
          <a:p>
            <a:r>
              <a:rPr lang="en-US" dirty="0"/>
              <a:t>Drag picture to placeholder or click icon to add</a:t>
            </a:r>
          </a:p>
        </p:txBody>
      </p:sp>
      <p:sp>
        <p:nvSpPr>
          <p:cNvPr id="2" name="Footer Placeholder 1"/>
          <p:cNvSpPr>
            <a:spLocks noGrp="1"/>
          </p:cNvSpPr>
          <p:nvPr>
            <p:ph type="ftr" sz="quarter" idx="13"/>
          </p:nvPr>
        </p:nvSpPr>
        <p:spPr/>
        <p:txBody>
          <a:bodyPr/>
          <a:lstStyle/>
          <a:p>
            <a:r>
              <a:rPr lang="en-US" dirty="0"/>
              <a:t>© Copyright 2019 by California Medical Association</a:t>
            </a:r>
          </a:p>
        </p:txBody>
      </p:sp>
      <p:sp>
        <p:nvSpPr>
          <p:cNvPr id="3" name="Slide Number Placeholder 2"/>
          <p:cNvSpPr>
            <a:spLocks noGrp="1"/>
          </p:cNvSpPr>
          <p:nvPr>
            <p:ph type="sldNum" sz="quarter" idx="14"/>
          </p:nvPr>
        </p:nvSpPr>
        <p:spPr/>
        <p:txBody>
          <a:bodyPr/>
          <a:lstStyle/>
          <a:p>
            <a:fld id="{462947D2-DB38-B544-9561-A22ED783005A}" type="slidenum">
              <a:rPr lang="en-US" smtClean="0"/>
              <a:t>‹#›</a:t>
            </a:fld>
            <a:endParaRPr lang="en-US"/>
          </a:p>
        </p:txBody>
      </p:sp>
      <p:sp>
        <p:nvSpPr>
          <p:cNvPr id="8" name="Title Placeholder 1"/>
          <p:cNvSpPr>
            <a:spLocks noGrp="1"/>
          </p:cNvSpPr>
          <p:nvPr>
            <p:ph type="title" hasCustomPrompt="1"/>
          </p:nvPr>
        </p:nvSpPr>
        <p:spPr>
          <a:xfrm>
            <a:off x="498794" y="234904"/>
            <a:ext cx="10515600" cy="519728"/>
          </a:xfrm>
          <a:prstGeom prst="rect">
            <a:avLst/>
          </a:prstGeom>
        </p:spPr>
        <p:txBody>
          <a:bodyPr vert="horz" lIns="0" tIns="0" rIns="0" bIns="45720" rtlCol="0" anchor="t" anchorCtr="0">
            <a:noAutofit/>
          </a:bodyPr>
          <a:lstStyle/>
          <a:p>
            <a:r>
              <a:rPr lang="en-US" dirty="0"/>
              <a:t>Click to edit title</a:t>
            </a:r>
          </a:p>
        </p:txBody>
      </p:sp>
      <p:pic>
        <p:nvPicPr>
          <p:cNvPr id="7" name="Picture 6">
            <a:extLst>
              <a:ext uri="{FF2B5EF4-FFF2-40B4-BE49-F238E27FC236}">
                <a16:creationId xmlns:a16="http://schemas.microsoft.com/office/drawing/2014/main" id="{E998B3FC-0B80-D14A-A056-F0A17CF05B7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90499" y="-22227"/>
            <a:ext cx="683203" cy="506812"/>
          </a:xfrm>
          <a:prstGeom prst="rect">
            <a:avLst/>
          </a:prstGeom>
        </p:spPr>
      </p:pic>
    </p:spTree>
  </p:cSld>
  <p:clrMapOvr>
    <a:masterClrMapping/>
  </p:clrMapOvr>
  <p:extLst>
    <p:ext uri="{DCECCB84-F9BA-43D5-87BE-67443E8EF086}">
      <p15:sldGuideLst xmlns:p15="http://schemas.microsoft.com/office/powerpoint/2012/main">
        <p15:guide id="1" pos="288">
          <p15:clr>
            <a:srgbClr val="FBAE40"/>
          </p15:clr>
        </p15:guide>
        <p15:guide id="2" pos="7392">
          <p15:clr>
            <a:srgbClr val="FBAE40"/>
          </p15:clr>
        </p15:guide>
        <p15:guide id="3" pos="1656">
          <p15:clr>
            <a:srgbClr val="FBAE40"/>
          </p15:clr>
        </p15:guide>
        <p15:guide id="5" orient="horz" pos="3888">
          <p15:clr>
            <a:srgbClr val="FBAE40"/>
          </p15:clr>
        </p15:guide>
        <p15:guide id="6" orient="horz" pos="4080">
          <p15:clr>
            <a:srgbClr val="FBAE40"/>
          </p15:clr>
        </p15:guide>
        <p15:guide id="9" orient="horz" pos="45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C3FDB31B-D1A0-5A44-A963-86636A5EF13F}"/>
              </a:ext>
            </a:extLst>
          </p:cNvPr>
          <p:cNvSpPr>
            <a:spLocks noGrp="1"/>
          </p:cNvSpPr>
          <p:nvPr>
            <p:ph type="chart" sz="quarter" idx="22"/>
          </p:nvPr>
        </p:nvSpPr>
        <p:spPr>
          <a:xfrm>
            <a:off x="498794" y="960582"/>
            <a:ext cx="11171236" cy="4925345"/>
          </a:xfrm>
        </p:spPr>
        <p:txBody>
          <a:bodyPr/>
          <a:lstStyle/>
          <a:p>
            <a:r>
              <a:rPr lang="en-US" dirty="0"/>
              <a:t>Click icon to add chart</a:t>
            </a:r>
          </a:p>
        </p:txBody>
      </p:sp>
      <p:sp>
        <p:nvSpPr>
          <p:cNvPr id="2" name="Footer Placeholder 1"/>
          <p:cNvSpPr>
            <a:spLocks noGrp="1"/>
          </p:cNvSpPr>
          <p:nvPr>
            <p:ph type="ftr" sz="quarter" idx="23"/>
          </p:nvPr>
        </p:nvSpPr>
        <p:spPr/>
        <p:txBody>
          <a:bodyPr/>
          <a:lstStyle/>
          <a:p>
            <a:r>
              <a:rPr lang="en-US" dirty="0"/>
              <a:t>© Copyright 2019 by California Medical Association</a:t>
            </a:r>
          </a:p>
        </p:txBody>
      </p:sp>
      <p:sp>
        <p:nvSpPr>
          <p:cNvPr id="3" name="Slide Number Placeholder 2"/>
          <p:cNvSpPr>
            <a:spLocks noGrp="1"/>
          </p:cNvSpPr>
          <p:nvPr>
            <p:ph type="sldNum" sz="quarter" idx="24"/>
          </p:nvPr>
        </p:nvSpPr>
        <p:spPr/>
        <p:txBody>
          <a:bodyPr/>
          <a:lstStyle/>
          <a:p>
            <a:fld id="{462947D2-DB38-B544-9561-A22ED783005A}" type="slidenum">
              <a:rPr lang="en-US" smtClean="0"/>
              <a:t>‹#›</a:t>
            </a:fld>
            <a:endParaRPr lang="en-US"/>
          </a:p>
        </p:txBody>
      </p:sp>
      <p:sp>
        <p:nvSpPr>
          <p:cNvPr id="7" name="Title Placeholder 1"/>
          <p:cNvSpPr>
            <a:spLocks noGrp="1"/>
          </p:cNvSpPr>
          <p:nvPr>
            <p:ph type="title" hasCustomPrompt="1"/>
          </p:nvPr>
        </p:nvSpPr>
        <p:spPr>
          <a:xfrm>
            <a:off x="498794" y="234904"/>
            <a:ext cx="10515600" cy="519728"/>
          </a:xfrm>
          <a:prstGeom prst="rect">
            <a:avLst/>
          </a:prstGeom>
        </p:spPr>
        <p:txBody>
          <a:bodyPr vert="horz" lIns="0" tIns="0" rIns="0" bIns="45720" rtlCol="0" anchor="t" anchorCtr="0">
            <a:noAutofit/>
          </a:bodyPr>
          <a:lstStyle/>
          <a:p>
            <a:r>
              <a:rPr lang="en-US" dirty="0"/>
              <a:t>Click to edit title</a:t>
            </a:r>
          </a:p>
        </p:txBody>
      </p:sp>
      <p:pic>
        <p:nvPicPr>
          <p:cNvPr id="8" name="Picture 7">
            <a:extLst>
              <a:ext uri="{FF2B5EF4-FFF2-40B4-BE49-F238E27FC236}">
                <a16:creationId xmlns:a16="http://schemas.microsoft.com/office/drawing/2014/main" id="{9FDE249A-4BEA-D748-85C6-D4992E04AA4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90499" y="-22227"/>
            <a:ext cx="683203" cy="506812"/>
          </a:xfrm>
          <a:prstGeom prst="rect">
            <a:avLst/>
          </a:prstGeom>
        </p:spPr>
      </p:pic>
    </p:spTree>
    <p:extLst>
      <p:ext uri="{BB962C8B-B14F-4D97-AF65-F5344CB8AC3E}">
        <p14:creationId xmlns:p14="http://schemas.microsoft.com/office/powerpoint/2010/main" val="510410435"/>
      </p:ext>
    </p:extLst>
  </p:cSld>
  <p:clrMapOvr>
    <a:masterClrMapping/>
  </p:clrMapOvr>
  <p:extLst>
    <p:ext uri="{DCECCB84-F9BA-43D5-87BE-67443E8EF086}">
      <p15:sldGuideLst xmlns:p15="http://schemas.microsoft.com/office/powerpoint/2012/main">
        <p15:guide id="1" pos="288">
          <p15:clr>
            <a:srgbClr val="FBAE40"/>
          </p15:clr>
        </p15:guide>
        <p15:guide id="2" pos="7392">
          <p15:clr>
            <a:srgbClr val="FBAE40"/>
          </p15:clr>
        </p15:guide>
        <p15:guide id="3" pos="3480">
          <p15:clr>
            <a:srgbClr val="FBAE40"/>
          </p15:clr>
        </p15:guide>
        <p15:guide id="4" orient="horz" pos="1152">
          <p15:clr>
            <a:srgbClr val="FBAE40"/>
          </p15:clr>
        </p15:guide>
        <p15:guide id="5" orient="horz" pos="3864">
          <p15:clr>
            <a:srgbClr val="FBAE40"/>
          </p15:clr>
        </p15:guide>
        <p15:guide id="6" orient="horz" pos="3984">
          <p15:clr>
            <a:srgbClr val="FBAE40"/>
          </p15:clr>
        </p15:guide>
        <p15:guide id="7" orient="horz" pos="456">
          <p15:clr>
            <a:srgbClr val="FBAE40"/>
          </p15:clr>
        </p15:guide>
        <p15:guide id="8" orient="horz" pos="168">
          <p15:clr>
            <a:srgbClr val="FBAE40"/>
          </p15:clr>
        </p15:guide>
        <p15:guide id="9" pos="3696">
          <p15:clr>
            <a:srgbClr val="FBAE40"/>
          </p15:clr>
        </p15:guide>
        <p15:guide id="10" orient="horz" pos="4200">
          <p15:clr>
            <a:srgbClr val="FBAE40"/>
          </p15:clr>
        </p15:guide>
        <p15:guide id="11" orient="horz" pos="2016">
          <p15:clr>
            <a:srgbClr val="FBAE40"/>
          </p15:clr>
        </p15:guide>
        <p15:guide id="12" orient="horz" pos="22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with Bullets">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C3FDB31B-D1A0-5A44-A963-86636A5EF13F}"/>
              </a:ext>
            </a:extLst>
          </p:cNvPr>
          <p:cNvSpPr>
            <a:spLocks noGrp="1"/>
          </p:cNvSpPr>
          <p:nvPr>
            <p:ph type="chart" sz="quarter" idx="22"/>
          </p:nvPr>
        </p:nvSpPr>
        <p:spPr>
          <a:xfrm>
            <a:off x="5770180" y="960583"/>
            <a:ext cx="5819567" cy="4937298"/>
          </a:xfrm>
        </p:spPr>
        <p:txBody>
          <a:bodyPr/>
          <a:lstStyle/>
          <a:p>
            <a:r>
              <a:rPr lang="en-US" dirty="0"/>
              <a:t>Click icon to add chart</a:t>
            </a:r>
          </a:p>
        </p:txBody>
      </p:sp>
      <p:sp>
        <p:nvSpPr>
          <p:cNvPr id="6" name="Text Placeholder 20">
            <a:extLst>
              <a:ext uri="{FF2B5EF4-FFF2-40B4-BE49-F238E27FC236}">
                <a16:creationId xmlns:a16="http://schemas.microsoft.com/office/drawing/2014/main" id="{FE40458D-156C-4211-BABE-DC551D416A6B}"/>
              </a:ext>
            </a:extLst>
          </p:cNvPr>
          <p:cNvSpPr>
            <a:spLocks noGrp="1"/>
          </p:cNvSpPr>
          <p:nvPr>
            <p:ph type="body" sz="quarter" idx="21" hasCustomPrompt="1"/>
          </p:nvPr>
        </p:nvSpPr>
        <p:spPr>
          <a:xfrm>
            <a:off x="498794" y="960583"/>
            <a:ext cx="4987606" cy="4937298"/>
          </a:xfrm>
        </p:spPr>
        <p:txBody>
          <a:bodyPr>
            <a:normAutofit/>
          </a:bodyPr>
          <a:lstStyle>
            <a:lvl1pPr marL="228600" marR="0" indent="-228600" algn="l" defTabSz="914400" rtl="0" eaLnBrk="1" fontAlgn="auto" latinLnBrk="0" hangingPunct="1">
              <a:lnSpc>
                <a:spcPct val="150000"/>
              </a:lnSpc>
              <a:spcBef>
                <a:spcPts val="1000"/>
              </a:spcBef>
              <a:spcAft>
                <a:spcPts val="0"/>
              </a:spcAft>
              <a:buClrTx/>
              <a:buSzTx/>
              <a:buFont typeface="Arial"/>
              <a:buChar char="•"/>
              <a:tabLst/>
              <a:defRPr sz="2400"/>
            </a:lvl1pPr>
          </a:lstStyle>
          <a:p>
            <a:pPr lvl="0"/>
            <a:r>
              <a:rPr lang="en-US" dirty="0"/>
              <a:t>Bullet</a:t>
            </a:r>
          </a:p>
          <a:p>
            <a:pPr lvl="0"/>
            <a:r>
              <a:rPr lang="en-US" dirty="0"/>
              <a:t>Bullet</a:t>
            </a:r>
          </a:p>
          <a:p>
            <a:pPr lvl="0"/>
            <a:r>
              <a:rPr lang="en-US" dirty="0"/>
              <a:t>Bullet</a:t>
            </a:r>
          </a:p>
          <a:p>
            <a:pPr lvl="0"/>
            <a:r>
              <a:rPr lang="en-US" dirty="0"/>
              <a:t>Bullet</a:t>
            </a:r>
          </a:p>
          <a:p>
            <a:pPr lvl="0"/>
            <a:r>
              <a:rPr lang="en-US" dirty="0"/>
              <a:t>Bullet</a:t>
            </a:r>
          </a:p>
          <a:p>
            <a:pPr lvl="0"/>
            <a:r>
              <a:rPr lang="en-US" dirty="0"/>
              <a:t>Bullet</a:t>
            </a:r>
          </a:p>
          <a:p>
            <a:pPr marL="228600" marR="0" lvl="0" indent="-228600" algn="l" defTabSz="914400" rtl="0" eaLnBrk="1" fontAlgn="auto" latinLnBrk="0" hangingPunct="1">
              <a:lnSpc>
                <a:spcPct val="150000"/>
              </a:lnSpc>
              <a:spcBef>
                <a:spcPts val="1000"/>
              </a:spcBef>
              <a:spcAft>
                <a:spcPts val="0"/>
              </a:spcAft>
              <a:buClrTx/>
              <a:buSzTx/>
              <a:buFont typeface="Arial"/>
              <a:buChar char="•"/>
              <a:tabLst/>
              <a:defRPr/>
            </a:pPr>
            <a:r>
              <a:rPr lang="en-US" dirty="0"/>
              <a:t>Bullet</a:t>
            </a:r>
          </a:p>
        </p:txBody>
      </p:sp>
      <p:sp>
        <p:nvSpPr>
          <p:cNvPr id="3" name="Footer Placeholder 2"/>
          <p:cNvSpPr>
            <a:spLocks noGrp="1"/>
          </p:cNvSpPr>
          <p:nvPr>
            <p:ph type="ftr" sz="quarter" idx="23"/>
          </p:nvPr>
        </p:nvSpPr>
        <p:spPr/>
        <p:txBody>
          <a:bodyPr/>
          <a:lstStyle/>
          <a:p>
            <a:r>
              <a:rPr lang="en-US" dirty="0"/>
              <a:t>© Copyright 2019 by California Medical Association</a:t>
            </a:r>
          </a:p>
        </p:txBody>
      </p:sp>
      <p:sp>
        <p:nvSpPr>
          <p:cNvPr id="5" name="Slide Number Placeholder 4"/>
          <p:cNvSpPr>
            <a:spLocks noGrp="1"/>
          </p:cNvSpPr>
          <p:nvPr>
            <p:ph type="sldNum" sz="quarter" idx="24"/>
          </p:nvPr>
        </p:nvSpPr>
        <p:spPr/>
        <p:txBody>
          <a:bodyPr/>
          <a:lstStyle/>
          <a:p>
            <a:fld id="{462947D2-DB38-B544-9561-A22ED783005A}" type="slidenum">
              <a:rPr lang="en-US" smtClean="0"/>
              <a:t>‹#›</a:t>
            </a:fld>
            <a:endParaRPr lang="en-US"/>
          </a:p>
        </p:txBody>
      </p:sp>
      <p:sp>
        <p:nvSpPr>
          <p:cNvPr id="9" name="Title Placeholder 1"/>
          <p:cNvSpPr>
            <a:spLocks noGrp="1"/>
          </p:cNvSpPr>
          <p:nvPr>
            <p:ph type="title" hasCustomPrompt="1"/>
          </p:nvPr>
        </p:nvSpPr>
        <p:spPr>
          <a:xfrm>
            <a:off x="498794" y="234904"/>
            <a:ext cx="10515600" cy="519728"/>
          </a:xfrm>
          <a:prstGeom prst="rect">
            <a:avLst/>
          </a:prstGeom>
        </p:spPr>
        <p:txBody>
          <a:bodyPr vert="horz" lIns="0" tIns="0" rIns="0" bIns="45720" rtlCol="0" anchor="t" anchorCtr="0">
            <a:noAutofit/>
          </a:bodyPr>
          <a:lstStyle/>
          <a:p>
            <a:r>
              <a:rPr lang="en-US" dirty="0"/>
              <a:t>Click to edit title</a:t>
            </a:r>
          </a:p>
        </p:txBody>
      </p:sp>
      <p:pic>
        <p:nvPicPr>
          <p:cNvPr id="8" name="Picture 7">
            <a:extLst>
              <a:ext uri="{FF2B5EF4-FFF2-40B4-BE49-F238E27FC236}">
                <a16:creationId xmlns:a16="http://schemas.microsoft.com/office/drawing/2014/main" id="{EDF1E8A8-A199-5943-A7E8-C0FE9B51126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90499" y="-22227"/>
            <a:ext cx="683203" cy="506812"/>
          </a:xfrm>
          <a:prstGeom prst="rect">
            <a:avLst/>
          </a:prstGeom>
        </p:spPr>
      </p:pic>
    </p:spTree>
    <p:extLst>
      <p:ext uri="{BB962C8B-B14F-4D97-AF65-F5344CB8AC3E}">
        <p14:creationId xmlns:p14="http://schemas.microsoft.com/office/powerpoint/2010/main" val="1559089028"/>
      </p:ext>
    </p:extLst>
  </p:cSld>
  <p:clrMapOvr>
    <a:masterClrMapping/>
  </p:clrMapOvr>
  <p:extLst>
    <p:ext uri="{DCECCB84-F9BA-43D5-87BE-67443E8EF086}">
      <p15:sldGuideLst xmlns:p15="http://schemas.microsoft.com/office/powerpoint/2012/main">
        <p15:guide id="1" pos="288">
          <p15:clr>
            <a:srgbClr val="FBAE40"/>
          </p15:clr>
        </p15:guide>
        <p15:guide id="2" pos="7392">
          <p15:clr>
            <a:srgbClr val="FBAE40"/>
          </p15:clr>
        </p15:guide>
        <p15:guide id="3" pos="3480">
          <p15:clr>
            <a:srgbClr val="FBAE40"/>
          </p15:clr>
        </p15:guide>
        <p15:guide id="4" orient="horz" pos="1152">
          <p15:clr>
            <a:srgbClr val="FBAE40"/>
          </p15:clr>
        </p15:guide>
        <p15:guide id="5" orient="horz" pos="3864">
          <p15:clr>
            <a:srgbClr val="FBAE40"/>
          </p15:clr>
        </p15:guide>
        <p15:guide id="6" orient="horz" pos="3984">
          <p15:clr>
            <a:srgbClr val="FBAE40"/>
          </p15:clr>
        </p15:guide>
        <p15:guide id="7" orient="horz" pos="456">
          <p15:clr>
            <a:srgbClr val="FBAE40"/>
          </p15:clr>
        </p15:guide>
        <p15:guide id="8" orient="horz" pos="168">
          <p15:clr>
            <a:srgbClr val="FBAE40"/>
          </p15:clr>
        </p15:guide>
        <p15:guide id="9" pos="3696">
          <p15:clr>
            <a:srgbClr val="FBAE40"/>
          </p15:clr>
        </p15:guide>
        <p15:guide id="10" orient="horz" pos="4200">
          <p15:clr>
            <a:srgbClr val="FBAE40"/>
          </p15:clr>
        </p15:guide>
        <p15:guide id="11" orient="horz" pos="2016">
          <p15:clr>
            <a:srgbClr val="FBAE40"/>
          </p15:clr>
        </p15:guide>
        <p15:guide id="12" orient="horz" pos="22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ext Placeholder 15"/>
          <p:cNvSpPr>
            <a:spLocks noGrp="1"/>
          </p:cNvSpPr>
          <p:nvPr>
            <p:ph type="body" idx="1"/>
          </p:nvPr>
        </p:nvSpPr>
        <p:spPr>
          <a:xfrm>
            <a:off x="838200" y="1825625"/>
            <a:ext cx="10515600" cy="39808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8100" y="6058692"/>
            <a:ext cx="12230100" cy="593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Placeholder 2"/>
          <p:cNvSpPr>
            <a:spLocks noGrp="1"/>
          </p:cNvSpPr>
          <p:nvPr>
            <p:ph type="title"/>
          </p:nvPr>
        </p:nvSpPr>
        <p:spPr>
          <a:xfrm>
            <a:off x="841248" y="365125"/>
            <a:ext cx="10515600" cy="1325563"/>
          </a:xfrm>
          <a:prstGeom prst="rect">
            <a:avLst/>
          </a:prstGeom>
        </p:spPr>
        <p:txBody>
          <a:bodyPr vert="horz" lIns="0" tIns="45720" rIns="0" bIns="45720" rtlCol="0" anchor="ctr">
            <a:normAutofit/>
          </a:bodyPr>
          <a:lstStyle/>
          <a:p>
            <a:r>
              <a:rPr lang="en-US" dirty="0"/>
              <a:t>Click to edit Master title style</a:t>
            </a:r>
          </a:p>
        </p:txBody>
      </p:sp>
      <p:sp>
        <p:nvSpPr>
          <p:cNvPr id="6" name="Footer Placeholder 5"/>
          <p:cNvSpPr>
            <a:spLocks noGrp="1"/>
          </p:cNvSpPr>
          <p:nvPr>
            <p:ph type="ftr" sz="quarter" idx="3"/>
          </p:nvPr>
        </p:nvSpPr>
        <p:spPr>
          <a:xfrm>
            <a:off x="7601025" y="6261696"/>
            <a:ext cx="4114800" cy="365125"/>
          </a:xfrm>
          <a:prstGeom prst="rect">
            <a:avLst/>
          </a:prstGeom>
        </p:spPr>
        <p:txBody>
          <a:bodyPr vert="horz" lIns="91440" tIns="45720" rIns="91440" bIns="45720" rtlCol="0" anchor="ctr"/>
          <a:lstStyle>
            <a:lvl1pPr algn="ctr">
              <a:defRPr sz="1200" baseline="0">
                <a:solidFill>
                  <a:schemeClr val="tx1">
                    <a:tint val="75000"/>
                  </a:schemeClr>
                </a:solidFill>
                <a:latin typeface="montserrat" charset="0"/>
              </a:defRPr>
            </a:lvl1pPr>
          </a:lstStyle>
          <a:p>
            <a:r>
              <a:rPr lang="en-US" dirty="0"/>
              <a:t>© Copyright 2019 by California Medical Association</a:t>
            </a:r>
          </a:p>
        </p:txBody>
      </p:sp>
      <p:sp>
        <p:nvSpPr>
          <p:cNvPr id="9" name="Slide Number Placeholder 8"/>
          <p:cNvSpPr>
            <a:spLocks noGrp="1"/>
          </p:cNvSpPr>
          <p:nvPr>
            <p:ph type="sldNum" sz="quarter" idx="4"/>
          </p:nvPr>
        </p:nvSpPr>
        <p:spPr>
          <a:xfrm>
            <a:off x="9330690" y="6261696"/>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montserrat" charset="0"/>
              </a:defRPr>
            </a:lvl1pPr>
          </a:lstStyle>
          <a:p>
            <a:fld id="{462947D2-DB38-B544-9561-A22ED783005A}" type="slidenum">
              <a:rPr lang="en-US" smtClean="0"/>
              <a:pPr/>
              <a:t>‹#›</a:t>
            </a:fld>
            <a:endParaRPr lang="en-US" dirty="0"/>
          </a:p>
        </p:txBody>
      </p:sp>
      <p:pic>
        <p:nvPicPr>
          <p:cNvPr id="8" name="Picture 7"/>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473598" y="6240760"/>
            <a:ext cx="1130293" cy="371934"/>
          </a:xfrm>
          <a:prstGeom prst="rect">
            <a:avLst/>
          </a:prstGeom>
        </p:spPr>
      </p:pic>
    </p:spTree>
    <p:extLst>
      <p:ext uri="{BB962C8B-B14F-4D97-AF65-F5344CB8AC3E}">
        <p14:creationId xmlns:p14="http://schemas.microsoft.com/office/powerpoint/2010/main" val="1782309488"/>
      </p:ext>
    </p:extLst>
  </p:cSld>
  <p:clrMap bg1="lt1" tx1="dk1" bg2="lt2" tx2="dk2" accent1="accent1" accent2="accent2" accent3="accent3" accent4="accent4" accent5="accent5" accent6="accent6" hlink="hlink" folHlink="folHlink"/>
  <p:sldLayoutIdLst>
    <p:sldLayoutId id="2147483889" r:id="rId1"/>
    <p:sldLayoutId id="2147483910" r:id="rId2"/>
    <p:sldLayoutId id="2147483890" r:id="rId3"/>
    <p:sldLayoutId id="2147483895" r:id="rId4"/>
    <p:sldLayoutId id="2147483897" r:id="rId5"/>
    <p:sldLayoutId id="2147483898" r:id="rId6"/>
    <p:sldLayoutId id="2147483885" r:id="rId7"/>
    <p:sldLayoutId id="2147483896" r:id="rId8"/>
    <p:sldLayoutId id="2147483909" r:id="rId9"/>
    <p:sldLayoutId id="2147483905" r:id="rId10"/>
    <p:sldLayoutId id="2147483904" r:id="rId11"/>
    <p:sldLayoutId id="2147483907" r:id="rId12"/>
    <p:sldLayoutId id="2147483903" r:id="rId13"/>
    <p:sldLayoutId id="2147483911" r:id="rId14"/>
  </p:sldLayoutIdLst>
  <p:hf hdr="0" dt="0"/>
  <p:txStyles>
    <p:titleStyle>
      <a:lvl1pPr algn="l" defTabSz="914400" rtl="0" eaLnBrk="1" latinLnBrk="0" hangingPunct="1">
        <a:lnSpc>
          <a:spcPct val="90000"/>
        </a:lnSpc>
        <a:spcBef>
          <a:spcPct val="0"/>
        </a:spcBef>
        <a:buNone/>
        <a:defRPr sz="3500" b="1" i="0" kern="1200" baseline="0">
          <a:solidFill>
            <a:srgbClr val="002B47"/>
          </a:solidFill>
          <a:latin typeface="Montserrat" charset="0"/>
          <a:ea typeface="Montserrat" charset="0"/>
          <a:cs typeface="Montserrat" charset="0"/>
        </a:defRPr>
      </a:lvl1pPr>
    </p:titleStyle>
    <p:bodyStyle>
      <a:lvl1pPr marL="228600" indent="-228600" algn="l" defTabSz="914400" rtl="0" eaLnBrk="1" latinLnBrk="0" hangingPunct="1">
        <a:lnSpc>
          <a:spcPct val="150000"/>
        </a:lnSpc>
        <a:spcBef>
          <a:spcPts val="1000"/>
        </a:spcBef>
        <a:buFont typeface="Arial"/>
        <a:buChar char="•"/>
        <a:defRPr sz="2400" b="0" i="0" kern="1200">
          <a:solidFill>
            <a:srgbClr val="012B47"/>
          </a:solidFill>
          <a:latin typeface="Montserrat Medium" charset="0"/>
          <a:ea typeface="Montserrat Medium" charset="0"/>
          <a:cs typeface="Montserrat Medium" charset="0"/>
        </a:defRPr>
      </a:lvl1pPr>
      <a:lvl2pPr marL="685800" indent="-228600" algn="l" defTabSz="914400" rtl="0" eaLnBrk="1" latinLnBrk="0" hangingPunct="1">
        <a:lnSpc>
          <a:spcPct val="150000"/>
        </a:lnSpc>
        <a:spcBef>
          <a:spcPts val="500"/>
        </a:spcBef>
        <a:buFont typeface="Arial"/>
        <a:buChar char="•"/>
        <a:defRPr sz="2400" b="0" i="0" kern="1200">
          <a:solidFill>
            <a:srgbClr val="012B47"/>
          </a:solidFill>
          <a:latin typeface="Montserrat Medium" charset="0"/>
          <a:ea typeface="Montserrat Medium" charset="0"/>
          <a:cs typeface="Montserrat Medium" charset="0"/>
        </a:defRPr>
      </a:lvl2pPr>
      <a:lvl3pPr marL="1143000" indent="-228600" algn="l" defTabSz="914400" rtl="0" eaLnBrk="1" latinLnBrk="0" hangingPunct="1">
        <a:lnSpc>
          <a:spcPct val="150000"/>
        </a:lnSpc>
        <a:spcBef>
          <a:spcPts val="500"/>
        </a:spcBef>
        <a:buFont typeface="Arial"/>
        <a:buChar char="•"/>
        <a:defRPr sz="2400" b="0" i="0" kern="1200">
          <a:solidFill>
            <a:srgbClr val="012B47"/>
          </a:solidFill>
          <a:latin typeface="Montserrat Medium" charset="0"/>
          <a:ea typeface="Montserrat Medium" charset="0"/>
          <a:cs typeface="Montserrat Medium" charset="0"/>
        </a:defRPr>
      </a:lvl3pPr>
      <a:lvl4pPr marL="1600200" indent="-228600" algn="l" defTabSz="914400" rtl="0" eaLnBrk="1" latinLnBrk="0" hangingPunct="1">
        <a:lnSpc>
          <a:spcPct val="150000"/>
        </a:lnSpc>
        <a:spcBef>
          <a:spcPts val="500"/>
        </a:spcBef>
        <a:buFont typeface="Arial"/>
        <a:buChar char="•"/>
        <a:defRPr sz="2400" b="0" i="0" kern="1200">
          <a:solidFill>
            <a:srgbClr val="012B47"/>
          </a:solidFill>
          <a:latin typeface="Montserrat Medium" charset="0"/>
          <a:ea typeface="Montserrat Medium" charset="0"/>
          <a:cs typeface="Montserrat Medium" charset="0"/>
        </a:defRPr>
      </a:lvl4pPr>
      <a:lvl5pPr marL="2057400" indent="-228600" algn="l" defTabSz="914400" rtl="0" eaLnBrk="1" latinLnBrk="0" hangingPunct="1">
        <a:lnSpc>
          <a:spcPct val="150000"/>
        </a:lnSpc>
        <a:spcBef>
          <a:spcPts val="500"/>
        </a:spcBef>
        <a:buFont typeface="Arial"/>
        <a:buChar char="•"/>
        <a:defRPr sz="2400" b="0" i="0" kern="1200" baseline="0">
          <a:solidFill>
            <a:srgbClr val="012B47"/>
          </a:solidFill>
          <a:latin typeface="Montserrat Medium" charset="0"/>
          <a:ea typeface="Montserrat Medium" charset="0"/>
          <a:cs typeface="Montserrat Medium"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5463-A6AF-4ECC-9A32-462F1B0D9C3A}"/>
              </a:ext>
            </a:extLst>
          </p:cNvPr>
          <p:cNvSpPr>
            <a:spLocks noGrp="1"/>
          </p:cNvSpPr>
          <p:nvPr>
            <p:ph type="title"/>
          </p:nvPr>
        </p:nvSpPr>
        <p:spPr>
          <a:xfrm>
            <a:off x="465083" y="2255982"/>
            <a:ext cx="6585958" cy="1173018"/>
          </a:xfrm>
        </p:spPr>
        <p:txBody>
          <a:bodyPr>
            <a:noAutofit/>
          </a:bodyPr>
          <a:lstStyle/>
          <a:p>
            <a:r>
              <a:rPr lang="en-US" sz="3200" dirty="0"/>
              <a:t>Surprise Billing: Ensuring Congress Avoids California’s Unintended Consequences</a:t>
            </a:r>
          </a:p>
        </p:txBody>
      </p:sp>
      <p:sp>
        <p:nvSpPr>
          <p:cNvPr id="4" name="Text Placeholder 3">
            <a:extLst>
              <a:ext uri="{FF2B5EF4-FFF2-40B4-BE49-F238E27FC236}">
                <a16:creationId xmlns:a16="http://schemas.microsoft.com/office/drawing/2014/main" id="{5129240F-6123-4ED7-93FA-7C0C825D24BE}"/>
              </a:ext>
            </a:extLst>
          </p:cNvPr>
          <p:cNvSpPr>
            <a:spLocks noGrp="1"/>
          </p:cNvSpPr>
          <p:nvPr>
            <p:ph type="body" sz="quarter" idx="17"/>
          </p:nvPr>
        </p:nvSpPr>
        <p:spPr>
          <a:xfrm>
            <a:off x="465083" y="3700829"/>
            <a:ext cx="5257800" cy="1599447"/>
          </a:xfrm>
        </p:spPr>
        <p:txBody>
          <a:bodyPr>
            <a:normAutofit/>
          </a:bodyPr>
          <a:lstStyle/>
          <a:p>
            <a:r>
              <a:rPr lang="en-US" dirty="0"/>
              <a:t>David H. </a:t>
            </a:r>
            <a:r>
              <a:rPr lang="en-US" dirty="0" err="1"/>
              <a:t>Aizuss</a:t>
            </a:r>
            <a:r>
              <a:rPr lang="en-US" dirty="0"/>
              <a:t>, MD</a:t>
            </a:r>
          </a:p>
          <a:p>
            <a:r>
              <a:rPr lang="en-US" dirty="0"/>
              <a:t>Immediate Past President </a:t>
            </a:r>
            <a:br>
              <a:rPr lang="en-US" dirty="0"/>
            </a:br>
            <a:r>
              <a:rPr lang="en-US" dirty="0"/>
              <a:t>California Medical Association</a:t>
            </a:r>
          </a:p>
        </p:txBody>
      </p:sp>
      <p:sp>
        <p:nvSpPr>
          <p:cNvPr id="6" name="Footer Placeholder 5">
            <a:extLst>
              <a:ext uri="{FF2B5EF4-FFF2-40B4-BE49-F238E27FC236}">
                <a16:creationId xmlns:a16="http://schemas.microsoft.com/office/drawing/2014/main" id="{22BBCB0A-A33C-449F-B9CD-0E421090B21F}"/>
              </a:ext>
            </a:extLst>
          </p:cNvPr>
          <p:cNvSpPr>
            <a:spLocks noGrp="1"/>
          </p:cNvSpPr>
          <p:nvPr>
            <p:ph type="ftr" sz="quarter" idx="3"/>
          </p:nvPr>
        </p:nvSpPr>
        <p:spPr/>
        <p:txBody>
          <a:bodyPr/>
          <a:lstStyle/>
          <a:p>
            <a:r>
              <a:rPr lang="en-US"/>
              <a:t>© Copyright 2019 by California Medical Association</a:t>
            </a:r>
            <a:endParaRPr lang="en-US" dirty="0"/>
          </a:p>
        </p:txBody>
      </p:sp>
      <p:sp>
        <p:nvSpPr>
          <p:cNvPr id="7" name="Slide Number Placeholder 6">
            <a:extLst>
              <a:ext uri="{FF2B5EF4-FFF2-40B4-BE49-F238E27FC236}">
                <a16:creationId xmlns:a16="http://schemas.microsoft.com/office/drawing/2014/main" id="{37D39594-42CF-4A55-8A51-950FDF69BB77}"/>
              </a:ext>
            </a:extLst>
          </p:cNvPr>
          <p:cNvSpPr>
            <a:spLocks noGrp="1"/>
          </p:cNvSpPr>
          <p:nvPr>
            <p:ph type="sldNum" sz="quarter" idx="4"/>
          </p:nvPr>
        </p:nvSpPr>
        <p:spPr/>
        <p:txBody>
          <a:bodyPr/>
          <a:lstStyle/>
          <a:p>
            <a:fld id="{2653609A-18F4-2D4B-BE92-D6A6D3D5883E}" type="slidenum">
              <a:rPr lang="en-US" smtClean="0"/>
              <a:t>1</a:t>
            </a:fld>
            <a:endParaRPr lang="en-US"/>
          </a:p>
        </p:txBody>
      </p:sp>
      <p:pic>
        <p:nvPicPr>
          <p:cNvPr id="10" name="Picture Placeholder 9">
            <a:extLst>
              <a:ext uri="{FF2B5EF4-FFF2-40B4-BE49-F238E27FC236}">
                <a16:creationId xmlns:a16="http://schemas.microsoft.com/office/drawing/2014/main" id="{EF588857-34D0-F94D-8331-EAA9B4D6BC41}"/>
              </a:ext>
            </a:extLst>
          </p:cNvPr>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l="22097" r="22097"/>
          <a:stretch>
            <a:fillRect/>
          </a:stretch>
        </p:blipFill>
        <p:spPr/>
      </p:pic>
    </p:spTree>
    <p:extLst>
      <p:ext uri="{BB962C8B-B14F-4D97-AF65-F5344CB8AC3E}">
        <p14:creationId xmlns:p14="http://schemas.microsoft.com/office/powerpoint/2010/main" val="1541207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A912C2-A7DD-A94C-A524-6C5AD29B9A04}"/>
              </a:ext>
            </a:extLst>
          </p:cNvPr>
          <p:cNvSpPr>
            <a:spLocks noGrp="1"/>
          </p:cNvSpPr>
          <p:nvPr>
            <p:ph type="body" sz="quarter" idx="21"/>
          </p:nvPr>
        </p:nvSpPr>
        <p:spPr>
          <a:xfrm>
            <a:off x="498794" y="954517"/>
            <a:ext cx="11026900" cy="3892157"/>
          </a:xfrm>
        </p:spPr>
        <p:txBody>
          <a:bodyPr>
            <a:noAutofit/>
          </a:bodyPr>
          <a:lstStyle/>
          <a:p>
            <a:pPr marL="342900" indent="-342900" algn="l">
              <a:buFont typeface="Arial" panose="020B0604020202020204" pitchFamily="34" charset="0"/>
              <a:buChar char="•"/>
            </a:pPr>
            <a:r>
              <a:rPr lang="en-US" sz="2300" dirty="0"/>
              <a:t>Political environment similar to California:</a:t>
            </a:r>
          </a:p>
          <a:p>
            <a:pPr marL="1028700" lvl="1" indent="-342900">
              <a:buFont typeface="Arial" panose="020B0604020202020204" pitchFamily="34" charset="0"/>
              <a:buChar char="•"/>
            </a:pPr>
            <a:r>
              <a:rPr lang="en-US" sz="2300" dirty="0"/>
              <a:t>Narrow networks</a:t>
            </a:r>
          </a:p>
          <a:p>
            <a:pPr marL="1028700" lvl="1" indent="-342900">
              <a:buFont typeface="Arial" panose="020B0604020202020204" pitchFamily="34" charset="0"/>
              <a:buChar char="•"/>
            </a:pPr>
            <a:r>
              <a:rPr lang="en-US" sz="2300" dirty="0"/>
              <a:t>Consumer complaints: 18% of emergency visits and 16% of in-network hospital stays resulted in at least one out-of-network charge for ERISA plans (Kaiser Family Foundation)  </a:t>
            </a:r>
          </a:p>
          <a:p>
            <a:pPr marL="1028700" lvl="1" indent="-342900">
              <a:buFont typeface="Arial" panose="020B0604020202020204" pitchFamily="34" charset="0"/>
              <a:buChar char="•"/>
            </a:pPr>
            <a:r>
              <a:rPr lang="en-US" sz="2300" dirty="0"/>
              <a:t>ERISA self-insured plans running relentless national ads</a:t>
            </a:r>
          </a:p>
          <a:p>
            <a:pPr marL="1028700" lvl="1" indent="-342900">
              <a:buFont typeface="Arial" panose="020B0604020202020204" pitchFamily="34" charset="0"/>
              <a:buChar char="•"/>
            </a:pPr>
            <a:r>
              <a:rPr lang="en-US" sz="2300" dirty="0"/>
              <a:t>New player: private equity ran multi million dollar ad campaign </a:t>
            </a:r>
          </a:p>
          <a:p>
            <a:pPr marL="1028700" lvl="1" indent="-342900">
              <a:buFont typeface="Arial" panose="020B0604020202020204" pitchFamily="34" charset="0"/>
              <a:buChar char="•"/>
            </a:pPr>
            <a:r>
              <a:rPr lang="en-US" sz="2300" dirty="0"/>
              <a:t>Strong bipartisan agreement to eliminate</a:t>
            </a:r>
          </a:p>
        </p:txBody>
      </p:sp>
      <p:sp>
        <p:nvSpPr>
          <p:cNvPr id="3" name="Footer Placeholder 2">
            <a:extLst>
              <a:ext uri="{FF2B5EF4-FFF2-40B4-BE49-F238E27FC236}">
                <a16:creationId xmlns:a16="http://schemas.microsoft.com/office/drawing/2014/main" id="{15E16D74-70D0-2F43-B266-5E0B38916BC0}"/>
              </a:ext>
            </a:extLst>
          </p:cNvPr>
          <p:cNvSpPr>
            <a:spLocks noGrp="1"/>
          </p:cNvSpPr>
          <p:nvPr>
            <p:ph type="ftr" sz="quarter" idx="22"/>
          </p:nvPr>
        </p:nvSpPr>
        <p:spPr/>
        <p:txBody>
          <a:bodyPr/>
          <a:lstStyle/>
          <a:p>
            <a:r>
              <a:rPr lang="en-US"/>
              <a:t>© Copyright 2019 by California Medical Association</a:t>
            </a:r>
            <a:endParaRPr lang="en-US" dirty="0"/>
          </a:p>
        </p:txBody>
      </p:sp>
      <p:sp>
        <p:nvSpPr>
          <p:cNvPr id="4" name="Slide Number Placeholder 3">
            <a:extLst>
              <a:ext uri="{FF2B5EF4-FFF2-40B4-BE49-F238E27FC236}">
                <a16:creationId xmlns:a16="http://schemas.microsoft.com/office/drawing/2014/main" id="{77B3F921-B614-C54C-846B-ADDDA15E4AAD}"/>
              </a:ext>
            </a:extLst>
          </p:cNvPr>
          <p:cNvSpPr>
            <a:spLocks noGrp="1"/>
          </p:cNvSpPr>
          <p:nvPr>
            <p:ph type="sldNum" sz="quarter" idx="23"/>
          </p:nvPr>
        </p:nvSpPr>
        <p:spPr/>
        <p:txBody>
          <a:bodyPr/>
          <a:lstStyle/>
          <a:p>
            <a:fld id="{462947D2-DB38-B544-9561-A22ED783005A}" type="slidenum">
              <a:rPr lang="en-US" smtClean="0"/>
              <a:t>10</a:t>
            </a:fld>
            <a:endParaRPr lang="en-US"/>
          </a:p>
        </p:txBody>
      </p:sp>
      <p:sp>
        <p:nvSpPr>
          <p:cNvPr id="5" name="Title 4">
            <a:extLst>
              <a:ext uri="{FF2B5EF4-FFF2-40B4-BE49-F238E27FC236}">
                <a16:creationId xmlns:a16="http://schemas.microsoft.com/office/drawing/2014/main" id="{35B10E14-912D-B441-A7F9-31C6C470D041}"/>
              </a:ext>
            </a:extLst>
          </p:cNvPr>
          <p:cNvSpPr>
            <a:spLocks noGrp="1"/>
          </p:cNvSpPr>
          <p:nvPr>
            <p:ph type="title"/>
          </p:nvPr>
        </p:nvSpPr>
        <p:spPr/>
        <p:txBody>
          <a:bodyPr/>
          <a:lstStyle/>
          <a:p>
            <a:r>
              <a:rPr lang="en-US" dirty="0"/>
              <a:t>Federal Legislation: Surprise Billing</a:t>
            </a:r>
          </a:p>
        </p:txBody>
      </p:sp>
    </p:spTree>
    <p:extLst>
      <p:ext uri="{BB962C8B-B14F-4D97-AF65-F5344CB8AC3E}">
        <p14:creationId xmlns:p14="http://schemas.microsoft.com/office/powerpoint/2010/main" val="3528223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group of people standing in front of a building&#10;&#10;Description automatically generated">
            <a:extLst>
              <a:ext uri="{FF2B5EF4-FFF2-40B4-BE49-F238E27FC236}">
                <a16:creationId xmlns:a16="http://schemas.microsoft.com/office/drawing/2014/main" id="{77FD2595-7099-9D4F-8463-DA7414C68004}"/>
              </a:ext>
            </a:extLst>
          </p:cNvPr>
          <p:cNvPicPr>
            <a:picLocks noGrp="1" noChangeAspect="1"/>
          </p:cNvPicPr>
          <p:nvPr>
            <p:ph type="pic" sz="quarter" idx="18"/>
          </p:nvPr>
        </p:nvPicPr>
        <p:blipFill>
          <a:blip r:embed="rId3"/>
          <a:srcRect l="6653" r="6653"/>
          <a:stretch>
            <a:fillRect/>
          </a:stretch>
        </p:blipFill>
        <p:spPr/>
      </p:pic>
      <p:sp>
        <p:nvSpPr>
          <p:cNvPr id="3" name="Text Placeholder 2">
            <a:extLst>
              <a:ext uri="{FF2B5EF4-FFF2-40B4-BE49-F238E27FC236}">
                <a16:creationId xmlns:a16="http://schemas.microsoft.com/office/drawing/2014/main" id="{63FD0947-3107-3E4C-951A-D2162C803BBE}"/>
              </a:ext>
            </a:extLst>
          </p:cNvPr>
          <p:cNvSpPr>
            <a:spLocks noGrp="1"/>
          </p:cNvSpPr>
          <p:nvPr>
            <p:ph type="body" sz="quarter" idx="21"/>
          </p:nvPr>
        </p:nvSpPr>
        <p:spPr>
          <a:xfrm>
            <a:off x="602253" y="1670975"/>
            <a:ext cx="4723446" cy="2784529"/>
          </a:xfrm>
        </p:spPr>
        <p:txBody>
          <a:bodyPr>
            <a:noAutofit/>
          </a:bodyPr>
          <a:lstStyle/>
          <a:p>
            <a:pPr marL="0" indent="0" algn="ctr">
              <a:buNone/>
            </a:pPr>
            <a:r>
              <a:rPr lang="en-US" sz="2800" dirty="0"/>
              <a:t>CMA physician leaders made multiple advocacy trips to DC to warn Congress about negative impacts of AB 72</a:t>
            </a:r>
          </a:p>
        </p:txBody>
      </p:sp>
      <p:sp>
        <p:nvSpPr>
          <p:cNvPr id="4" name="Title 3">
            <a:extLst>
              <a:ext uri="{FF2B5EF4-FFF2-40B4-BE49-F238E27FC236}">
                <a16:creationId xmlns:a16="http://schemas.microsoft.com/office/drawing/2014/main" id="{772762A7-9B41-504D-A085-C7CA9345D6C6}"/>
              </a:ext>
            </a:extLst>
          </p:cNvPr>
          <p:cNvSpPr>
            <a:spLocks noGrp="1"/>
          </p:cNvSpPr>
          <p:nvPr>
            <p:ph type="title"/>
          </p:nvPr>
        </p:nvSpPr>
        <p:spPr/>
        <p:txBody>
          <a:bodyPr/>
          <a:lstStyle/>
          <a:p>
            <a:r>
              <a:rPr lang="en-US" dirty="0"/>
              <a:t>Federal Advocacy</a:t>
            </a:r>
          </a:p>
        </p:txBody>
      </p:sp>
      <p:sp>
        <p:nvSpPr>
          <p:cNvPr id="5" name="Footer Placeholder 4">
            <a:extLst>
              <a:ext uri="{FF2B5EF4-FFF2-40B4-BE49-F238E27FC236}">
                <a16:creationId xmlns:a16="http://schemas.microsoft.com/office/drawing/2014/main" id="{7F158D2D-92E0-EB44-B13C-8CD1E9812AEE}"/>
              </a:ext>
            </a:extLst>
          </p:cNvPr>
          <p:cNvSpPr>
            <a:spLocks noGrp="1"/>
          </p:cNvSpPr>
          <p:nvPr>
            <p:ph type="ftr" sz="quarter" idx="3"/>
          </p:nvPr>
        </p:nvSpPr>
        <p:spPr/>
        <p:txBody>
          <a:bodyPr/>
          <a:lstStyle/>
          <a:p>
            <a:r>
              <a:rPr lang="en-US"/>
              <a:t>© Copyright 2019 by California Medical Association</a:t>
            </a:r>
            <a:endParaRPr lang="en-US" dirty="0"/>
          </a:p>
        </p:txBody>
      </p:sp>
      <p:sp>
        <p:nvSpPr>
          <p:cNvPr id="6" name="Slide Number Placeholder 5">
            <a:extLst>
              <a:ext uri="{FF2B5EF4-FFF2-40B4-BE49-F238E27FC236}">
                <a16:creationId xmlns:a16="http://schemas.microsoft.com/office/drawing/2014/main" id="{7A38DC88-31AF-594E-9EEE-628F070A0BBD}"/>
              </a:ext>
            </a:extLst>
          </p:cNvPr>
          <p:cNvSpPr>
            <a:spLocks noGrp="1"/>
          </p:cNvSpPr>
          <p:nvPr>
            <p:ph type="sldNum" sz="quarter" idx="4"/>
          </p:nvPr>
        </p:nvSpPr>
        <p:spPr/>
        <p:txBody>
          <a:bodyPr/>
          <a:lstStyle/>
          <a:p>
            <a:fld id="{462947D2-DB38-B544-9561-A22ED783005A}" type="slidenum">
              <a:rPr lang="en-US" smtClean="0"/>
              <a:pPr/>
              <a:t>11</a:t>
            </a:fld>
            <a:endParaRPr lang="en-US" dirty="0"/>
          </a:p>
        </p:txBody>
      </p:sp>
    </p:spTree>
    <p:extLst>
      <p:ext uri="{BB962C8B-B14F-4D97-AF65-F5344CB8AC3E}">
        <p14:creationId xmlns:p14="http://schemas.microsoft.com/office/powerpoint/2010/main" val="3571987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A912C2-A7DD-A94C-A524-6C5AD29B9A04}"/>
              </a:ext>
            </a:extLst>
          </p:cNvPr>
          <p:cNvSpPr>
            <a:spLocks noGrp="1"/>
          </p:cNvSpPr>
          <p:nvPr>
            <p:ph type="body" sz="quarter" idx="21"/>
          </p:nvPr>
        </p:nvSpPr>
        <p:spPr>
          <a:xfrm>
            <a:off x="498793" y="1060843"/>
            <a:ext cx="11217031" cy="4736313"/>
          </a:xfrm>
        </p:spPr>
        <p:txBody>
          <a:bodyPr>
            <a:noAutofit/>
          </a:bodyPr>
          <a:lstStyle/>
          <a:p>
            <a:pPr algn="l"/>
            <a:r>
              <a:rPr lang="en-US" sz="2600" dirty="0"/>
              <a:t>Any legislative fix must:</a:t>
            </a:r>
          </a:p>
          <a:p>
            <a:pPr marL="457200" indent="-457200" algn="l">
              <a:buFont typeface="Arial" panose="020B0604020202020204" pitchFamily="34" charset="0"/>
              <a:buChar char="•"/>
            </a:pPr>
            <a:r>
              <a:rPr lang="en-US" sz="2600" dirty="0"/>
              <a:t>Protect patients from surprise bills</a:t>
            </a:r>
          </a:p>
          <a:p>
            <a:pPr marL="457200" indent="-457200" algn="l">
              <a:buFont typeface="Arial" panose="020B0604020202020204" pitchFamily="34" charset="0"/>
              <a:buChar char="•"/>
            </a:pPr>
            <a:r>
              <a:rPr lang="en-US" sz="2600" dirty="0"/>
              <a:t>Resolve disputes via fair baseball arbitration process (not IDR)</a:t>
            </a:r>
          </a:p>
          <a:p>
            <a:pPr marL="457200" indent="-457200" algn="l">
              <a:buFont typeface="Arial" panose="020B0604020202020204" pitchFamily="34" charset="0"/>
              <a:buChar char="•"/>
            </a:pPr>
            <a:r>
              <a:rPr lang="en-US" sz="2600" dirty="0"/>
              <a:t>Arbitration criteria to include appropriate rates from an independent database </a:t>
            </a:r>
          </a:p>
          <a:p>
            <a:pPr marL="457200" indent="-457200" algn="l">
              <a:buFont typeface="Arial" panose="020B0604020202020204" pitchFamily="34" charset="0"/>
              <a:buChar char="•"/>
            </a:pPr>
            <a:r>
              <a:rPr lang="en-US" sz="2600" dirty="0"/>
              <a:t>Ensure insurers maintain appropriate network of physicians</a:t>
            </a:r>
          </a:p>
        </p:txBody>
      </p:sp>
      <p:sp>
        <p:nvSpPr>
          <p:cNvPr id="3" name="Footer Placeholder 2">
            <a:extLst>
              <a:ext uri="{FF2B5EF4-FFF2-40B4-BE49-F238E27FC236}">
                <a16:creationId xmlns:a16="http://schemas.microsoft.com/office/drawing/2014/main" id="{15E16D74-70D0-2F43-B266-5E0B38916BC0}"/>
              </a:ext>
            </a:extLst>
          </p:cNvPr>
          <p:cNvSpPr>
            <a:spLocks noGrp="1"/>
          </p:cNvSpPr>
          <p:nvPr>
            <p:ph type="ftr" sz="quarter" idx="22"/>
          </p:nvPr>
        </p:nvSpPr>
        <p:spPr/>
        <p:txBody>
          <a:bodyPr/>
          <a:lstStyle/>
          <a:p>
            <a:r>
              <a:rPr lang="en-US"/>
              <a:t>© Copyright 2019 by California Medical Association</a:t>
            </a:r>
            <a:endParaRPr lang="en-US" dirty="0"/>
          </a:p>
        </p:txBody>
      </p:sp>
      <p:sp>
        <p:nvSpPr>
          <p:cNvPr id="4" name="Slide Number Placeholder 3">
            <a:extLst>
              <a:ext uri="{FF2B5EF4-FFF2-40B4-BE49-F238E27FC236}">
                <a16:creationId xmlns:a16="http://schemas.microsoft.com/office/drawing/2014/main" id="{77B3F921-B614-C54C-846B-ADDDA15E4AAD}"/>
              </a:ext>
            </a:extLst>
          </p:cNvPr>
          <p:cNvSpPr>
            <a:spLocks noGrp="1"/>
          </p:cNvSpPr>
          <p:nvPr>
            <p:ph type="sldNum" sz="quarter" idx="23"/>
          </p:nvPr>
        </p:nvSpPr>
        <p:spPr/>
        <p:txBody>
          <a:bodyPr/>
          <a:lstStyle/>
          <a:p>
            <a:fld id="{462947D2-DB38-B544-9561-A22ED783005A}" type="slidenum">
              <a:rPr lang="en-US" smtClean="0"/>
              <a:t>12</a:t>
            </a:fld>
            <a:endParaRPr lang="en-US"/>
          </a:p>
        </p:txBody>
      </p:sp>
      <p:sp>
        <p:nvSpPr>
          <p:cNvPr id="5" name="Title 4">
            <a:extLst>
              <a:ext uri="{FF2B5EF4-FFF2-40B4-BE49-F238E27FC236}">
                <a16:creationId xmlns:a16="http://schemas.microsoft.com/office/drawing/2014/main" id="{35B10E14-912D-B441-A7F9-31C6C470D041}"/>
              </a:ext>
            </a:extLst>
          </p:cNvPr>
          <p:cNvSpPr>
            <a:spLocks noGrp="1"/>
          </p:cNvSpPr>
          <p:nvPr>
            <p:ph type="title"/>
          </p:nvPr>
        </p:nvSpPr>
        <p:spPr/>
        <p:txBody>
          <a:bodyPr/>
          <a:lstStyle/>
          <a:p>
            <a:r>
              <a:rPr lang="en-US" dirty="0"/>
              <a:t>CMA’s Message to Congress: Avoid AB 72</a:t>
            </a:r>
          </a:p>
        </p:txBody>
      </p:sp>
    </p:spTree>
    <p:extLst>
      <p:ext uri="{BB962C8B-B14F-4D97-AF65-F5344CB8AC3E}">
        <p14:creationId xmlns:p14="http://schemas.microsoft.com/office/powerpoint/2010/main" val="2024305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A912C2-A7DD-A94C-A524-6C5AD29B9A04}"/>
              </a:ext>
            </a:extLst>
          </p:cNvPr>
          <p:cNvSpPr>
            <a:spLocks noGrp="1"/>
          </p:cNvSpPr>
          <p:nvPr>
            <p:ph type="body" sz="quarter" idx="21"/>
          </p:nvPr>
        </p:nvSpPr>
        <p:spPr>
          <a:xfrm>
            <a:off x="498794" y="1060843"/>
            <a:ext cx="11575096" cy="4736313"/>
          </a:xfrm>
        </p:spPr>
        <p:txBody>
          <a:bodyPr>
            <a:noAutofit/>
          </a:bodyPr>
          <a:lstStyle/>
          <a:p>
            <a:pPr marL="342900" indent="-342900" algn="l">
              <a:buFont typeface="Arial" panose="020B0604020202020204" pitchFamily="34" charset="0"/>
              <a:buChar char="•"/>
            </a:pPr>
            <a:r>
              <a:rPr lang="en-US" sz="2400" dirty="0"/>
              <a:t>Based on proven, successful New York model</a:t>
            </a:r>
          </a:p>
          <a:p>
            <a:pPr marL="342900" indent="-342900" algn="l">
              <a:buFont typeface="Arial" panose="020B0604020202020204" pitchFamily="34" charset="0"/>
              <a:buChar char="•"/>
            </a:pPr>
            <a:r>
              <a:rPr lang="en-US" sz="2400" dirty="0"/>
              <a:t>Protects patients from surprise bills</a:t>
            </a:r>
          </a:p>
          <a:p>
            <a:pPr marL="342900" indent="-342900" algn="l">
              <a:buFont typeface="Arial" panose="020B0604020202020204" pitchFamily="34" charset="0"/>
              <a:buChar char="•"/>
            </a:pPr>
            <a:r>
              <a:rPr lang="en-US" sz="2400" dirty="0"/>
              <a:t>Establishes baseball arbitration system to resolve disputes</a:t>
            </a:r>
          </a:p>
          <a:p>
            <a:pPr marL="342900" indent="-342900" algn="l">
              <a:buFont typeface="Arial" panose="020B0604020202020204" pitchFamily="34" charset="0"/>
              <a:buChar char="•"/>
            </a:pPr>
            <a:r>
              <a:rPr lang="en-US" sz="2400" dirty="0"/>
              <a:t>Payment criteria includes 80 percentile of billed charges from independent FAIR Health Database </a:t>
            </a:r>
          </a:p>
          <a:p>
            <a:pPr marL="342900" indent="-342900" algn="l">
              <a:buFont typeface="Arial" panose="020B0604020202020204" pitchFamily="34" charset="0"/>
              <a:buChar char="•"/>
            </a:pPr>
            <a:r>
              <a:rPr lang="en-US" sz="2400" dirty="0"/>
              <a:t>Few cases to IDR because insurers are incentivized to resolve disputes</a:t>
            </a:r>
          </a:p>
          <a:p>
            <a:pPr marL="342900" indent="-342900" algn="l">
              <a:buFont typeface="Arial" panose="020B0604020202020204" pitchFamily="34" charset="0"/>
              <a:buChar char="•"/>
            </a:pPr>
            <a:r>
              <a:rPr lang="en-US" sz="2400" dirty="0"/>
              <a:t>Premiums and costs stable</a:t>
            </a:r>
          </a:p>
        </p:txBody>
      </p:sp>
      <p:sp>
        <p:nvSpPr>
          <p:cNvPr id="3" name="Footer Placeholder 2">
            <a:extLst>
              <a:ext uri="{FF2B5EF4-FFF2-40B4-BE49-F238E27FC236}">
                <a16:creationId xmlns:a16="http://schemas.microsoft.com/office/drawing/2014/main" id="{15E16D74-70D0-2F43-B266-5E0B38916BC0}"/>
              </a:ext>
            </a:extLst>
          </p:cNvPr>
          <p:cNvSpPr>
            <a:spLocks noGrp="1"/>
          </p:cNvSpPr>
          <p:nvPr>
            <p:ph type="ftr" sz="quarter" idx="22"/>
          </p:nvPr>
        </p:nvSpPr>
        <p:spPr/>
        <p:txBody>
          <a:bodyPr/>
          <a:lstStyle/>
          <a:p>
            <a:r>
              <a:rPr lang="en-US"/>
              <a:t>© Copyright 2019 by California Medical Association</a:t>
            </a:r>
            <a:endParaRPr lang="en-US" dirty="0"/>
          </a:p>
        </p:txBody>
      </p:sp>
      <p:sp>
        <p:nvSpPr>
          <p:cNvPr id="4" name="Slide Number Placeholder 3">
            <a:extLst>
              <a:ext uri="{FF2B5EF4-FFF2-40B4-BE49-F238E27FC236}">
                <a16:creationId xmlns:a16="http://schemas.microsoft.com/office/drawing/2014/main" id="{77B3F921-B614-C54C-846B-ADDDA15E4AAD}"/>
              </a:ext>
            </a:extLst>
          </p:cNvPr>
          <p:cNvSpPr>
            <a:spLocks noGrp="1"/>
          </p:cNvSpPr>
          <p:nvPr>
            <p:ph type="sldNum" sz="quarter" idx="23"/>
          </p:nvPr>
        </p:nvSpPr>
        <p:spPr/>
        <p:txBody>
          <a:bodyPr/>
          <a:lstStyle/>
          <a:p>
            <a:fld id="{462947D2-DB38-B544-9561-A22ED783005A}" type="slidenum">
              <a:rPr lang="en-US" smtClean="0"/>
              <a:t>13</a:t>
            </a:fld>
            <a:endParaRPr lang="en-US"/>
          </a:p>
        </p:txBody>
      </p:sp>
      <p:sp>
        <p:nvSpPr>
          <p:cNvPr id="5" name="Title 4">
            <a:extLst>
              <a:ext uri="{FF2B5EF4-FFF2-40B4-BE49-F238E27FC236}">
                <a16:creationId xmlns:a16="http://schemas.microsoft.com/office/drawing/2014/main" id="{35B10E14-912D-B441-A7F9-31C6C470D041}"/>
              </a:ext>
            </a:extLst>
          </p:cNvPr>
          <p:cNvSpPr>
            <a:spLocks noGrp="1"/>
          </p:cNvSpPr>
          <p:nvPr>
            <p:ph type="title"/>
          </p:nvPr>
        </p:nvSpPr>
        <p:spPr/>
        <p:txBody>
          <a:bodyPr/>
          <a:lstStyle/>
          <a:p>
            <a:r>
              <a:rPr lang="en-US" dirty="0"/>
              <a:t>Unified Support for HR 3502 Ruiz/Roe</a:t>
            </a:r>
          </a:p>
        </p:txBody>
      </p:sp>
    </p:spTree>
    <p:extLst>
      <p:ext uri="{BB962C8B-B14F-4D97-AF65-F5344CB8AC3E}">
        <p14:creationId xmlns:p14="http://schemas.microsoft.com/office/powerpoint/2010/main" val="2603468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clock hanging on the wall&#10;&#10;Description automatically generated">
            <a:extLst>
              <a:ext uri="{FF2B5EF4-FFF2-40B4-BE49-F238E27FC236}">
                <a16:creationId xmlns:a16="http://schemas.microsoft.com/office/drawing/2014/main" id="{E2256BAE-5924-1E4A-921E-61F63B6AF42D}"/>
              </a:ext>
            </a:extLst>
          </p:cNvPr>
          <p:cNvPicPr>
            <a:picLocks noGrp="1" noChangeAspect="1"/>
          </p:cNvPicPr>
          <p:nvPr>
            <p:ph type="pic" sz="quarter" idx="18"/>
          </p:nvPr>
        </p:nvPicPr>
        <p:blipFill>
          <a:blip r:embed="rId3" cstate="print">
            <a:extLst>
              <a:ext uri="{28A0092B-C50C-407E-A947-70E740481C1C}">
                <a14:useLocalDpi xmlns:a14="http://schemas.microsoft.com/office/drawing/2010/main"/>
              </a:ext>
            </a:extLst>
          </a:blip>
          <a:srcRect l="11431" r="11431"/>
          <a:stretch>
            <a:fillRect/>
          </a:stretch>
        </p:blipFill>
        <p:spPr/>
      </p:pic>
      <p:sp>
        <p:nvSpPr>
          <p:cNvPr id="3" name="Text Placeholder 2">
            <a:extLst>
              <a:ext uri="{FF2B5EF4-FFF2-40B4-BE49-F238E27FC236}">
                <a16:creationId xmlns:a16="http://schemas.microsoft.com/office/drawing/2014/main" id="{B2C0925A-F3F1-3A40-B3B7-4C9FBD281DA8}"/>
              </a:ext>
            </a:extLst>
          </p:cNvPr>
          <p:cNvSpPr>
            <a:spLocks noGrp="1"/>
          </p:cNvSpPr>
          <p:nvPr>
            <p:ph type="body" sz="quarter" idx="21"/>
          </p:nvPr>
        </p:nvSpPr>
        <p:spPr>
          <a:xfrm>
            <a:off x="498794" y="1207027"/>
            <a:ext cx="4987606" cy="4502257"/>
          </a:xfrm>
        </p:spPr>
        <p:txBody>
          <a:bodyPr>
            <a:noAutofit/>
          </a:bodyPr>
          <a:lstStyle/>
          <a:p>
            <a:pPr marL="342900" indent="-342900">
              <a:buFont typeface="Arial" panose="020B0604020202020204" pitchFamily="34" charset="0"/>
              <a:buChar char="•"/>
            </a:pPr>
            <a:r>
              <a:rPr lang="en-US" sz="2200" dirty="0"/>
              <a:t>AMA, CMA, states and national specialties are united</a:t>
            </a:r>
          </a:p>
          <a:p>
            <a:pPr marL="342900" indent="-342900">
              <a:buFont typeface="Arial" panose="020B0604020202020204" pitchFamily="34" charset="0"/>
              <a:buChar char="•"/>
            </a:pPr>
            <a:r>
              <a:rPr lang="en-US" sz="2200" dirty="0"/>
              <a:t>Stopped bad bills from moving further through Congress</a:t>
            </a:r>
          </a:p>
          <a:p>
            <a:pPr marL="342900" indent="-342900">
              <a:buFont typeface="Arial" panose="020B0604020202020204" pitchFamily="34" charset="0"/>
              <a:buChar char="•"/>
            </a:pPr>
            <a:r>
              <a:rPr lang="en-US" sz="2200" dirty="0"/>
              <a:t>Slowed the progress to ensure more thoughtful solutions</a:t>
            </a:r>
          </a:p>
          <a:p>
            <a:pPr marL="342900" indent="-342900">
              <a:buFont typeface="Arial" panose="020B0604020202020204" pitchFamily="34" charset="0"/>
              <a:buChar char="•"/>
            </a:pPr>
            <a:r>
              <a:rPr lang="en-US" sz="2200" dirty="0"/>
              <a:t>Continuing to support Ruiz/Roe framework</a:t>
            </a:r>
          </a:p>
        </p:txBody>
      </p:sp>
      <p:sp>
        <p:nvSpPr>
          <p:cNvPr id="4" name="Title 3">
            <a:extLst>
              <a:ext uri="{FF2B5EF4-FFF2-40B4-BE49-F238E27FC236}">
                <a16:creationId xmlns:a16="http://schemas.microsoft.com/office/drawing/2014/main" id="{4867FC88-1423-D147-9397-4D85303CBEDC}"/>
              </a:ext>
            </a:extLst>
          </p:cNvPr>
          <p:cNvSpPr>
            <a:spLocks noGrp="1"/>
          </p:cNvSpPr>
          <p:nvPr>
            <p:ph type="title"/>
          </p:nvPr>
        </p:nvSpPr>
        <p:spPr/>
        <p:txBody>
          <a:bodyPr/>
          <a:lstStyle/>
          <a:p>
            <a:r>
              <a:rPr lang="en-US" dirty="0"/>
              <a:t>Future Federal Advocacy</a:t>
            </a:r>
          </a:p>
        </p:txBody>
      </p:sp>
      <p:sp>
        <p:nvSpPr>
          <p:cNvPr id="5" name="Footer Placeholder 4">
            <a:extLst>
              <a:ext uri="{FF2B5EF4-FFF2-40B4-BE49-F238E27FC236}">
                <a16:creationId xmlns:a16="http://schemas.microsoft.com/office/drawing/2014/main" id="{DB1E2593-3AE6-A644-9F13-BD81F58E7B3C}"/>
              </a:ext>
            </a:extLst>
          </p:cNvPr>
          <p:cNvSpPr>
            <a:spLocks noGrp="1"/>
          </p:cNvSpPr>
          <p:nvPr>
            <p:ph type="ftr" sz="quarter" idx="3"/>
          </p:nvPr>
        </p:nvSpPr>
        <p:spPr/>
        <p:txBody>
          <a:bodyPr/>
          <a:lstStyle/>
          <a:p>
            <a:r>
              <a:rPr lang="en-US"/>
              <a:t>© Copyright 2019 by California Medical Association</a:t>
            </a:r>
            <a:endParaRPr lang="en-US" dirty="0"/>
          </a:p>
        </p:txBody>
      </p:sp>
      <p:sp>
        <p:nvSpPr>
          <p:cNvPr id="6" name="Slide Number Placeholder 5">
            <a:extLst>
              <a:ext uri="{FF2B5EF4-FFF2-40B4-BE49-F238E27FC236}">
                <a16:creationId xmlns:a16="http://schemas.microsoft.com/office/drawing/2014/main" id="{C243157E-FBCC-E84F-8C96-9644DFA30F5E}"/>
              </a:ext>
            </a:extLst>
          </p:cNvPr>
          <p:cNvSpPr>
            <a:spLocks noGrp="1"/>
          </p:cNvSpPr>
          <p:nvPr>
            <p:ph type="sldNum" sz="quarter" idx="4"/>
          </p:nvPr>
        </p:nvSpPr>
        <p:spPr/>
        <p:txBody>
          <a:bodyPr/>
          <a:lstStyle/>
          <a:p>
            <a:fld id="{462947D2-DB38-B544-9561-A22ED783005A}" type="slidenum">
              <a:rPr lang="en-US" smtClean="0"/>
              <a:pPr/>
              <a:t>14</a:t>
            </a:fld>
            <a:endParaRPr lang="en-US" dirty="0"/>
          </a:p>
        </p:txBody>
      </p:sp>
    </p:spTree>
    <p:extLst>
      <p:ext uri="{BB962C8B-B14F-4D97-AF65-F5344CB8AC3E}">
        <p14:creationId xmlns:p14="http://schemas.microsoft.com/office/powerpoint/2010/main" val="2432911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clock on the side of a building&#10;&#10;Description automatically generated">
            <a:extLst>
              <a:ext uri="{FF2B5EF4-FFF2-40B4-BE49-F238E27FC236}">
                <a16:creationId xmlns:a16="http://schemas.microsoft.com/office/drawing/2014/main" id="{69010015-17BA-FE48-958D-3BD4FE9A04F4}"/>
              </a:ext>
            </a:extLst>
          </p:cNvPr>
          <p:cNvPicPr>
            <a:picLocks noGrp="1" noChangeAspect="1"/>
          </p:cNvPicPr>
          <p:nvPr>
            <p:ph type="pic" sz="quarter" idx="18"/>
          </p:nvPr>
        </p:nvPicPr>
        <p:blipFill>
          <a:blip r:embed="rId3" cstate="print">
            <a:extLst>
              <a:ext uri="{28A0092B-C50C-407E-A947-70E740481C1C}">
                <a14:useLocalDpi xmlns:a14="http://schemas.microsoft.com/office/drawing/2010/main"/>
              </a:ext>
            </a:extLst>
          </a:blip>
          <a:srcRect l="11484" r="11484"/>
          <a:stretch>
            <a:fillRect/>
          </a:stretch>
        </p:blipFill>
        <p:spPr/>
      </p:pic>
      <p:sp>
        <p:nvSpPr>
          <p:cNvPr id="3" name="Text Placeholder 2">
            <a:extLst>
              <a:ext uri="{FF2B5EF4-FFF2-40B4-BE49-F238E27FC236}">
                <a16:creationId xmlns:a16="http://schemas.microsoft.com/office/drawing/2014/main" id="{A24A456C-5D01-AC43-BAD6-0DE2847C24E3}"/>
              </a:ext>
            </a:extLst>
          </p:cNvPr>
          <p:cNvSpPr>
            <a:spLocks noGrp="1"/>
          </p:cNvSpPr>
          <p:nvPr>
            <p:ph type="body" sz="quarter" idx="21"/>
          </p:nvPr>
        </p:nvSpPr>
        <p:spPr>
          <a:xfrm>
            <a:off x="498794" y="984143"/>
            <a:ext cx="4987606" cy="4467386"/>
          </a:xfrm>
        </p:spPr>
        <p:txBody>
          <a:bodyPr>
            <a:normAutofit/>
          </a:bodyPr>
          <a:lstStyle/>
          <a:p>
            <a:pPr marL="1028700" lvl="1" indent="-342900">
              <a:buFont typeface="Arial" panose="020B0604020202020204" pitchFamily="34" charset="0"/>
              <a:buChar char="•"/>
            </a:pPr>
            <a:r>
              <a:rPr lang="en-US" dirty="0"/>
              <a:t>AB 1174 attempts to address payor contracting abuses</a:t>
            </a:r>
          </a:p>
          <a:p>
            <a:pPr lvl="1" indent="0">
              <a:buNone/>
            </a:pPr>
            <a:endParaRPr lang="en-US" dirty="0"/>
          </a:p>
          <a:p>
            <a:pPr marL="1028700" lvl="1" indent="-342900">
              <a:buFont typeface="Arial" panose="020B0604020202020204" pitchFamily="34" charset="0"/>
              <a:buChar char="•"/>
            </a:pPr>
            <a:r>
              <a:rPr lang="en-US" dirty="0"/>
              <a:t>Implementation hearings, IDRP fixes &amp; network audits</a:t>
            </a:r>
          </a:p>
        </p:txBody>
      </p:sp>
      <p:sp>
        <p:nvSpPr>
          <p:cNvPr id="4" name="Title 3">
            <a:extLst>
              <a:ext uri="{FF2B5EF4-FFF2-40B4-BE49-F238E27FC236}">
                <a16:creationId xmlns:a16="http://schemas.microsoft.com/office/drawing/2014/main" id="{CF6FCAD0-40E4-F64F-B9D6-C09D6C9E1A87}"/>
              </a:ext>
            </a:extLst>
          </p:cNvPr>
          <p:cNvSpPr>
            <a:spLocks noGrp="1"/>
          </p:cNvSpPr>
          <p:nvPr>
            <p:ph type="title"/>
          </p:nvPr>
        </p:nvSpPr>
        <p:spPr/>
        <p:txBody>
          <a:bodyPr/>
          <a:lstStyle/>
          <a:p>
            <a:r>
              <a:rPr lang="en-US" dirty="0"/>
              <a:t>Future California Advocacy</a:t>
            </a:r>
          </a:p>
        </p:txBody>
      </p:sp>
      <p:sp>
        <p:nvSpPr>
          <p:cNvPr id="5" name="Footer Placeholder 4">
            <a:extLst>
              <a:ext uri="{FF2B5EF4-FFF2-40B4-BE49-F238E27FC236}">
                <a16:creationId xmlns:a16="http://schemas.microsoft.com/office/drawing/2014/main" id="{682E39FF-9B8D-EA47-8F34-0843651119F3}"/>
              </a:ext>
            </a:extLst>
          </p:cNvPr>
          <p:cNvSpPr>
            <a:spLocks noGrp="1"/>
          </p:cNvSpPr>
          <p:nvPr>
            <p:ph type="ftr" sz="quarter" idx="3"/>
          </p:nvPr>
        </p:nvSpPr>
        <p:spPr/>
        <p:txBody>
          <a:bodyPr/>
          <a:lstStyle/>
          <a:p>
            <a:r>
              <a:rPr lang="en-US"/>
              <a:t>© Copyright 2019 by California Medical Association</a:t>
            </a:r>
            <a:endParaRPr lang="en-US" dirty="0"/>
          </a:p>
        </p:txBody>
      </p:sp>
      <p:sp>
        <p:nvSpPr>
          <p:cNvPr id="6" name="Slide Number Placeholder 5">
            <a:extLst>
              <a:ext uri="{FF2B5EF4-FFF2-40B4-BE49-F238E27FC236}">
                <a16:creationId xmlns:a16="http://schemas.microsoft.com/office/drawing/2014/main" id="{1DE468B8-E042-D444-9C02-FAE4C2104156}"/>
              </a:ext>
            </a:extLst>
          </p:cNvPr>
          <p:cNvSpPr>
            <a:spLocks noGrp="1"/>
          </p:cNvSpPr>
          <p:nvPr>
            <p:ph type="sldNum" sz="quarter" idx="4"/>
          </p:nvPr>
        </p:nvSpPr>
        <p:spPr/>
        <p:txBody>
          <a:bodyPr/>
          <a:lstStyle/>
          <a:p>
            <a:fld id="{462947D2-DB38-B544-9561-A22ED783005A}" type="slidenum">
              <a:rPr lang="en-US" smtClean="0"/>
              <a:pPr/>
              <a:t>15</a:t>
            </a:fld>
            <a:endParaRPr lang="en-US" dirty="0"/>
          </a:p>
        </p:txBody>
      </p:sp>
    </p:spTree>
    <p:extLst>
      <p:ext uri="{BB962C8B-B14F-4D97-AF65-F5344CB8AC3E}">
        <p14:creationId xmlns:p14="http://schemas.microsoft.com/office/powerpoint/2010/main" val="1040821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778874-DB47-0D43-832E-F915F450DF0B}"/>
              </a:ext>
            </a:extLst>
          </p:cNvPr>
          <p:cNvSpPr>
            <a:spLocks noGrp="1"/>
          </p:cNvSpPr>
          <p:nvPr>
            <p:ph type="ftr" sz="quarter" idx="23"/>
          </p:nvPr>
        </p:nvSpPr>
        <p:spPr/>
        <p:txBody>
          <a:bodyPr/>
          <a:lstStyle/>
          <a:p>
            <a:r>
              <a:rPr lang="en-US"/>
              <a:t>© Copyright 2019 by California Medical Association</a:t>
            </a:r>
            <a:endParaRPr lang="en-US" dirty="0"/>
          </a:p>
        </p:txBody>
      </p:sp>
      <p:sp>
        <p:nvSpPr>
          <p:cNvPr id="4" name="Slide Number Placeholder 3">
            <a:extLst>
              <a:ext uri="{FF2B5EF4-FFF2-40B4-BE49-F238E27FC236}">
                <a16:creationId xmlns:a16="http://schemas.microsoft.com/office/drawing/2014/main" id="{18A139E1-A86D-B247-9188-F6A0206540E9}"/>
              </a:ext>
            </a:extLst>
          </p:cNvPr>
          <p:cNvSpPr>
            <a:spLocks noGrp="1"/>
          </p:cNvSpPr>
          <p:nvPr>
            <p:ph type="sldNum" sz="quarter" idx="24"/>
          </p:nvPr>
        </p:nvSpPr>
        <p:spPr/>
        <p:txBody>
          <a:bodyPr/>
          <a:lstStyle/>
          <a:p>
            <a:fld id="{462947D2-DB38-B544-9561-A22ED783005A}" type="slidenum">
              <a:rPr lang="en-US" smtClean="0"/>
              <a:t>16</a:t>
            </a:fld>
            <a:endParaRPr lang="en-US"/>
          </a:p>
        </p:txBody>
      </p:sp>
    </p:spTree>
    <p:extLst>
      <p:ext uri="{BB962C8B-B14F-4D97-AF65-F5344CB8AC3E}">
        <p14:creationId xmlns:p14="http://schemas.microsoft.com/office/powerpoint/2010/main" val="3939298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2D9FC56-A846-B542-9B1A-78CDDA13BB20}"/>
              </a:ext>
            </a:extLst>
          </p:cNvPr>
          <p:cNvSpPr>
            <a:spLocks noGrp="1"/>
          </p:cNvSpPr>
          <p:nvPr>
            <p:ph type="body" sz="quarter" idx="21"/>
          </p:nvPr>
        </p:nvSpPr>
        <p:spPr>
          <a:xfrm>
            <a:off x="498793" y="1711271"/>
            <a:ext cx="5371835" cy="3435457"/>
          </a:xfrm>
        </p:spPr>
        <p:txBody>
          <a:bodyPr>
            <a:normAutofit/>
          </a:bodyPr>
          <a:lstStyle/>
          <a:p>
            <a:pPr marL="342900" indent="-342900">
              <a:buFont typeface="Arial" panose="020B0604020202020204" pitchFamily="34" charset="0"/>
              <a:buChar char="•"/>
            </a:pPr>
            <a:r>
              <a:rPr lang="en-US" sz="2600" dirty="0"/>
              <a:t>Bad behavior in the market</a:t>
            </a:r>
          </a:p>
          <a:p>
            <a:pPr marL="342900" indent="-342900">
              <a:buFont typeface="Arial" panose="020B0604020202020204" pitchFamily="34" charset="0"/>
              <a:buChar char="•"/>
            </a:pPr>
            <a:r>
              <a:rPr lang="en-US" sz="2600" dirty="0"/>
              <a:t>Narrow payor networks</a:t>
            </a:r>
          </a:p>
          <a:p>
            <a:pPr marL="342900" indent="-342900">
              <a:buFont typeface="Arial" panose="020B0604020202020204" pitchFamily="34" charset="0"/>
              <a:buChar char="•"/>
            </a:pPr>
            <a:r>
              <a:rPr lang="en-US" sz="2600" dirty="0"/>
              <a:t>High deductible plans</a:t>
            </a:r>
          </a:p>
          <a:p>
            <a:pPr marL="342900" indent="-342900">
              <a:buFont typeface="Arial" panose="020B0604020202020204" pitchFamily="34" charset="0"/>
              <a:buChar char="•"/>
            </a:pPr>
            <a:r>
              <a:rPr lang="en-US" sz="2600" dirty="0"/>
              <a:t>Inadequate benefits</a:t>
            </a:r>
          </a:p>
        </p:txBody>
      </p:sp>
      <p:sp>
        <p:nvSpPr>
          <p:cNvPr id="4" name="Title 3">
            <a:extLst>
              <a:ext uri="{FF2B5EF4-FFF2-40B4-BE49-F238E27FC236}">
                <a16:creationId xmlns:a16="http://schemas.microsoft.com/office/drawing/2014/main" id="{6B22D652-964D-CF4F-8921-E5545105D8B5}"/>
              </a:ext>
            </a:extLst>
          </p:cNvPr>
          <p:cNvSpPr>
            <a:spLocks noGrp="1"/>
          </p:cNvSpPr>
          <p:nvPr>
            <p:ph type="title"/>
          </p:nvPr>
        </p:nvSpPr>
        <p:spPr/>
        <p:txBody>
          <a:bodyPr/>
          <a:lstStyle/>
          <a:p>
            <a:r>
              <a:rPr lang="en-US" dirty="0"/>
              <a:t>How Did We Get Here?</a:t>
            </a:r>
          </a:p>
        </p:txBody>
      </p:sp>
      <p:sp>
        <p:nvSpPr>
          <p:cNvPr id="5" name="Footer Placeholder 4">
            <a:extLst>
              <a:ext uri="{FF2B5EF4-FFF2-40B4-BE49-F238E27FC236}">
                <a16:creationId xmlns:a16="http://schemas.microsoft.com/office/drawing/2014/main" id="{665D762A-792B-9143-AF32-25D6F075E751}"/>
              </a:ext>
            </a:extLst>
          </p:cNvPr>
          <p:cNvSpPr>
            <a:spLocks noGrp="1"/>
          </p:cNvSpPr>
          <p:nvPr>
            <p:ph type="ftr" sz="quarter" idx="3"/>
          </p:nvPr>
        </p:nvSpPr>
        <p:spPr/>
        <p:txBody>
          <a:bodyPr/>
          <a:lstStyle/>
          <a:p>
            <a:r>
              <a:rPr lang="en-US"/>
              <a:t>© Copyright 2019 by California Medical Association</a:t>
            </a:r>
            <a:endParaRPr lang="en-US" dirty="0"/>
          </a:p>
        </p:txBody>
      </p:sp>
      <p:sp>
        <p:nvSpPr>
          <p:cNvPr id="6" name="Slide Number Placeholder 5">
            <a:extLst>
              <a:ext uri="{FF2B5EF4-FFF2-40B4-BE49-F238E27FC236}">
                <a16:creationId xmlns:a16="http://schemas.microsoft.com/office/drawing/2014/main" id="{296B8E25-DDA5-944D-A38E-6B0E0E0E89A3}"/>
              </a:ext>
            </a:extLst>
          </p:cNvPr>
          <p:cNvSpPr>
            <a:spLocks noGrp="1"/>
          </p:cNvSpPr>
          <p:nvPr>
            <p:ph type="sldNum" sz="quarter" idx="4"/>
          </p:nvPr>
        </p:nvSpPr>
        <p:spPr/>
        <p:txBody>
          <a:bodyPr/>
          <a:lstStyle/>
          <a:p>
            <a:fld id="{462947D2-DB38-B544-9561-A22ED783005A}" type="slidenum">
              <a:rPr lang="en-US" smtClean="0"/>
              <a:pPr/>
              <a:t>2</a:t>
            </a:fld>
            <a:endParaRPr lang="en-US" dirty="0"/>
          </a:p>
        </p:txBody>
      </p:sp>
      <p:pic>
        <p:nvPicPr>
          <p:cNvPr id="9" name="Picture Placeholder 8" descr="A close up of a device&#10;&#10;Description automatically generated">
            <a:extLst>
              <a:ext uri="{FF2B5EF4-FFF2-40B4-BE49-F238E27FC236}">
                <a16:creationId xmlns:a16="http://schemas.microsoft.com/office/drawing/2014/main" id="{ECA107CD-E441-0248-94F2-538C35FA6569}"/>
              </a:ext>
            </a:extLst>
          </p:cNvPr>
          <p:cNvPicPr>
            <a:picLocks noGrp="1" noChangeAspect="1"/>
          </p:cNvPicPr>
          <p:nvPr>
            <p:ph type="pic" sz="quarter" idx="18"/>
          </p:nvPr>
        </p:nvPicPr>
        <p:blipFill>
          <a:blip r:embed="rId3" cstate="print">
            <a:extLst>
              <a:ext uri="{28A0092B-C50C-407E-A947-70E740481C1C}">
                <a14:useLocalDpi xmlns:a14="http://schemas.microsoft.com/office/drawing/2010/main"/>
              </a:ext>
            </a:extLst>
          </a:blip>
          <a:srcRect l="11469" r="11469"/>
          <a:stretch>
            <a:fillRect/>
          </a:stretch>
        </p:blipFill>
        <p:spPr/>
      </p:pic>
    </p:spTree>
    <p:extLst>
      <p:ext uri="{BB962C8B-B14F-4D97-AF65-F5344CB8AC3E}">
        <p14:creationId xmlns:p14="http://schemas.microsoft.com/office/powerpoint/2010/main" val="579274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A912C2-A7DD-A94C-A524-6C5AD29B9A04}"/>
              </a:ext>
            </a:extLst>
          </p:cNvPr>
          <p:cNvSpPr>
            <a:spLocks noGrp="1"/>
          </p:cNvSpPr>
          <p:nvPr>
            <p:ph type="body" sz="quarter" idx="21"/>
          </p:nvPr>
        </p:nvSpPr>
        <p:spPr>
          <a:xfrm>
            <a:off x="498794" y="1140007"/>
            <a:ext cx="11090953" cy="4736313"/>
          </a:xfrm>
        </p:spPr>
        <p:txBody>
          <a:bodyPr>
            <a:noAutofit/>
          </a:bodyPr>
          <a:lstStyle/>
          <a:p>
            <a:pPr marL="342900" indent="-342900" algn="l">
              <a:buFont typeface="Arial" panose="020B0604020202020204" pitchFamily="34" charset="0"/>
              <a:buChar char="•"/>
            </a:pPr>
            <a:r>
              <a:rPr lang="en-US" sz="2600" dirty="0"/>
              <a:t>Political Pressures</a:t>
            </a:r>
          </a:p>
          <a:p>
            <a:pPr marL="857250" lvl="1" indent="-342900">
              <a:buFont typeface="Arial" panose="020B0604020202020204" pitchFamily="34" charset="0"/>
              <a:buChar char="•"/>
            </a:pPr>
            <a:r>
              <a:rPr lang="en-US" sz="2600" dirty="0"/>
              <a:t>Emergency services balance billing prohibition</a:t>
            </a:r>
          </a:p>
          <a:p>
            <a:pPr marL="1200150" lvl="2" indent="-342900">
              <a:buFont typeface="Arial" panose="020B0604020202020204" pitchFamily="34" charset="0"/>
              <a:buChar char="•"/>
            </a:pPr>
            <a:r>
              <a:rPr lang="en-US" sz="2600" dirty="0"/>
              <a:t>Prospect Medical Group, Inc V. Northridge Emergency Medical Group </a:t>
            </a:r>
          </a:p>
          <a:p>
            <a:pPr marL="857250" lvl="1" indent="-342900">
              <a:buFont typeface="Arial" panose="020B0604020202020204" pitchFamily="34" charset="0"/>
              <a:buChar char="•"/>
            </a:pPr>
            <a:r>
              <a:rPr lang="en-US" sz="2600" dirty="0"/>
              <a:t>18 bills introduced during 2000-2015</a:t>
            </a:r>
          </a:p>
          <a:p>
            <a:pPr marL="857250" lvl="1" indent="-342900">
              <a:buFont typeface="Arial" panose="020B0604020202020204" pitchFamily="34" charset="0"/>
              <a:buChar char="•"/>
            </a:pPr>
            <a:r>
              <a:rPr lang="en-US" sz="2600" dirty="0"/>
              <a:t>Consumer complaints</a:t>
            </a:r>
          </a:p>
          <a:p>
            <a:pPr marL="857250" lvl="1" indent="-342900">
              <a:buFont typeface="Arial" panose="020B0604020202020204" pitchFamily="34" charset="0"/>
              <a:buChar char="•"/>
            </a:pPr>
            <a:endParaRPr lang="en-US" sz="2600" dirty="0"/>
          </a:p>
          <a:p>
            <a:endParaRPr lang="en-US" sz="2600" dirty="0"/>
          </a:p>
        </p:txBody>
      </p:sp>
      <p:sp>
        <p:nvSpPr>
          <p:cNvPr id="3" name="Footer Placeholder 2">
            <a:extLst>
              <a:ext uri="{FF2B5EF4-FFF2-40B4-BE49-F238E27FC236}">
                <a16:creationId xmlns:a16="http://schemas.microsoft.com/office/drawing/2014/main" id="{15E16D74-70D0-2F43-B266-5E0B38916BC0}"/>
              </a:ext>
            </a:extLst>
          </p:cNvPr>
          <p:cNvSpPr>
            <a:spLocks noGrp="1"/>
          </p:cNvSpPr>
          <p:nvPr>
            <p:ph type="ftr" sz="quarter" idx="22"/>
          </p:nvPr>
        </p:nvSpPr>
        <p:spPr/>
        <p:txBody>
          <a:bodyPr/>
          <a:lstStyle/>
          <a:p>
            <a:r>
              <a:rPr lang="en-US"/>
              <a:t>© Copyright 2019 by California Medical Association</a:t>
            </a:r>
            <a:endParaRPr lang="en-US" dirty="0"/>
          </a:p>
        </p:txBody>
      </p:sp>
      <p:sp>
        <p:nvSpPr>
          <p:cNvPr id="4" name="Slide Number Placeholder 3">
            <a:extLst>
              <a:ext uri="{FF2B5EF4-FFF2-40B4-BE49-F238E27FC236}">
                <a16:creationId xmlns:a16="http://schemas.microsoft.com/office/drawing/2014/main" id="{77B3F921-B614-C54C-846B-ADDDA15E4AAD}"/>
              </a:ext>
            </a:extLst>
          </p:cNvPr>
          <p:cNvSpPr>
            <a:spLocks noGrp="1"/>
          </p:cNvSpPr>
          <p:nvPr>
            <p:ph type="sldNum" sz="quarter" idx="23"/>
          </p:nvPr>
        </p:nvSpPr>
        <p:spPr/>
        <p:txBody>
          <a:bodyPr/>
          <a:lstStyle/>
          <a:p>
            <a:fld id="{462947D2-DB38-B544-9561-A22ED783005A}" type="slidenum">
              <a:rPr lang="en-US" smtClean="0"/>
              <a:t>3</a:t>
            </a:fld>
            <a:endParaRPr lang="en-US"/>
          </a:p>
        </p:txBody>
      </p:sp>
      <p:sp>
        <p:nvSpPr>
          <p:cNvPr id="5" name="Title 4">
            <a:extLst>
              <a:ext uri="{FF2B5EF4-FFF2-40B4-BE49-F238E27FC236}">
                <a16:creationId xmlns:a16="http://schemas.microsoft.com/office/drawing/2014/main" id="{35B10E14-912D-B441-A7F9-31C6C470D041}"/>
              </a:ext>
            </a:extLst>
          </p:cNvPr>
          <p:cNvSpPr>
            <a:spLocks noGrp="1"/>
          </p:cNvSpPr>
          <p:nvPr>
            <p:ph type="title"/>
          </p:nvPr>
        </p:nvSpPr>
        <p:spPr/>
        <p:txBody>
          <a:bodyPr/>
          <a:lstStyle/>
          <a:p>
            <a:r>
              <a:rPr lang="en-US" dirty="0"/>
              <a:t>How Did We Get Here?</a:t>
            </a:r>
          </a:p>
        </p:txBody>
      </p:sp>
    </p:spTree>
    <p:extLst>
      <p:ext uri="{BB962C8B-B14F-4D97-AF65-F5344CB8AC3E}">
        <p14:creationId xmlns:p14="http://schemas.microsoft.com/office/powerpoint/2010/main" val="178266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A912C2-A7DD-A94C-A524-6C5AD29B9A04}"/>
              </a:ext>
            </a:extLst>
          </p:cNvPr>
          <p:cNvSpPr>
            <a:spLocks noGrp="1"/>
          </p:cNvSpPr>
          <p:nvPr>
            <p:ph type="body" sz="quarter" idx="21"/>
          </p:nvPr>
        </p:nvSpPr>
        <p:spPr>
          <a:xfrm>
            <a:off x="498794" y="1060843"/>
            <a:ext cx="11090953" cy="4736313"/>
          </a:xfrm>
        </p:spPr>
        <p:txBody>
          <a:bodyPr>
            <a:noAutofit/>
          </a:bodyPr>
          <a:lstStyle/>
          <a:p>
            <a:pPr marL="342900" indent="-342900" algn="l">
              <a:buFont typeface="Arial" panose="020B0604020202020204" pitchFamily="34" charset="0"/>
              <a:buChar char="•"/>
            </a:pPr>
            <a:r>
              <a:rPr lang="en-US" sz="2600" dirty="0"/>
              <a:t>AB 533 – OON Rate: 100% of Medicare in all settings</a:t>
            </a:r>
          </a:p>
          <a:p>
            <a:pPr marL="857250" lvl="1" indent="-342900">
              <a:buFont typeface="Arial" panose="020B0604020202020204" pitchFamily="34" charset="0"/>
              <a:buChar char="•"/>
            </a:pPr>
            <a:r>
              <a:rPr lang="en-US" sz="2600" dirty="0"/>
              <a:t>Supporters: Health Committee Chairs, Assembly and Senate leadership, labor unions, health plans, consumer groups and Chamber of Commerce</a:t>
            </a:r>
          </a:p>
          <a:p>
            <a:pPr marL="857250" lvl="1" indent="-342900">
              <a:buFont typeface="Arial" panose="020B0604020202020204" pitchFamily="34" charset="0"/>
              <a:buChar char="•"/>
            </a:pPr>
            <a:r>
              <a:rPr lang="en-US" sz="2600" dirty="0"/>
              <a:t>CMA defeated on concurrence</a:t>
            </a:r>
          </a:p>
          <a:p>
            <a:pPr marL="342900" indent="-342900" algn="l">
              <a:buFont typeface="Arial" panose="020B0604020202020204" pitchFamily="34" charset="0"/>
              <a:buChar char="•"/>
            </a:pPr>
            <a:r>
              <a:rPr lang="en-US" sz="2600" dirty="0"/>
              <a:t>AB 72 – OON Rate: Greater of 125% of Medicare or payors’ average contracted rate</a:t>
            </a:r>
          </a:p>
        </p:txBody>
      </p:sp>
      <p:sp>
        <p:nvSpPr>
          <p:cNvPr id="3" name="Footer Placeholder 2">
            <a:extLst>
              <a:ext uri="{FF2B5EF4-FFF2-40B4-BE49-F238E27FC236}">
                <a16:creationId xmlns:a16="http://schemas.microsoft.com/office/drawing/2014/main" id="{15E16D74-70D0-2F43-B266-5E0B38916BC0}"/>
              </a:ext>
            </a:extLst>
          </p:cNvPr>
          <p:cNvSpPr>
            <a:spLocks noGrp="1"/>
          </p:cNvSpPr>
          <p:nvPr>
            <p:ph type="ftr" sz="quarter" idx="22"/>
          </p:nvPr>
        </p:nvSpPr>
        <p:spPr/>
        <p:txBody>
          <a:bodyPr/>
          <a:lstStyle/>
          <a:p>
            <a:r>
              <a:rPr lang="en-US"/>
              <a:t>© Copyright 2019 by California Medical Association</a:t>
            </a:r>
            <a:endParaRPr lang="en-US" dirty="0"/>
          </a:p>
        </p:txBody>
      </p:sp>
      <p:sp>
        <p:nvSpPr>
          <p:cNvPr id="4" name="Slide Number Placeholder 3">
            <a:extLst>
              <a:ext uri="{FF2B5EF4-FFF2-40B4-BE49-F238E27FC236}">
                <a16:creationId xmlns:a16="http://schemas.microsoft.com/office/drawing/2014/main" id="{77B3F921-B614-C54C-846B-ADDDA15E4AAD}"/>
              </a:ext>
            </a:extLst>
          </p:cNvPr>
          <p:cNvSpPr>
            <a:spLocks noGrp="1"/>
          </p:cNvSpPr>
          <p:nvPr>
            <p:ph type="sldNum" sz="quarter" idx="23"/>
          </p:nvPr>
        </p:nvSpPr>
        <p:spPr/>
        <p:txBody>
          <a:bodyPr/>
          <a:lstStyle/>
          <a:p>
            <a:fld id="{462947D2-DB38-B544-9561-A22ED783005A}" type="slidenum">
              <a:rPr lang="en-US" smtClean="0"/>
              <a:t>4</a:t>
            </a:fld>
            <a:endParaRPr lang="en-US"/>
          </a:p>
        </p:txBody>
      </p:sp>
      <p:sp>
        <p:nvSpPr>
          <p:cNvPr id="5" name="Title 4">
            <a:extLst>
              <a:ext uri="{FF2B5EF4-FFF2-40B4-BE49-F238E27FC236}">
                <a16:creationId xmlns:a16="http://schemas.microsoft.com/office/drawing/2014/main" id="{35B10E14-912D-B441-A7F9-31C6C470D041}"/>
              </a:ext>
            </a:extLst>
          </p:cNvPr>
          <p:cNvSpPr>
            <a:spLocks noGrp="1"/>
          </p:cNvSpPr>
          <p:nvPr>
            <p:ph type="title"/>
          </p:nvPr>
        </p:nvSpPr>
        <p:spPr/>
        <p:txBody>
          <a:bodyPr/>
          <a:lstStyle/>
          <a:p>
            <a:r>
              <a:rPr lang="en-US" dirty="0"/>
              <a:t>California Legislation</a:t>
            </a:r>
          </a:p>
        </p:txBody>
      </p:sp>
    </p:spTree>
    <p:extLst>
      <p:ext uri="{BB962C8B-B14F-4D97-AF65-F5344CB8AC3E}">
        <p14:creationId xmlns:p14="http://schemas.microsoft.com/office/powerpoint/2010/main" val="2702025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A912C2-A7DD-A94C-A524-6C5AD29B9A04}"/>
              </a:ext>
            </a:extLst>
          </p:cNvPr>
          <p:cNvSpPr>
            <a:spLocks noGrp="1"/>
          </p:cNvSpPr>
          <p:nvPr>
            <p:ph type="body" sz="quarter" idx="21"/>
          </p:nvPr>
        </p:nvSpPr>
        <p:spPr>
          <a:xfrm>
            <a:off x="498794" y="1060843"/>
            <a:ext cx="11090953" cy="4736313"/>
          </a:xfrm>
        </p:spPr>
        <p:txBody>
          <a:bodyPr>
            <a:noAutofit/>
          </a:bodyPr>
          <a:lstStyle/>
          <a:p>
            <a:pPr marL="342900" indent="-342900" algn="l">
              <a:spcBef>
                <a:spcPts val="800"/>
              </a:spcBef>
              <a:spcAft>
                <a:spcPts val="1200"/>
              </a:spcAft>
              <a:buFont typeface="Arial" panose="020B0604020202020204" pitchFamily="34" charset="0"/>
              <a:buChar char="•"/>
            </a:pPr>
            <a:r>
              <a:rPr lang="en-US" sz="2300" dirty="0"/>
              <a:t>Limits billing practices of out-of-network physicians providing non-emergent, covered services at in-network facilities</a:t>
            </a:r>
          </a:p>
          <a:p>
            <a:pPr marL="342900" indent="-342900" algn="l">
              <a:spcBef>
                <a:spcPts val="800"/>
              </a:spcBef>
              <a:spcAft>
                <a:spcPts val="1200"/>
              </a:spcAft>
              <a:buFont typeface="Arial" panose="020B0604020202020204" pitchFamily="34" charset="0"/>
              <a:buChar char="•"/>
            </a:pPr>
            <a:r>
              <a:rPr lang="en-US" sz="2300" dirty="0"/>
              <a:t>Insurers must reimburse at interim rate - greater of 125% of Medicare or insurer's average contracted rate for same service in that region</a:t>
            </a:r>
          </a:p>
          <a:p>
            <a:pPr marL="342900" indent="-342900" algn="l">
              <a:spcBef>
                <a:spcPts val="800"/>
              </a:spcBef>
              <a:spcAft>
                <a:spcPts val="1200"/>
              </a:spcAft>
              <a:buFont typeface="Arial" panose="020B0604020202020204" pitchFamily="34" charset="0"/>
              <a:buChar char="•"/>
            </a:pPr>
            <a:r>
              <a:rPr lang="en-US" sz="2300" dirty="0"/>
              <a:t>PPOs - physicians can avoid billing prohibition by obtaining advanced consent from patient</a:t>
            </a:r>
          </a:p>
          <a:p>
            <a:pPr marL="342900" indent="-342900" algn="l">
              <a:spcBef>
                <a:spcPts val="800"/>
              </a:spcBef>
              <a:spcAft>
                <a:spcPts val="1200"/>
              </a:spcAft>
              <a:buFont typeface="Arial" panose="020B0604020202020204" pitchFamily="34" charset="0"/>
              <a:buChar char="•"/>
            </a:pPr>
            <a:r>
              <a:rPr lang="en-US" sz="2300" dirty="0"/>
              <a:t>Independent dispute resolution process (IDRP) available</a:t>
            </a:r>
          </a:p>
        </p:txBody>
      </p:sp>
      <p:sp>
        <p:nvSpPr>
          <p:cNvPr id="3" name="Footer Placeholder 2">
            <a:extLst>
              <a:ext uri="{FF2B5EF4-FFF2-40B4-BE49-F238E27FC236}">
                <a16:creationId xmlns:a16="http://schemas.microsoft.com/office/drawing/2014/main" id="{15E16D74-70D0-2F43-B266-5E0B38916BC0}"/>
              </a:ext>
            </a:extLst>
          </p:cNvPr>
          <p:cNvSpPr>
            <a:spLocks noGrp="1"/>
          </p:cNvSpPr>
          <p:nvPr>
            <p:ph type="ftr" sz="quarter" idx="22"/>
          </p:nvPr>
        </p:nvSpPr>
        <p:spPr/>
        <p:txBody>
          <a:bodyPr/>
          <a:lstStyle/>
          <a:p>
            <a:r>
              <a:rPr lang="en-US"/>
              <a:t>© Copyright 2019 by California Medical Association</a:t>
            </a:r>
            <a:endParaRPr lang="en-US" dirty="0"/>
          </a:p>
        </p:txBody>
      </p:sp>
      <p:sp>
        <p:nvSpPr>
          <p:cNvPr id="4" name="Slide Number Placeholder 3">
            <a:extLst>
              <a:ext uri="{FF2B5EF4-FFF2-40B4-BE49-F238E27FC236}">
                <a16:creationId xmlns:a16="http://schemas.microsoft.com/office/drawing/2014/main" id="{77B3F921-B614-C54C-846B-ADDDA15E4AAD}"/>
              </a:ext>
            </a:extLst>
          </p:cNvPr>
          <p:cNvSpPr>
            <a:spLocks noGrp="1"/>
          </p:cNvSpPr>
          <p:nvPr>
            <p:ph type="sldNum" sz="quarter" idx="23"/>
          </p:nvPr>
        </p:nvSpPr>
        <p:spPr/>
        <p:txBody>
          <a:bodyPr/>
          <a:lstStyle/>
          <a:p>
            <a:fld id="{462947D2-DB38-B544-9561-A22ED783005A}" type="slidenum">
              <a:rPr lang="en-US" smtClean="0"/>
              <a:t>5</a:t>
            </a:fld>
            <a:endParaRPr lang="en-US"/>
          </a:p>
        </p:txBody>
      </p:sp>
      <p:sp>
        <p:nvSpPr>
          <p:cNvPr id="5" name="Title 4">
            <a:extLst>
              <a:ext uri="{FF2B5EF4-FFF2-40B4-BE49-F238E27FC236}">
                <a16:creationId xmlns:a16="http://schemas.microsoft.com/office/drawing/2014/main" id="{35B10E14-912D-B441-A7F9-31C6C470D041}"/>
              </a:ext>
            </a:extLst>
          </p:cNvPr>
          <p:cNvSpPr>
            <a:spLocks noGrp="1"/>
          </p:cNvSpPr>
          <p:nvPr>
            <p:ph type="title"/>
          </p:nvPr>
        </p:nvSpPr>
        <p:spPr/>
        <p:txBody>
          <a:bodyPr/>
          <a:lstStyle/>
          <a:p>
            <a:r>
              <a:rPr lang="en-US" dirty="0"/>
              <a:t>AB 72 (Effective July 1, 2017)</a:t>
            </a:r>
          </a:p>
        </p:txBody>
      </p:sp>
    </p:spTree>
    <p:extLst>
      <p:ext uri="{BB962C8B-B14F-4D97-AF65-F5344CB8AC3E}">
        <p14:creationId xmlns:p14="http://schemas.microsoft.com/office/powerpoint/2010/main" val="620686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A912C2-A7DD-A94C-A524-6C5AD29B9A04}"/>
              </a:ext>
            </a:extLst>
          </p:cNvPr>
          <p:cNvSpPr>
            <a:spLocks noGrp="1"/>
          </p:cNvSpPr>
          <p:nvPr>
            <p:ph type="body" sz="quarter" idx="21"/>
          </p:nvPr>
        </p:nvSpPr>
        <p:spPr>
          <a:xfrm>
            <a:off x="498794" y="1060843"/>
            <a:ext cx="11090953" cy="4736313"/>
          </a:xfrm>
        </p:spPr>
        <p:txBody>
          <a:bodyPr>
            <a:noAutofit/>
          </a:bodyPr>
          <a:lstStyle/>
          <a:p>
            <a:pPr marL="342900" indent="-342900" algn="l">
              <a:buFont typeface="Arial" panose="020B0604020202020204" pitchFamily="34" charset="0"/>
              <a:buChar char="•"/>
            </a:pPr>
            <a:r>
              <a:rPr lang="en-US" sz="2200" dirty="0"/>
              <a:t>Disincentivized contracting</a:t>
            </a:r>
          </a:p>
          <a:p>
            <a:pPr marL="342900" indent="-342900" algn="l">
              <a:buFont typeface="Arial" panose="020B0604020202020204" pitchFamily="34" charset="0"/>
              <a:buChar char="•"/>
            </a:pPr>
            <a:r>
              <a:rPr lang="en-US" sz="2200" dirty="0"/>
              <a:t>Low interim rate has shifted too much leverage to insurers</a:t>
            </a:r>
          </a:p>
          <a:p>
            <a:pPr marL="342900" indent="-342900" algn="l">
              <a:buFont typeface="Arial" panose="020B0604020202020204" pitchFamily="34" charset="0"/>
              <a:buChar char="•"/>
            </a:pPr>
            <a:r>
              <a:rPr lang="en-US" sz="2200" dirty="0"/>
              <a:t>Predatory payor behavior:</a:t>
            </a:r>
          </a:p>
          <a:p>
            <a:pPr marL="1028700" lvl="1" indent="-342900">
              <a:buFont typeface="Arial" panose="020B0604020202020204" pitchFamily="34" charset="0"/>
              <a:buChar char="•"/>
            </a:pPr>
            <a:r>
              <a:rPr lang="en-US" sz="2200" dirty="0"/>
              <a:t>Cancelling long-standing contracts</a:t>
            </a:r>
          </a:p>
          <a:p>
            <a:pPr marL="1028700" lvl="1" indent="-342900">
              <a:buFont typeface="Arial" panose="020B0604020202020204" pitchFamily="34" charset="0"/>
              <a:buChar char="•"/>
            </a:pPr>
            <a:r>
              <a:rPr lang="en-US" sz="2200" dirty="0"/>
              <a:t>Imposing significant rate cuts on hospital-based physicians</a:t>
            </a:r>
          </a:p>
          <a:p>
            <a:pPr marL="1028700" lvl="1" indent="-342900">
              <a:buFont typeface="Arial" panose="020B0604020202020204" pitchFamily="34" charset="0"/>
              <a:buChar char="•"/>
            </a:pPr>
            <a:r>
              <a:rPr lang="en-US" sz="2200" dirty="0"/>
              <a:t>Refusing to renew contracts</a:t>
            </a:r>
          </a:p>
          <a:p>
            <a:pPr marL="1028700" lvl="1" indent="-342900">
              <a:buFont typeface="Arial" panose="020B0604020202020204" pitchFamily="34" charset="0"/>
              <a:buChar char="•"/>
            </a:pPr>
            <a:r>
              <a:rPr lang="en-US" sz="2200" dirty="0"/>
              <a:t>Reducing patient access to in-network physicians</a:t>
            </a:r>
          </a:p>
          <a:p>
            <a:pPr marL="1028700" lvl="1" indent="-342900">
              <a:buFont typeface="Arial" panose="020B0604020202020204" pitchFamily="34" charset="0"/>
              <a:buChar char="•"/>
            </a:pPr>
            <a:r>
              <a:rPr lang="en-US" sz="2200" dirty="0"/>
              <a:t>Could jeopardize emergency on-call system</a:t>
            </a:r>
          </a:p>
        </p:txBody>
      </p:sp>
      <p:sp>
        <p:nvSpPr>
          <p:cNvPr id="3" name="Footer Placeholder 2">
            <a:extLst>
              <a:ext uri="{FF2B5EF4-FFF2-40B4-BE49-F238E27FC236}">
                <a16:creationId xmlns:a16="http://schemas.microsoft.com/office/drawing/2014/main" id="{15E16D74-70D0-2F43-B266-5E0B38916BC0}"/>
              </a:ext>
            </a:extLst>
          </p:cNvPr>
          <p:cNvSpPr>
            <a:spLocks noGrp="1"/>
          </p:cNvSpPr>
          <p:nvPr>
            <p:ph type="ftr" sz="quarter" idx="22"/>
          </p:nvPr>
        </p:nvSpPr>
        <p:spPr/>
        <p:txBody>
          <a:bodyPr/>
          <a:lstStyle/>
          <a:p>
            <a:r>
              <a:rPr lang="en-US"/>
              <a:t>© Copyright 2019 by California Medical Association</a:t>
            </a:r>
            <a:endParaRPr lang="en-US" dirty="0"/>
          </a:p>
        </p:txBody>
      </p:sp>
      <p:sp>
        <p:nvSpPr>
          <p:cNvPr id="4" name="Slide Number Placeholder 3">
            <a:extLst>
              <a:ext uri="{FF2B5EF4-FFF2-40B4-BE49-F238E27FC236}">
                <a16:creationId xmlns:a16="http://schemas.microsoft.com/office/drawing/2014/main" id="{77B3F921-B614-C54C-846B-ADDDA15E4AAD}"/>
              </a:ext>
            </a:extLst>
          </p:cNvPr>
          <p:cNvSpPr>
            <a:spLocks noGrp="1"/>
          </p:cNvSpPr>
          <p:nvPr>
            <p:ph type="sldNum" sz="quarter" idx="23"/>
          </p:nvPr>
        </p:nvSpPr>
        <p:spPr/>
        <p:txBody>
          <a:bodyPr/>
          <a:lstStyle/>
          <a:p>
            <a:fld id="{462947D2-DB38-B544-9561-A22ED783005A}" type="slidenum">
              <a:rPr lang="en-US" smtClean="0"/>
              <a:t>6</a:t>
            </a:fld>
            <a:endParaRPr lang="en-US"/>
          </a:p>
        </p:txBody>
      </p:sp>
      <p:sp>
        <p:nvSpPr>
          <p:cNvPr id="5" name="Title 4">
            <a:extLst>
              <a:ext uri="{FF2B5EF4-FFF2-40B4-BE49-F238E27FC236}">
                <a16:creationId xmlns:a16="http://schemas.microsoft.com/office/drawing/2014/main" id="{35B10E14-912D-B441-A7F9-31C6C470D041}"/>
              </a:ext>
            </a:extLst>
          </p:cNvPr>
          <p:cNvSpPr>
            <a:spLocks noGrp="1"/>
          </p:cNvSpPr>
          <p:nvPr>
            <p:ph type="title"/>
          </p:nvPr>
        </p:nvSpPr>
        <p:spPr/>
        <p:txBody>
          <a:bodyPr/>
          <a:lstStyle/>
          <a:p>
            <a:r>
              <a:rPr lang="en-US" dirty="0"/>
              <a:t>AB 72: Unintended Consequences</a:t>
            </a:r>
          </a:p>
        </p:txBody>
      </p:sp>
    </p:spTree>
    <p:extLst>
      <p:ext uri="{BB962C8B-B14F-4D97-AF65-F5344CB8AC3E}">
        <p14:creationId xmlns:p14="http://schemas.microsoft.com/office/powerpoint/2010/main" val="2184956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A912C2-A7DD-A94C-A524-6C5AD29B9A04}"/>
              </a:ext>
            </a:extLst>
          </p:cNvPr>
          <p:cNvSpPr>
            <a:spLocks noGrp="1"/>
          </p:cNvSpPr>
          <p:nvPr>
            <p:ph type="body" sz="quarter" idx="21"/>
          </p:nvPr>
        </p:nvSpPr>
        <p:spPr>
          <a:xfrm>
            <a:off x="498794" y="1060843"/>
            <a:ext cx="11090953" cy="3320657"/>
          </a:xfrm>
        </p:spPr>
        <p:txBody>
          <a:bodyPr>
            <a:noAutofit/>
          </a:bodyPr>
          <a:lstStyle/>
          <a:p>
            <a:pPr marL="342900" indent="-342900" algn="l">
              <a:buFont typeface="Arial" panose="020B0604020202020204" pitchFamily="34" charset="0"/>
              <a:buChar char="•"/>
            </a:pPr>
            <a:r>
              <a:rPr lang="en-US" sz="2800" dirty="0"/>
              <a:t>Accelerating consolidation of independent physicians with hospitals and private equity firms driving up costs</a:t>
            </a:r>
          </a:p>
          <a:p>
            <a:pPr marL="342900" indent="-342900" algn="l">
              <a:buFont typeface="Arial" panose="020B0604020202020204" pitchFamily="34" charset="0"/>
              <a:buChar char="•"/>
            </a:pPr>
            <a:r>
              <a:rPr lang="en-US" sz="2800" dirty="0"/>
              <a:t>IDRP not working</a:t>
            </a:r>
          </a:p>
          <a:p>
            <a:pPr marL="1028700" lvl="1" indent="-342900">
              <a:buFont typeface="Arial" panose="020B0604020202020204" pitchFamily="34" charset="0"/>
              <a:buChar char="•"/>
            </a:pPr>
            <a:r>
              <a:rPr lang="en-US" sz="2800" dirty="0"/>
              <a:t>Arbiter has affirmed insurer’s payment amount in 100% of filings </a:t>
            </a:r>
          </a:p>
          <a:p>
            <a:pPr marL="1028700" lvl="1" indent="-342900">
              <a:buFont typeface="Arial" panose="020B0604020202020204" pitchFamily="34" charset="0"/>
              <a:buChar char="•"/>
            </a:pPr>
            <a:r>
              <a:rPr lang="en-US" sz="2800" dirty="0"/>
              <a:t>Process is burdensome for physicians</a:t>
            </a:r>
          </a:p>
        </p:txBody>
      </p:sp>
      <p:sp>
        <p:nvSpPr>
          <p:cNvPr id="3" name="Footer Placeholder 2">
            <a:extLst>
              <a:ext uri="{FF2B5EF4-FFF2-40B4-BE49-F238E27FC236}">
                <a16:creationId xmlns:a16="http://schemas.microsoft.com/office/drawing/2014/main" id="{15E16D74-70D0-2F43-B266-5E0B38916BC0}"/>
              </a:ext>
            </a:extLst>
          </p:cNvPr>
          <p:cNvSpPr>
            <a:spLocks noGrp="1"/>
          </p:cNvSpPr>
          <p:nvPr>
            <p:ph type="ftr" sz="quarter" idx="22"/>
          </p:nvPr>
        </p:nvSpPr>
        <p:spPr/>
        <p:txBody>
          <a:bodyPr/>
          <a:lstStyle/>
          <a:p>
            <a:r>
              <a:rPr lang="en-US"/>
              <a:t>© Copyright 2019 by California Medical Association</a:t>
            </a:r>
            <a:endParaRPr lang="en-US" dirty="0"/>
          </a:p>
        </p:txBody>
      </p:sp>
      <p:sp>
        <p:nvSpPr>
          <p:cNvPr id="4" name="Slide Number Placeholder 3">
            <a:extLst>
              <a:ext uri="{FF2B5EF4-FFF2-40B4-BE49-F238E27FC236}">
                <a16:creationId xmlns:a16="http://schemas.microsoft.com/office/drawing/2014/main" id="{77B3F921-B614-C54C-846B-ADDDA15E4AAD}"/>
              </a:ext>
            </a:extLst>
          </p:cNvPr>
          <p:cNvSpPr>
            <a:spLocks noGrp="1"/>
          </p:cNvSpPr>
          <p:nvPr>
            <p:ph type="sldNum" sz="quarter" idx="23"/>
          </p:nvPr>
        </p:nvSpPr>
        <p:spPr/>
        <p:txBody>
          <a:bodyPr/>
          <a:lstStyle/>
          <a:p>
            <a:fld id="{462947D2-DB38-B544-9561-A22ED783005A}" type="slidenum">
              <a:rPr lang="en-US" smtClean="0"/>
              <a:t>7</a:t>
            </a:fld>
            <a:endParaRPr lang="en-US"/>
          </a:p>
        </p:txBody>
      </p:sp>
      <p:sp>
        <p:nvSpPr>
          <p:cNvPr id="5" name="Title 4">
            <a:extLst>
              <a:ext uri="{FF2B5EF4-FFF2-40B4-BE49-F238E27FC236}">
                <a16:creationId xmlns:a16="http://schemas.microsoft.com/office/drawing/2014/main" id="{35B10E14-912D-B441-A7F9-31C6C470D041}"/>
              </a:ext>
            </a:extLst>
          </p:cNvPr>
          <p:cNvSpPr>
            <a:spLocks noGrp="1"/>
          </p:cNvSpPr>
          <p:nvPr>
            <p:ph type="title"/>
          </p:nvPr>
        </p:nvSpPr>
        <p:spPr/>
        <p:txBody>
          <a:bodyPr/>
          <a:lstStyle/>
          <a:p>
            <a:r>
              <a:rPr lang="en-US" dirty="0"/>
              <a:t>AB 72: Unintended Consequences</a:t>
            </a:r>
          </a:p>
        </p:txBody>
      </p:sp>
    </p:spTree>
    <p:extLst>
      <p:ext uri="{BB962C8B-B14F-4D97-AF65-F5344CB8AC3E}">
        <p14:creationId xmlns:p14="http://schemas.microsoft.com/office/powerpoint/2010/main" val="1183297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A912C2-A7DD-A94C-A524-6C5AD29B9A04}"/>
              </a:ext>
            </a:extLst>
          </p:cNvPr>
          <p:cNvSpPr>
            <a:spLocks noGrp="1"/>
          </p:cNvSpPr>
          <p:nvPr>
            <p:ph type="body" sz="quarter" idx="21"/>
          </p:nvPr>
        </p:nvSpPr>
        <p:spPr>
          <a:xfrm>
            <a:off x="498794" y="1060843"/>
            <a:ext cx="11090953" cy="4736313"/>
          </a:xfrm>
        </p:spPr>
        <p:txBody>
          <a:bodyPr>
            <a:noAutofit/>
          </a:bodyPr>
          <a:lstStyle/>
          <a:p>
            <a:pPr marL="342900" indent="-342900" algn="l">
              <a:buFont typeface="Arial" panose="020B0604020202020204" pitchFamily="34" charset="0"/>
              <a:buChar char="•"/>
            </a:pPr>
            <a:r>
              <a:rPr lang="en-US" sz="2600" dirty="0"/>
              <a:t>Arbiters lack training and qualifications</a:t>
            </a:r>
          </a:p>
          <a:p>
            <a:pPr marL="342900" indent="-342900" algn="l">
              <a:buFont typeface="Arial" panose="020B0604020202020204" pitchFamily="34" charset="0"/>
              <a:buChar char="•"/>
            </a:pPr>
            <a:r>
              <a:rPr lang="en-US" sz="2600" dirty="0"/>
              <a:t>Unfair burden of proof on physician</a:t>
            </a:r>
          </a:p>
          <a:p>
            <a:pPr marL="342900" indent="-342900" algn="l">
              <a:buFont typeface="Arial" panose="020B0604020202020204" pitchFamily="34" charset="0"/>
              <a:buChar char="•"/>
            </a:pPr>
            <a:r>
              <a:rPr lang="en-US" sz="2600" dirty="0"/>
              <a:t>No process to allow physician submission of contracted rate</a:t>
            </a:r>
          </a:p>
          <a:p>
            <a:pPr marL="342900" indent="-342900" algn="l">
              <a:buFont typeface="Arial" panose="020B0604020202020204" pitchFamily="34" charset="0"/>
              <a:buChar char="•"/>
            </a:pPr>
            <a:r>
              <a:rPr lang="en-US" sz="2600" dirty="0"/>
              <a:t>Lack of training on how to consider evidence</a:t>
            </a:r>
          </a:p>
          <a:p>
            <a:pPr marL="342900" indent="-342900" algn="l">
              <a:buFont typeface="Arial" panose="020B0604020202020204" pitchFamily="34" charset="0"/>
              <a:buChar char="•"/>
            </a:pPr>
            <a:r>
              <a:rPr lang="en-US" sz="2600" dirty="0"/>
              <a:t>Failure to consider all relevant information</a:t>
            </a:r>
          </a:p>
          <a:p>
            <a:pPr marL="342900" indent="-342900" algn="l">
              <a:buFont typeface="Arial" panose="020B0604020202020204" pitchFamily="34" charset="0"/>
              <a:buChar char="•"/>
            </a:pPr>
            <a:r>
              <a:rPr lang="en-US" sz="2600" dirty="0"/>
              <a:t>100% of decisions have been in favor of insurer</a:t>
            </a:r>
          </a:p>
          <a:p>
            <a:pPr marL="342900" indent="-342900" algn="l">
              <a:buFont typeface="Arial" panose="020B0604020202020204" pitchFamily="34" charset="0"/>
              <a:buChar char="•"/>
            </a:pPr>
            <a:endParaRPr lang="en-US" sz="2600" dirty="0"/>
          </a:p>
        </p:txBody>
      </p:sp>
      <p:sp>
        <p:nvSpPr>
          <p:cNvPr id="3" name="Footer Placeholder 2">
            <a:extLst>
              <a:ext uri="{FF2B5EF4-FFF2-40B4-BE49-F238E27FC236}">
                <a16:creationId xmlns:a16="http://schemas.microsoft.com/office/drawing/2014/main" id="{15E16D74-70D0-2F43-B266-5E0B38916BC0}"/>
              </a:ext>
            </a:extLst>
          </p:cNvPr>
          <p:cNvSpPr>
            <a:spLocks noGrp="1"/>
          </p:cNvSpPr>
          <p:nvPr>
            <p:ph type="ftr" sz="quarter" idx="22"/>
          </p:nvPr>
        </p:nvSpPr>
        <p:spPr/>
        <p:txBody>
          <a:bodyPr/>
          <a:lstStyle/>
          <a:p>
            <a:r>
              <a:rPr lang="en-US"/>
              <a:t>© Copyright 2019 by California Medical Association</a:t>
            </a:r>
            <a:endParaRPr lang="en-US" dirty="0"/>
          </a:p>
        </p:txBody>
      </p:sp>
      <p:sp>
        <p:nvSpPr>
          <p:cNvPr id="4" name="Slide Number Placeholder 3">
            <a:extLst>
              <a:ext uri="{FF2B5EF4-FFF2-40B4-BE49-F238E27FC236}">
                <a16:creationId xmlns:a16="http://schemas.microsoft.com/office/drawing/2014/main" id="{77B3F921-B614-C54C-846B-ADDDA15E4AAD}"/>
              </a:ext>
            </a:extLst>
          </p:cNvPr>
          <p:cNvSpPr>
            <a:spLocks noGrp="1"/>
          </p:cNvSpPr>
          <p:nvPr>
            <p:ph type="sldNum" sz="quarter" idx="23"/>
          </p:nvPr>
        </p:nvSpPr>
        <p:spPr/>
        <p:txBody>
          <a:bodyPr/>
          <a:lstStyle/>
          <a:p>
            <a:fld id="{462947D2-DB38-B544-9561-A22ED783005A}" type="slidenum">
              <a:rPr lang="en-US" smtClean="0"/>
              <a:t>8</a:t>
            </a:fld>
            <a:endParaRPr lang="en-US"/>
          </a:p>
        </p:txBody>
      </p:sp>
      <p:sp>
        <p:nvSpPr>
          <p:cNvPr id="5" name="Title 4">
            <a:extLst>
              <a:ext uri="{FF2B5EF4-FFF2-40B4-BE49-F238E27FC236}">
                <a16:creationId xmlns:a16="http://schemas.microsoft.com/office/drawing/2014/main" id="{35B10E14-912D-B441-A7F9-31C6C470D041}"/>
              </a:ext>
            </a:extLst>
          </p:cNvPr>
          <p:cNvSpPr>
            <a:spLocks noGrp="1"/>
          </p:cNvSpPr>
          <p:nvPr>
            <p:ph type="title"/>
          </p:nvPr>
        </p:nvSpPr>
        <p:spPr/>
        <p:txBody>
          <a:bodyPr/>
          <a:lstStyle/>
          <a:p>
            <a:r>
              <a:rPr lang="en-US" dirty="0"/>
              <a:t>AB 72: IDRP Challenges</a:t>
            </a:r>
          </a:p>
        </p:txBody>
      </p:sp>
    </p:spTree>
    <p:extLst>
      <p:ext uri="{BB962C8B-B14F-4D97-AF65-F5344CB8AC3E}">
        <p14:creationId xmlns:p14="http://schemas.microsoft.com/office/powerpoint/2010/main" val="1474933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A912C2-A7DD-A94C-A524-6C5AD29B9A04}"/>
              </a:ext>
            </a:extLst>
          </p:cNvPr>
          <p:cNvSpPr>
            <a:spLocks noGrp="1"/>
          </p:cNvSpPr>
          <p:nvPr>
            <p:ph type="body" sz="quarter" idx="21"/>
          </p:nvPr>
        </p:nvSpPr>
        <p:spPr>
          <a:xfrm>
            <a:off x="498793" y="1060843"/>
            <a:ext cx="11217031" cy="4736313"/>
          </a:xfrm>
        </p:spPr>
        <p:txBody>
          <a:bodyPr>
            <a:noAutofit/>
          </a:bodyPr>
          <a:lstStyle/>
          <a:p>
            <a:pPr marL="342900" indent="-342900" algn="l">
              <a:buFont typeface="Arial" panose="020B0604020202020204" pitchFamily="34" charset="0"/>
              <a:buChar char="•"/>
            </a:pPr>
            <a:r>
              <a:rPr lang="en-US" sz="2000" dirty="0"/>
              <a:t>88% said AB 72 allowed insurers to shrink physician networks, decreasing patient access in their community</a:t>
            </a:r>
          </a:p>
          <a:p>
            <a:pPr marL="342900" indent="-342900" algn="l">
              <a:buFont typeface="Arial" panose="020B0604020202020204" pitchFamily="34" charset="0"/>
              <a:buChar char="•"/>
            </a:pPr>
            <a:r>
              <a:rPr lang="en-US" sz="2000" dirty="0"/>
              <a:t>79% said AB 72 negatively impacted the availability of ER and on-call specialists who respond to emergencies</a:t>
            </a:r>
          </a:p>
          <a:p>
            <a:pPr marL="342900" indent="-342900" algn="l">
              <a:buFont typeface="Arial" panose="020B0604020202020204" pitchFamily="34" charset="0"/>
              <a:buChar char="•"/>
            </a:pPr>
            <a:r>
              <a:rPr lang="en-US" sz="2000" dirty="0"/>
              <a:t>94% have experienced contracting difficulties since AB 72</a:t>
            </a:r>
          </a:p>
          <a:p>
            <a:pPr marL="342900" indent="-342900" algn="l">
              <a:buFont typeface="Arial" panose="020B0604020202020204" pitchFamily="34" charset="0"/>
              <a:buChar char="•"/>
            </a:pPr>
            <a:r>
              <a:rPr lang="en-US" sz="2000" dirty="0"/>
              <a:t>91% agree that federal bills modeled after AB 72 will accelerate consolidation of independent practices with larger systems</a:t>
            </a:r>
          </a:p>
          <a:p>
            <a:pPr marL="342900" indent="-342900" algn="l">
              <a:buFont typeface="Arial" panose="020B0604020202020204" pitchFamily="34" charset="0"/>
              <a:buChar char="•"/>
            </a:pPr>
            <a:r>
              <a:rPr lang="en-US" sz="2000" dirty="0"/>
              <a:t>77% agree that federal bills modeled after AB 72 will disproportionately harm rural areas</a:t>
            </a:r>
          </a:p>
        </p:txBody>
      </p:sp>
      <p:sp>
        <p:nvSpPr>
          <p:cNvPr id="3" name="Footer Placeholder 2">
            <a:extLst>
              <a:ext uri="{FF2B5EF4-FFF2-40B4-BE49-F238E27FC236}">
                <a16:creationId xmlns:a16="http://schemas.microsoft.com/office/drawing/2014/main" id="{15E16D74-70D0-2F43-B266-5E0B38916BC0}"/>
              </a:ext>
            </a:extLst>
          </p:cNvPr>
          <p:cNvSpPr>
            <a:spLocks noGrp="1"/>
          </p:cNvSpPr>
          <p:nvPr>
            <p:ph type="ftr" sz="quarter" idx="22"/>
          </p:nvPr>
        </p:nvSpPr>
        <p:spPr/>
        <p:txBody>
          <a:bodyPr/>
          <a:lstStyle/>
          <a:p>
            <a:r>
              <a:rPr lang="en-US"/>
              <a:t>© Copyright 2019 by California Medical Association</a:t>
            </a:r>
            <a:endParaRPr lang="en-US" dirty="0"/>
          </a:p>
        </p:txBody>
      </p:sp>
      <p:sp>
        <p:nvSpPr>
          <p:cNvPr id="4" name="Slide Number Placeholder 3">
            <a:extLst>
              <a:ext uri="{FF2B5EF4-FFF2-40B4-BE49-F238E27FC236}">
                <a16:creationId xmlns:a16="http://schemas.microsoft.com/office/drawing/2014/main" id="{77B3F921-B614-C54C-846B-ADDDA15E4AAD}"/>
              </a:ext>
            </a:extLst>
          </p:cNvPr>
          <p:cNvSpPr>
            <a:spLocks noGrp="1"/>
          </p:cNvSpPr>
          <p:nvPr>
            <p:ph type="sldNum" sz="quarter" idx="23"/>
          </p:nvPr>
        </p:nvSpPr>
        <p:spPr/>
        <p:txBody>
          <a:bodyPr/>
          <a:lstStyle/>
          <a:p>
            <a:fld id="{462947D2-DB38-B544-9561-A22ED783005A}" type="slidenum">
              <a:rPr lang="en-US" smtClean="0"/>
              <a:t>9</a:t>
            </a:fld>
            <a:endParaRPr lang="en-US"/>
          </a:p>
        </p:txBody>
      </p:sp>
      <p:sp>
        <p:nvSpPr>
          <p:cNvPr id="5" name="Title 4">
            <a:extLst>
              <a:ext uri="{FF2B5EF4-FFF2-40B4-BE49-F238E27FC236}">
                <a16:creationId xmlns:a16="http://schemas.microsoft.com/office/drawing/2014/main" id="{35B10E14-912D-B441-A7F9-31C6C470D041}"/>
              </a:ext>
            </a:extLst>
          </p:cNvPr>
          <p:cNvSpPr>
            <a:spLocks noGrp="1"/>
          </p:cNvSpPr>
          <p:nvPr>
            <p:ph type="title"/>
          </p:nvPr>
        </p:nvSpPr>
        <p:spPr/>
        <p:txBody>
          <a:bodyPr/>
          <a:lstStyle/>
          <a:p>
            <a:r>
              <a:rPr lang="en-US" dirty="0"/>
              <a:t>AB 72: CMA’s Physician Survey</a:t>
            </a:r>
          </a:p>
        </p:txBody>
      </p:sp>
    </p:spTree>
    <p:extLst>
      <p:ext uri="{BB962C8B-B14F-4D97-AF65-F5344CB8AC3E}">
        <p14:creationId xmlns:p14="http://schemas.microsoft.com/office/powerpoint/2010/main" val="4064640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MA PowerPoint Template" id="{3D832649-BE38-004F-B7B3-C5E75FD2E8DD}" vid="{B9A5A8F7-ED71-494A-8309-96B027D29B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CMA PowerPoint Template</Template>
  <TotalTime>2550</TotalTime>
  <Words>2369</Words>
  <Application>Microsoft Office PowerPoint</Application>
  <PresentationFormat>Widescreen</PresentationFormat>
  <Paragraphs>247</Paragraphs>
  <Slides>16</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Montserrat</vt:lpstr>
      <vt:lpstr>Montserrat</vt:lpstr>
      <vt:lpstr>Montserrat Medium</vt:lpstr>
      <vt:lpstr>Office Theme</vt:lpstr>
      <vt:lpstr>Surprise Billing: Ensuring Congress Avoids California’s Unintended Consequences</vt:lpstr>
      <vt:lpstr>How Did We Get Here?</vt:lpstr>
      <vt:lpstr>How Did We Get Here?</vt:lpstr>
      <vt:lpstr>California Legislation</vt:lpstr>
      <vt:lpstr>AB 72 (Effective July 1, 2017)</vt:lpstr>
      <vt:lpstr>AB 72: Unintended Consequences</vt:lpstr>
      <vt:lpstr>AB 72: Unintended Consequences</vt:lpstr>
      <vt:lpstr>AB 72: IDRP Challenges</vt:lpstr>
      <vt:lpstr>AB 72: CMA’s Physician Survey</vt:lpstr>
      <vt:lpstr>Federal Legislation: Surprise Billing</vt:lpstr>
      <vt:lpstr>Federal Advocacy</vt:lpstr>
      <vt:lpstr>CMA’s Message to Congress: Avoid AB 72</vt:lpstr>
      <vt:lpstr>Unified Support for HR 3502 Ruiz/Roe</vt:lpstr>
      <vt:lpstr>Future Federal Advocacy</vt:lpstr>
      <vt:lpstr>Future California Advocacy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Sherry Williamson</dc:creator>
  <cp:lastModifiedBy>Brian Foy</cp:lastModifiedBy>
  <cp:revision>100</cp:revision>
  <cp:lastPrinted>2017-11-28T20:08:49Z</cp:lastPrinted>
  <dcterms:created xsi:type="dcterms:W3CDTF">2018-05-10T19:37:01Z</dcterms:created>
  <dcterms:modified xsi:type="dcterms:W3CDTF">2019-11-16T18:24:38Z</dcterms:modified>
</cp:coreProperties>
</file>