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8" r:id="rId8"/>
    <p:sldId id="261" r:id="rId9"/>
    <p:sldId id="262" r:id="rId10"/>
    <p:sldId id="263" r:id="rId11"/>
    <p:sldId id="265" r:id="rId12"/>
    <p:sldId id="269"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DCCDF8-364F-485D-A48E-E06B36239678}" v="519" dt="2019-06-04T14:11:39.7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E1E26-99B4-4BF7-A43C-CF6B5807A6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9AD9C4-F1B2-4D17-BE21-5088747640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A5DCA7-7120-41F3-98D2-8C03CE039C8E}"/>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5" name="Footer Placeholder 4">
            <a:extLst>
              <a:ext uri="{FF2B5EF4-FFF2-40B4-BE49-F238E27FC236}">
                <a16:creationId xmlns:a16="http://schemas.microsoft.com/office/drawing/2014/main" id="{6B3CD148-7A5A-4F7F-B235-D8E09805B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83C522-1B4F-4E4D-A93B-AE62852387CE}"/>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3375532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F268E-0129-43AF-A5D6-2BB6ED1DB8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C0B44D-9926-4EE4-817A-1F3F8EC276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98D350-0971-4FE6-8987-FEFAD83E4DB3}"/>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5" name="Footer Placeholder 4">
            <a:extLst>
              <a:ext uri="{FF2B5EF4-FFF2-40B4-BE49-F238E27FC236}">
                <a16:creationId xmlns:a16="http://schemas.microsoft.com/office/drawing/2014/main" id="{D1F61825-C247-4FED-91A8-172966CE03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D85EED-85A3-420F-BFC0-C67DCE85F64E}"/>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414089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DFDCEF-6F14-467F-8A51-2A72176AD8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A0C0BD-B012-4970-A31B-441290CD31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E33C0A-03B9-4A61-A3F2-EA5BAE0D6B0C}"/>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5" name="Footer Placeholder 4">
            <a:extLst>
              <a:ext uri="{FF2B5EF4-FFF2-40B4-BE49-F238E27FC236}">
                <a16:creationId xmlns:a16="http://schemas.microsoft.com/office/drawing/2014/main" id="{21A21D04-D718-41B0-B73D-74477F35CE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FC80B-F5F7-4DAB-BD81-6102536023F6}"/>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154445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9A0DB-6F50-47CE-9FDA-9D1950AC58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F5F083-4E5E-4155-8556-C606C8A707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B9DEA-D5AE-4455-AC0A-109ECDA2642D}"/>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5" name="Footer Placeholder 4">
            <a:extLst>
              <a:ext uri="{FF2B5EF4-FFF2-40B4-BE49-F238E27FC236}">
                <a16:creationId xmlns:a16="http://schemas.microsoft.com/office/drawing/2014/main" id="{3A0805F7-ECAE-495F-B610-1342594B7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7C0287-1CE7-4875-9EE8-D9224DAB2144}"/>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13396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0053C-367F-439C-8AFF-6F660A137B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CE89D1-41D2-45DB-B47B-A60AC2FAFF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1E69E9-D778-40A3-AE07-76B2CF12A05F}"/>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5" name="Footer Placeholder 4">
            <a:extLst>
              <a:ext uri="{FF2B5EF4-FFF2-40B4-BE49-F238E27FC236}">
                <a16:creationId xmlns:a16="http://schemas.microsoft.com/office/drawing/2014/main" id="{27910658-C5DC-49D7-9E79-571799FF84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590F30-4765-4F07-811B-168120C5F179}"/>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334374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EBAAE-4B68-4CB5-A587-FB241CD02F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C1E10E-D314-4E39-A827-BEF54DD16C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D64231-AEF4-4F10-A603-2267C9F9D1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0C6E86-DC18-42BF-B07A-8478D28438B4}"/>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6" name="Footer Placeholder 5">
            <a:extLst>
              <a:ext uri="{FF2B5EF4-FFF2-40B4-BE49-F238E27FC236}">
                <a16:creationId xmlns:a16="http://schemas.microsoft.com/office/drawing/2014/main" id="{A98966DA-DEE9-4722-9D57-4E651AB9DC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EAA1A1-2E65-4E1F-8D60-E4DDD55D2BAB}"/>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2692763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03058-C0F4-4C13-9266-29B534E305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13DEFC-80CB-49B5-9041-6ECA305AA5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12B83-DB64-406D-8535-842085AA31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B0AE0D-B90C-4A1D-A6C1-98B1267A20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68C43-0C50-4CAA-B0FD-A627F6C240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6B5E87-EE9C-499A-8ED6-887D6D70F5A1}"/>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8" name="Footer Placeholder 7">
            <a:extLst>
              <a:ext uri="{FF2B5EF4-FFF2-40B4-BE49-F238E27FC236}">
                <a16:creationId xmlns:a16="http://schemas.microsoft.com/office/drawing/2014/main" id="{78248834-625D-4BA6-A688-145D8DFEA5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3429BF-C5E3-40E9-8C58-0B627779B49E}"/>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309655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FC3B2-BB9E-4913-A377-BD0B2FDCCA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DC744E-5093-48EA-8E1F-EBCDA9637F4E}"/>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4" name="Footer Placeholder 3">
            <a:extLst>
              <a:ext uri="{FF2B5EF4-FFF2-40B4-BE49-F238E27FC236}">
                <a16:creationId xmlns:a16="http://schemas.microsoft.com/office/drawing/2014/main" id="{7C959164-CC57-43AA-9658-227C6DAD30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DD7B9B-6447-4618-AC4E-2F38A1EAA6B7}"/>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41568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F16E53-24C1-498C-98BA-DB328372C4C3}"/>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3" name="Footer Placeholder 2">
            <a:extLst>
              <a:ext uri="{FF2B5EF4-FFF2-40B4-BE49-F238E27FC236}">
                <a16:creationId xmlns:a16="http://schemas.microsoft.com/office/drawing/2014/main" id="{7AD76855-5CE2-46F8-AAD2-C456EFF9F3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83D1FF-25C9-41E9-AF8B-207569DEDFC9}"/>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296075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1E57-5303-4FE7-A8D4-55067CE967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D249A3-5700-42B9-A2AC-ED5D9859A5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5E4BF1-D156-4D9E-BFCC-B07CC7AD1B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C6D66-E073-4EC8-94AB-55EC98E3E2E5}"/>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6" name="Footer Placeholder 5">
            <a:extLst>
              <a:ext uri="{FF2B5EF4-FFF2-40B4-BE49-F238E27FC236}">
                <a16:creationId xmlns:a16="http://schemas.microsoft.com/office/drawing/2014/main" id="{DDA50E21-C86C-4659-95C4-3A07D97165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9F72EA-AD2E-446F-A103-A7A3C5FA5B0B}"/>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1577448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0D5D0-A881-49B3-AC10-8D205D45CE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76C8A7-207F-432D-9835-B701E327AB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453585-9896-438F-AFF7-5E6B575AB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6FBB44-277D-45A9-87DD-009A61AF1360}"/>
              </a:ext>
            </a:extLst>
          </p:cNvPr>
          <p:cNvSpPr>
            <a:spLocks noGrp="1"/>
          </p:cNvSpPr>
          <p:nvPr>
            <p:ph type="dt" sz="half" idx="10"/>
          </p:nvPr>
        </p:nvSpPr>
        <p:spPr/>
        <p:txBody>
          <a:bodyPr/>
          <a:lstStyle/>
          <a:p>
            <a:fld id="{C2160157-61E0-42AC-9F84-AB38843CBCB4}" type="datetimeFigureOut">
              <a:rPr lang="en-US" smtClean="0"/>
              <a:t>6/6/2019</a:t>
            </a:fld>
            <a:endParaRPr lang="en-US"/>
          </a:p>
        </p:txBody>
      </p:sp>
      <p:sp>
        <p:nvSpPr>
          <p:cNvPr id="6" name="Footer Placeholder 5">
            <a:extLst>
              <a:ext uri="{FF2B5EF4-FFF2-40B4-BE49-F238E27FC236}">
                <a16:creationId xmlns:a16="http://schemas.microsoft.com/office/drawing/2014/main" id="{2C3DED1F-10CB-4075-A580-092B48E89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6CB302-29CE-4F83-8271-B6C58382123F}"/>
              </a:ext>
            </a:extLst>
          </p:cNvPr>
          <p:cNvSpPr>
            <a:spLocks noGrp="1"/>
          </p:cNvSpPr>
          <p:nvPr>
            <p:ph type="sldNum" sz="quarter" idx="12"/>
          </p:nvPr>
        </p:nvSpPr>
        <p:spPr/>
        <p:txBody>
          <a:bodyPr/>
          <a:lstStyle/>
          <a:p>
            <a:fld id="{02AA91C3-5431-4152-BB9E-335B48EB14A4}" type="slidenum">
              <a:rPr lang="en-US" smtClean="0"/>
              <a:t>‹#›</a:t>
            </a:fld>
            <a:endParaRPr lang="en-US"/>
          </a:p>
        </p:txBody>
      </p:sp>
    </p:spTree>
    <p:extLst>
      <p:ext uri="{BB962C8B-B14F-4D97-AF65-F5344CB8AC3E}">
        <p14:creationId xmlns:p14="http://schemas.microsoft.com/office/powerpoint/2010/main" val="2974055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53DCD4-C41E-45F6-AD1C-03371C8279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B6D8A4-F439-48B8-AD9C-B429BBE14C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41367-DE14-4239-8CDF-3D0CDFB3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60157-61E0-42AC-9F84-AB38843CBCB4}" type="datetimeFigureOut">
              <a:rPr lang="en-US" smtClean="0"/>
              <a:t>6/6/2019</a:t>
            </a:fld>
            <a:endParaRPr lang="en-US"/>
          </a:p>
        </p:txBody>
      </p:sp>
      <p:sp>
        <p:nvSpPr>
          <p:cNvPr id="5" name="Footer Placeholder 4">
            <a:extLst>
              <a:ext uri="{FF2B5EF4-FFF2-40B4-BE49-F238E27FC236}">
                <a16:creationId xmlns:a16="http://schemas.microsoft.com/office/drawing/2014/main" id="{C93F3C07-9D2B-48D4-AFE5-5BAB8258E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CE973B-DF52-4D4F-B711-FC9BF45495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A91C3-5431-4152-BB9E-335B48EB14A4}" type="slidenum">
              <a:rPr lang="en-US" smtClean="0"/>
              <a:t>‹#›</a:t>
            </a:fld>
            <a:endParaRPr lang="en-US"/>
          </a:p>
        </p:txBody>
      </p:sp>
    </p:spTree>
    <p:extLst>
      <p:ext uri="{BB962C8B-B14F-4D97-AF65-F5344CB8AC3E}">
        <p14:creationId xmlns:p14="http://schemas.microsoft.com/office/powerpoint/2010/main" val="1608059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9FF83-2190-435C-A442-D680072FC876}"/>
              </a:ext>
            </a:extLst>
          </p:cNvPr>
          <p:cNvSpPr>
            <a:spLocks noGrp="1"/>
          </p:cNvSpPr>
          <p:nvPr>
            <p:ph type="ctrTitle"/>
          </p:nvPr>
        </p:nvSpPr>
        <p:spPr/>
        <p:txBody>
          <a:bodyPr/>
          <a:lstStyle/>
          <a:p>
            <a:r>
              <a:rPr lang="en-US" dirty="0"/>
              <a:t>Reefer Madness</a:t>
            </a:r>
          </a:p>
        </p:txBody>
      </p:sp>
      <p:sp>
        <p:nvSpPr>
          <p:cNvPr id="3" name="Subtitle 2">
            <a:extLst>
              <a:ext uri="{FF2B5EF4-FFF2-40B4-BE49-F238E27FC236}">
                <a16:creationId xmlns:a16="http://schemas.microsoft.com/office/drawing/2014/main" id="{0F6C5D12-714B-4720-A912-9543BC8F32E0}"/>
              </a:ext>
            </a:extLst>
          </p:cNvPr>
          <p:cNvSpPr>
            <a:spLocks noGrp="1"/>
          </p:cNvSpPr>
          <p:nvPr>
            <p:ph type="subTitle" idx="1"/>
          </p:nvPr>
        </p:nvSpPr>
        <p:spPr/>
        <p:txBody>
          <a:bodyPr vert="horz" lIns="91440" tIns="45720" rIns="91440" bIns="45720" rtlCol="0" anchor="t">
            <a:normAutofit/>
          </a:bodyPr>
          <a:lstStyle/>
          <a:p>
            <a:r>
              <a:rPr lang="en-US" dirty="0"/>
              <a:t>A State Medical Society Response</a:t>
            </a:r>
          </a:p>
          <a:p>
            <a:r>
              <a:rPr lang="en-US" dirty="0"/>
              <a:t>Thomas J. Madejski M.D. Past President MSSNY</a:t>
            </a:r>
          </a:p>
          <a:p>
            <a:r>
              <a:rPr lang="en-US" dirty="0"/>
              <a:t>John Poole M.D. Past President MSNJ</a:t>
            </a:r>
          </a:p>
        </p:txBody>
      </p:sp>
    </p:spTree>
    <p:extLst>
      <p:ext uri="{BB962C8B-B14F-4D97-AF65-F5344CB8AC3E}">
        <p14:creationId xmlns:p14="http://schemas.microsoft.com/office/powerpoint/2010/main" val="3694514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42CF17-DC0F-47BF-AC74-94720328D352}"/>
              </a:ext>
            </a:extLst>
          </p:cNvPr>
          <p:cNvSpPr/>
          <p:nvPr/>
        </p:nvSpPr>
        <p:spPr>
          <a:xfrm>
            <a:off x="3123501" y="1773819"/>
            <a:ext cx="6096000" cy="4146456"/>
          </a:xfrm>
          <a:prstGeom prst="rect">
            <a:avLst/>
          </a:prstGeom>
        </p:spPr>
        <p:txBody>
          <a:bodyPr>
            <a:spAutoFit/>
          </a:bodyPr>
          <a:lstStyle/>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MSSNY officers and staff continue to oppose move to incorporate legalization of marijuana before the end of the Legislative Session on June 20</a:t>
            </a:r>
            <a:r>
              <a:rPr lang="en-US" sz="2400" baseline="30000" dirty="0">
                <a:latin typeface="Calibri" panose="020F0502020204030204" pitchFamily="34" charset="0"/>
                <a:ea typeface="Calibri" panose="020F0502020204030204" pitchFamily="34" charset="0"/>
                <a:cs typeface="Times New Roman" panose="02020603050405020304" pitchFamily="18" charset="0"/>
              </a:rPr>
              <a:t>th</a:t>
            </a:r>
            <a:r>
              <a:rPr lang="en-US" sz="2400" dirty="0">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Legalization Advocates and Addiction Industry still pushing hard and modified proposals are being considered.</a:t>
            </a: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Move to greatly expand the medical component of marijuana is also in play.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3284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B608EF-ED3F-4565-8181-A6D0F69A6030}"/>
              </a:ext>
            </a:extLst>
          </p:cNvPr>
          <p:cNvSpPr/>
          <p:nvPr/>
        </p:nvSpPr>
        <p:spPr>
          <a:xfrm>
            <a:off x="3048000" y="1016247"/>
            <a:ext cx="6096000" cy="5018425"/>
          </a:xfrm>
          <a:prstGeom prst="rect">
            <a:avLst/>
          </a:prstGeom>
        </p:spPr>
        <p:txBody>
          <a:bodyPr>
            <a:spAutoFit/>
          </a:bodyPr>
          <a:lstStyle/>
          <a:p>
            <a:pPr marL="342900" marR="0" lvl="0" indent="-342900">
              <a:lnSpc>
                <a:spcPct val="115000"/>
              </a:lnSpc>
              <a:spcBef>
                <a:spcPts val="0"/>
              </a:spcBef>
              <a:spcAft>
                <a:spcPts val="0"/>
              </a:spcAft>
              <a:buFont typeface="Symbol" panose="05050102010706020507" pitchFamily="18"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Thanks to our excellent MSSNY Staff, especially</a:t>
            </a:r>
          </a:p>
          <a:p>
            <a:pPr marL="342900" marR="0" lvl="0" indent="-342900">
              <a:lnSpc>
                <a:spcPct val="115000"/>
              </a:lnSpc>
              <a:spcBef>
                <a:spcPts val="0"/>
              </a:spcBef>
              <a:spcAft>
                <a:spcPts val="0"/>
              </a:spcAft>
              <a:buFont typeface="Symbol" panose="05050102010706020507" pitchFamily="18"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Moe Auster Esq. VP Governmental Affairs</a:t>
            </a:r>
          </a:p>
          <a:p>
            <a:pPr marL="342900" marR="0" lvl="0" indent="-342900">
              <a:lnSpc>
                <a:spcPct val="115000"/>
              </a:lnSpc>
              <a:spcBef>
                <a:spcPts val="0"/>
              </a:spcBef>
              <a:spcAft>
                <a:spcPts val="0"/>
              </a:spcAft>
              <a:buFont typeface="Symbol" panose="05050102010706020507" pitchFamily="18"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Pat Clancy, VP Public Health</a:t>
            </a:r>
          </a:p>
          <a:p>
            <a:pPr marL="342900" marR="0" lvl="0" indent="-342900">
              <a:lnSpc>
                <a:spcPct val="115000"/>
              </a:lnSpc>
              <a:spcBef>
                <a:spcPts val="0"/>
              </a:spcBef>
              <a:spcAft>
                <a:spcPts val="0"/>
              </a:spcAft>
              <a:buFont typeface="Symbol" panose="05050102010706020507" pitchFamily="18"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Christina Southard, VP Communications</a:t>
            </a:r>
          </a:p>
          <a:p>
            <a:pPr marL="342900" marR="0" lvl="0" indent="-342900">
              <a:lnSpc>
                <a:spcPct val="115000"/>
              </a:lnSpc>
              <a:spcBef>
                <a:spcPts val="0"/>
              </a:spcBef>
              <a:spcAft>
                <a:spcPts val="0"/>
              </a:spcAft>
              <a:buFont typeface="Symbol" panose="05050102010706020507" pitchFamily="18"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Thanks to our partners and staff in other states in the Northeast Regional coalition</a:t>
            </a:r>
          </a:p>
        </p:txBody>
      </p:sp>
    </p:spTree>
    <p:extLst>
      <p:ext uri="{BB962C8B-B14F-4D97-AF65-F5344CB8AC3E}">
        <p14:creationId xmlns:p14="http://schemas.microsoft.com/office/powerpoint/2010/main" val="1231838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25EBC-9FF2-47AE-ADB6-6528B74A2501}"/>
              </a:ext>
            </a:extLst>
          </p:cNvPr>
          <p:cNvSpPr>
            <a:spLocks noGrp="1"/>
          </p:cNvSpPr>
          <p:nvPr>
            <p:ph type="title"/>
          </p:nvPr>
        </p:nvSpPr>
        <p:spPr/>
        <p:txBody>
          <a:bodyPr/>
          <a:lstStyle/>
          <a:p>
            <a:r>
              <a:rPr lang="en-US" dirty="0">
                <a:cs typeface="Calibri Light"/>
              </a:rPr>
              <a:t>NJ Observations</a:t>
            </a:r>
            <a:endParaRPr lang="en-US" dirty="0"/>
          </a:p>
        </p:txBody>
      </p:sp>
      <p:sp>
        <p:nvSpPr>
          <p:cNvPr id="3" name="Content Placeholder 2">
            <a:extLst>
              <a:ext uri="{FF2B5EF4-FFF2-40B4-BE49-F238E27FC236}">
                <a16:creationId xmlns:a16="http://schemas.microsoft.com/office/drawing/2014/main" id="{C8222EC9-D2DE-4F80-83CE-E896CB579DDE}"/>
              </a:ext>
            </a:extLst>
          </p:cNvPr>
          <p:cNvSpPr>
            <a:spLocks noGrp="1"/>
          </p:cNvSpPr>
          <p:nvPr>
            <p:ph idx="1"/>
          </p:nvPr>
        </p:nvSpPr>
        <p:spPr/>
        <p:txBody>
          <a:bodyPr vert="horz" lIns="91440" tIns="45720" rIns="91440" bIns="45720" rtlCol="0" anchor="t">
            <a:normAutofit/>
          </a:bodyPr>
          <a:lstStyle/>
          <a:p>
            <a:r>
              <a:rPr lang="en-US" dirty="0">
                <a:cs typeface="Calibri"/>
              </a:rPr>
              <a:t>New Jersey legalization was on a fast track</a:t>
            </a:r>
          </a:p>
          <a:p>
            <a:r>
              <a:rPr lang="en-US" dirty="0">
                <a:cs typeface="Calibri"/>
              </a:rPr>
              <a:t>Campaign promise of Phil Murphy</a:t>
            </a:r>
          </a:p>
          <a:p>
            <a:r>
              <a:rPr lang="en-US" dirty="0">
                <a:cs typeface="Calibri"/>
              </a:rPr>
              <a:t>Only two health organizations willing to go public with opposition – MSNJ and NJ Psychiatry </a:t>
            </a:r>
          </a:p>
          <a:p>
            <a:r>
              <a:rPr lang="en-US" dirty="0">
                <a:cs typeface="Calibri"/>
              </a:rPr>
              <a:t>Hospitals, Specialty Societies, Insurers, Healthcare Quality orgs? – "crickets"</a:t>
            </a:r>
          </a:p>
          <a:p>
            <a:r>
              <a:rPr lang="en-US" dirty="0">
                <a:cs typeface="Calibri"/>
              </a:rPr>
              <a:t>NJ moving to "backdoor legalization" through massive expansion of the medical program.</a:t>
            </a:r>
          </a:p>
        </p:txBody>
      </p:sp>
    </p:spTree>
    <p:extLst>
      <p:ext uri="{BB962C8B-B14F-4D97-AF65-F5344CB8AC3E}">
        <p14:creationId xmlns:p14="http://schemas.microsoft.com/office/powerpoint/2010/main" val="845914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66F24F1-B3C9-4C4F-A298-6FC85F62364A}"/>
              </a:ext>
            </a:extLst>
          </p:cNvPr>
          <p:cNvSpPr/>
          <p:nvPr/>
        </p:nvSpPr>
        <p:spPr>
          <a:xfrm>
            <a:off x="3048000" y="751344"/>
            <a:ext cx="6096000" cy="5355312"/>
          </a:xfrm>
          <a:prstGeom prst="rect">
            <a:avLst/>
          </a:prstGeom>
        </p:spPr>
        <p:txBody>
          <a:bodyPr>
            <a:spAutoFit/>
          </a:bodyPr>
          <a:lstStyle/>
          <a:p>
            <a:r>
              <a:rPr lang="en-US" dirty="0"/>
              <a:t>Links and resources</a:t>
            </a:r>
          </a:p>
          <a:p>
            <a:endParaRPr lang="en-US" dirty="0"/>
          </a:p>
          <a:p>
            <a:r>
              <a:rPr lang="en-US" b="1" dirty="0"/>
              <a:t>Four State Medical Society Presidents: No, No, No, No to Recreational Marijuana</a:t>
            </a:r>
            <a:r>
              <a:rPr lang="en-US" dirty="0"/>
              <a:t> </a:t>
            </a:r>
          </a:p>
          <a:p>
            <a:endParaRPr lang="en-US" dirty="0"/>
          </a:p>
          <a:p>
            <a:r>
              <a:rPr lang="en-US" dirty="0"/>
              <a:t>https://onedrive.live.com/edit.aspx?resid=F7E5BE84834D27A5!584&amp;ithint=file%2cdocx</a:t>
            </a:r>
          </a:p>
          <a:p>
            <a:endParaRPr lang="en-US" dirty="0"/>
          </a:p>
          <a:p>
            <a:endParaRPr lang="en-US" b="0" i="0" u="none" strike="noStrike" dirty="0">
              <a:solidFill>
                <a:srgbClr val="FFFFFF"/>
              </a:solidFill>
              <a:effectLst/>
              <a:latin typeface="&amp;quot"/>
            </a:endParaRPr>
          </a:p>
          <a:p>
            <a:r>
              <a:rPr lang="en-US" b="1" i="0" u="sng" strike="noStrike" dirty="0" err="1">
                <a:solidFill>
                  <a:srgbClr val="6D4D8F"/>
                </a:solidFill>
                <a:effectLst/>
                <a:latin typeface="&amp;quot"/>
              </a:rPr>
              <a:t>Morano</a:t>
            </a:r>
            <a:r>
              <a:rPr lang="en-US" b="1" i="0" u="sng" strike="noStrike" dirty="0">
                <a:solidFill>
                  <a:srgbClr val="6D4D8F"/>
                </a:solidFill>
                <a:effectLst/>
                <a:latin typeface="&amp;quot"/>
              </a:rPr>
              <a:t> Whenever#29- Marijuana legalization</a:t>
            </a:r>
          </a:p>
          <a:p>
            <a:r>
              <a:rPr lang="en-US" b="0" i="0" u="none" strike="noStrike" dirty="0">
                <a:solidFill>
                  <a:srgbClr val="6D4D8F"/>
                </a:solidFill>
                <a:effectLst/>
                <a:latin typeface="&amp;quot"/>
              </a:rPr>
              <a:t>Frank </a:t>
            </a:r>
            <a:r>
              <a:rPr lang="en-US" b="0" i="0" u="none" strike="noStrike" dirty="0" err="1">
                <a:solidFill>
                  <a:srgbClr val="6D4D8F"/>
                </a:solidFill>
                <a:effectLst/>
                <a:latin typeface="&amp;quot"/>
              </a:rPr>
              <a:t>Morano</a:t>
            </a:r>
            <a:r>
              <a:rPr lang="en-US" b="0" i="0" u="none" strike="noStrike" dirty="0">
                <a:solidFill>
                  <a:srgbClr val="6D4D8F"/>
                </a:solidFill>
                <a:effectLst/>
                <a:latin typeface="&amp;quot"/>
              </a:rPr>
              <a:t> discusses the debate over legalizing marijuana with former drug smuggler and author Richard Stratton and Dr. Thomas Madejski, the President of the Medical Society of the State of New York. </a:t>
            </a:r>
          </a:p>
          <a:p>
            <a:r>
              <a:rPr lang="en-US" b="0" i="0" u="none" strike="noStrike" dirty="0">
                <a:solidFill>
                  <a:srgbClr val="6D4D8F"/>
                </a:solidFill>
                <a:effectLst/>
                <a:latin typeface="&amp;quot"/>
              </a:rPr>
              <a:t>May 31</a:t>
            </a:r>
          </a:p>
          <a:p>
            <a:endParaRPr lang="en-US" dirty="0"/>
          </a:p>
          <a:p>
            <a:endParaRPr lang="en-US" dirty="0"/>
          </a:p>
          <a:p>
            <a:r>
              <a:rPr lang="en-US" dirty="0"/>
              <a:t>https://omny.fm/shows/morano-whenever/playlists/podcast/embed?style=artwork</a:t>
            </a:r>
          </a:p>
        </p:txBody>
      </p:sp>
    </p:spTree>
    <p:extLst>
      <p:ext uri="{BB962C8B-B14F-4D97-AF65-F5344CB8AC3E}">
        <p14:creationId xmlns:p14="http://schemas.microsoft.com/office/powerpoint/2010/main" val="1212043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B0BD84-E27E-4A88-A4C2-B9C4F51D105A}"/>
              </a:ext>
            </a:extLst>
          </p:cNvPr>
          <p:cNvSpPr/>
          <p:nvPr/>
        </p:nvSpPr>
        <p:spPr>
          <a:xfrm>
            <a:off x="3048000" y="852944"/>
            <a:ext cx="6096000" cy="5355312"/>
          </a:xfrm>
          <a:prstGeom prst="rect">
            <a:avLst/>
          </a:prstGeom>
        </p:spPr>
        <p:txBody>
          <a:bodyPr>
            <a:spAutoFit/>
          </a:bodyPr>
          <a:lstStyle/>
          <a:p>
            <a:r>
              <a:rPr lang="en-US" dirty="0"/>
              <a:t>Thoughts and questions:</a:t>
            </a:r>
          </a:p>
          <a:p>
            <a:endParaRPr lang="en-US" dirty="0"/>
          </a:p>
          <a:p>
            <a:r>
              <a:rPr lang="en-US" dirty="0"/>
              <a:t>Important public health issue provided an opportunity for engagement of our members at the State level and improved our dialogue and relationship with County and Specialty societies.</a:t>
            </a:r>
          </a:p>
          <a:p>
            <a:endParaRPr lang="en-US" dirty="0"/>
          </a:p>
          <a:p>
            <a:r>
              <a:rPr lang="en-US" dirty="0"/>
              <a:t>Engagement with obvious and not so obvious allies: County Health Officers, Sheriffs Association, Parents-Teachers association</a:t>
            </a:r>
          </a:p>
          <a:p>
            <a:endParaRPr lang="en-US" dirty="0"/>
          </a:p>
          <a:p>
            <a:r>
              <a:rPr lang="en-US" dirty="0"/>
              <a:t>Unable to engage MADD, SADD</a:t>
            </a:r>
          </a:p>
          <a:p>
            <a:endParaRPr lang="en-US" dirty="0"/>
          </a:p>
          <a:p>
            <a:r>
              <a:rPr lang="en-US" dirty="0"/>
              <a:t>Good support from AMA.  AMA sensitive to possibility of not all states on the same page.</a:t>
            </a:r>
          </a:p>
          <a:p>
            <a:endParaRPr lang="en-US" dirty="0"/>
          </a:p>
          <a:p>
            <a:r>
              <a:rPr lang="en-US" dirty="0"/>
              <a:t>Should neighboring states compare notes on a periodic basis?</a:t>
            </a:r>
          </a:p>
          <a:p>
            <a:endParaRPr lang="en-US" dirty="0"/>
          </a:p>
          <a:p>
            <a:endParaRPr lang="en-US" dirty="0"/>
          </a:p>
        </p:txBody>
      </p:sp>
    </p:spTree>
    <p:extLst>
      <p:ext uri="{BB962C8B-B14F-4D97-AF65-F5344CB8AC3E}">
        <p14:creationId xmlns:p14="http://schemas.microsoft.com/office/powerpoint/2010/main" val="708442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A0894E-AE87-45AE-B3F1-119115378A02}"/>
              </a:ext>
            </a:extLst>
          </p:cNvPr>
          <p:cNvSpPr/>
          <p:nvPr/>
        </p:nvSpPr>
        <p:spPr>
          <a:xfrm>
            <a:off x="1310081" y="774908"/>
            <a:ext cx="9571838" cy="5973623"/>
          </a:xfrm>
          <a:prstGeom prst="rect">
            <a:avLst/>
          </a:prstGeom>
        </p:spPr>
        <p:txBody>
          <a:bodyPr wrap="square">
            <a:spAutoFit/>
          </a:bodyPr>
          <a:lstStyle/>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Marijuana Timeline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Early in 2018, Governor Cuomo commits to having state agencies begin a review and study of legalization of recreational marijuana.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July 2018: The Assessment of the Potential Impact of Regulated Marijuana is released to the public.  MSSNY meets with NYS DOH on expansion of Medical Marijuana indications and Governor’s task force on recreational proposal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Late August/September 2018:  Governor’s staff conducts statewide community meetings and gathers input on legalization of marijuana.</a:t>
            </a: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MSSNY Office of the President reviews policy.  Call with County Medical Society Presidents:  Request for MSSNY Officers and County Officers to speak at upcoming State Listening Sessions.</a:t>
            </a:r>
          </a:p>
          <a:p>
            <a:pPr marR="0" lvl="0">
              <a:lnSpc>
                <a:spcPct val="115000"/>
              </a:lnSpc>
              <a:spcBef>
                <a:spcPts val="0"/>
              </a:spcBef>
              <a:spcAft>
                <a:spcPts val="10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833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A5A181-FC55-4B31-A0F4-9CB901AC6503}"/>
              </a:ext>
            </a:extLst>
          </p:cNvPr>
          <p:cNvSpPr/>
          <p:nvPr/>
        </p:nvSpPr>
        <p:spPr>
          <a:xfrm>
            <a:off x="2552700" y="1123940"/>
            <a:ext cx="7975600" cy="4832092"/>
          </a:xfrm>
          <a:prstGeom prst="rect">
            <a:avLst/>
          </a:prstGeom>
        </p:spPr>
        <p:txBody>
          <a:bodyPr wrap="square">
            <a:sp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MSSNY officers and physicians submit comments at regional forums around the state supporting decriminalization but opposing legalization. MSSNY begins partnering with the NYS Association of County Health Officials.</a:t>
            </a:r>
          </a:p>
          <a:p>
            <a:endParaRPr lang="en-US" sz="28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Dr. Joe Sellers First up, lone voice in the woods</a:t>
            </a:r>
          </a:p>
          <a:p>
            <a:endParaRPr lang="en-US" sz="28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Many other MSSNY officers, and County Officers testified about MSSNY policy and concerns with Governor’s proposal</a:t>
            </a:r>
            <a:endParaRPr lang="en-US" sz="2800" dirty="0"/>
          </a:p>
        </p:txBody>
      </p:sp>
    </p:spTree>
    <p:extLst>
      <p:ext uri="{BB962C8B-B14F-4D97-AF65-F5344CB8AC3E}">
        <p14:creationId xmlns:p14="http://schemas.microsoft.com/office/powerpoint/2010/main" val="3688971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963785-161A-45CE-9FF2-1729D0551A95}"/>
              </a:ext>
            </a:extLst>
          </p:cNvPr>
          <p:cNvSpPr/>
          <p:nvPr/>
        </p:nvSpPr>
        <p:spPr>
          <a:xfrm>
            <a:off x="1715548" y="209817"/>
            <a:ext cx="8456103" cy="6013634"/>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October through November 2018  Dr. Madejski requests that MSSNY  committees on Addiction and Psychiatric Medicine, the Bioethics and the Health Disparities begin review of this matter.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November 2018 –  Erie County Medical Society, Tom Madejski M.D.,  Willie Underwood M.D. meet with Buffalo News Editorial Board:</a:t>
            </a: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Still having discussions about best strategy for public health balanced with political realities</a:t>
            </a: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Buffalo News op-ed on legalized marijuana urging a “go-slow” approach including quoting MSSNY concerns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Dr. Madejski and MSSNY Staff meet with Governor’s Counsel in December 5, 2018 to discuss legalization and are told it most likely will happen and request information from MSSNY on a “legalization” program.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2518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295979-390C-4679-86CE-F6DA0FFBB440}"/>
              </a:ext>
            </a:extLst>
          </p:cNvPr>
          <p:cNvSpPr/>
          <p:nvPr/>
        </p:nvSpPr>
        <p:spPr>
          <a:xfrm>
            <a:off x="2233802" y="981022"/>
            <a:ext cx="8045042" cy="4895956"/>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MSSNY committees complete review of policy and Governor’s Proposal</a:t>
            </a:r>
          </a:p>
          <a:p>
            <a:pPr marL="342900" marR="0" lvl="0" indent="-342900">
              <a:lnSpc>
                <a:spcPct val="115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December 13, 2018 MSSNY Offers white paper on legalization of Marijuana and Medicinal Marijuana.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January 2019 Governor Proposes in State of State/Budget Address legislation to form an Office of Cannabis which will oversee aspects of the recreational marijuana and medicinal program.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February-March 2019 MSSNY makes it a priority to ask NYS Legislature to remove legislation from the budget; indicates that 6 week is too short of time to make a decision that will have public health implications.   Ask Legislature to review data coming in from states that have already legalized marijuana.</a:t>
            </a:r>
          </a:p>
          <a:p>
            <a:pPr marL="342900" indent="-342900">
              <a:lnSpc>
                <a:spcPct val="115000"/>
              </a:lnSpc>
              <a:spcAft>
                <a:spcPts val="10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MSSNY March Legislative Day emphasizes recreational marijuana.</a:t>
            </a:r>
          </a:p>
          <a:p>
            <a:pPr marL="342900" marR="0" lvl="0" indent="-342900">
              <a:lnSpc>
                <a:spcPct val="115000"/>
              </a:lnSpc>
              <a:spcBef>
                <a:spcPts val="0"/>
              </a:spcBef>
              <a:spcAft>
                <a:spcPts val="1000"/>
              </a:spcAft>
              <a:buFont typeface="Symbol" panose="05050102010706020507" pitchFamily="18" charset="2"/>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2027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6C3503-C4FF-4D17-B1E6-888BDE506A6C}"/>
              </a:ext>
            </a:extLst>
          </p:cNvPr>
          <p:cNvSpPr/>
          <p:nvPr/>
        </p:nvSpPr>
        <p:spPr>
          <a:xfrm>
            <a:off x="1747755" y="653777"/>
            <a:ext cx="7810150" cy="6088590"/>
          </a:xfrm>
          <a:prstGeom prst="rect">
            <a:avLst/>
          </a:prstGeom>
        </p:spPr>
        <p:txBody>
          <a:bodyPr wrap="square" anchor="t">
            <a:sp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February-March 2019 – Several County Executives indicate their counties will “opt-out” of legalized marijuana sales. </a:t>
            </a:r>
          </a:p>
          <a:p>
            <a:pPr marL="342900" indent="-342900">
              <a:lnSpc>
                <a:spcPct val="114999"/>
              </a:lnSpc>
              <a:buFont typeface="Symbol" panose="05050102010706020507" pitchFamily="18" charset="2"/>
              <a:buChar char=""/>
            </a:pPr>
            <a:r>
              <a:rPr lang="en-US" sz="2000" dirty="0">
                <a:latin typeface="Calibri"/>
                <a:ea typeface="Calibri" panose="020F0502020204030204" pitchFamily="34" charset="0"/>
                <a:cs typeface="Times New Roman"/>
              </a:rPr>
              <a:t>March 12, 2019 Medical Society of NJ releases statement in opposition to legalization in NJ. Support from editorial board Atlantic City Press.</a:t>
            </a:r>
          </a:p>
          <a:p>
            <a:pPr marL="342900" indent="-342900">
              <a:lnSpc>
                <a:spcPct val="115000"/>
              </a:lnSpc>
              <a:buFont typeface="Symbol" panose="05050102010706020507" pitchFamily="18" charset="2"/>
              <a:buChar char=""/>
            </a:pPr>
            <a:r>
              <a:rPr lang="en-US" sz="2000" dirty="0">
                <a:effectLst/>
                <a:latin typeface="Calibri"/>
                <a:ea typeface="Calibri" panose="020F0502020204030204" pitchFamily="34" charset="0"/>
                <a:cs typeface="Times New Roman"/>
              </a:rPr>
              <a:t>Concerns regarding activity in other States:</a:t>
            </a:r>
            <a:r>
              <a:rPr lang="en-US" sz="2000" dirty="0">
                <a:latin typeface="Calibri"/>
                <a:ea typeface="Calibri" panose="020F0502020204030204" pitchFamily="34" charset="0"/>
                <a:cs typeface="Times New Roman"/>
              </a:rPr>
              <a:t> </a:t>
            </a:r>
            <a:r>
              <a:rPr lang="en-US" sz="2000" dirty="0">
                <a:effectLst/>
                <a:latin typeface="Calibri"/>
                <a:ea typeface="Calibri" panose="020F0502020204030204" pitchFamily="34" charset="0"/>
                <a:cs typeface="Times New Roman"/>
              </a:rPr>
              <a:t> Reach out to Dr. Poole, and Larry Downs in NJ,</a:t>
            </a:r>
            <a:r>
              <a:rPr lang="en-US" sz="2000" dirty="0">
                <a:latin typeface="Calibri"/>
                <a:ea typeface="Calibri" panose="020F0502020204030204" pitchFamily="34" charset="0"/>
                <a:cs typeface="Times New Roman"/>
              </a:rPr>
              <a:t> </a:t>
            </a:r>
            <a:r>
              <a:rPr lang="en-US" sz="2000" dirty="0">
                <a:effectLst/>
                <a:latin typeface="Calibri"/>
                <a:ea typeface="Calibri" panose="020F0502020204030204" pitchFamily="34" charset="0"/>
                <a:cs typeface="Times New Roman"/>
              </a:rPr>
              <a:t> Dr. Gruss and Matt Katz in CT.</a:t>
            </a:r>
            <a:r>
              <a:rPr lang="en-US" sz="2000" dirty="0">
                <a:latin typeface="Calibri"/>
                <a:ea typeface="Calibri" panose="020F0502020204030204" pitchFamily="34" charset="0"/>
                <a:cs typeface="Times New Roman"/>
              </a:rPr>
              <a:t> </a:t>
            </a:r>
            <a:r>
              <a:rPr lang="en-US" sz="2000" dirty="0">
                <a:effectLst/>
                <a:latin typeface="Calibri"/>
                <a:ea typeface="Calibri" panose="020F0502020204030204" pitchFamily="34" charset="0"/>
                <a:cs typeface="Times New Roman"/>
              </a:rPr>
              <a:t> Agree to joint messaging.</a:t>
            </a:r>
            <a:r>
              <a:rPr lang="en-US" sz="2000" dirty="0">
                <a:latin typeface="Calibri"/>
                <a:ea typeface="Calibri" panose="020F0502020204030204" pitchFamily="34" charset="0"/>
                <a:cs typeface="Times New Roman"/>
              </a:rPr>
              <a:t> </a:t>
            </a:r>
            <a:r>
              <a:rPr lang="en-US" sz="2000" dirty="0">
                <a:effectLst/>
                <a:latin typeface="Calibri"/>
                <a:ea typeface="Calibri" panose="020F0502020204030204" pitchFamily="34" charset="0"/>
                <a:cs typeface="Times New Roman"/>
              </a:rPr>
              <a:t> Dr. </a:t>
            </a:r>
            <a:r>
              <a:rPr lang="en-US" sz="2000" dirty="0">
                <a:latin typeface="Calibri"/>
                <a:ea typeface="Calibri" panose="020F0502020204030204" pitchFamily="34" charset="0"/>
                <a:cs typeface="Times New Roman"/>
              </a:rPr>
              <a:t>Poole also recruited  Dr. Andrew Dahlke and Medical Society of Delaware.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March 22, 2019: Press Release:   Four Sta</a:t>
            </a:r>
            <a:r>
              <a:rPr lang="en-US" sz="2000" dirty="0">
                <a:latin typeface="Calibri" panose="020F0502020204030204" pitchFamily="34" charset="0"/>
                <a:ea typeface="Calibri" panose="020F0502020204030204" pitchFamily="34" charset="0"/>
                <a:cs typeface="Times New Roman" panose="02020603050405020304" pitchFamily="18" charset="0"/>
              </a:rPr>
              <a:t>te Medical Society Heads Say No to Recreational Marijuana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buFont typeface="Symbol" panose="05050102010706020507" pitchFamily="18" charset="2"/>
              <a:buChar char=""/>
            </a:pPr>
            <a:r>
              <a:rPr lang="en-US" sz="2000" dirty="0">
                <a:latin typeface="Calibri"/>
                <a:ea typeface="Calibri" panose="020F0502020204030204" pitchFamily="34" charset="0"/>
                <a:cs typeface="Times New Roman"/>
              </a:rPr>
              <a:t>March 25, 2019 – New Jersey rejects marijuana legalization legislation, which stops the perception that such legalization is “inevitable”</a:t>
            </a:r>
            <a:endParaRPr lang="en-US" sz="2000" dirty="0">
              <a:effectLst/>
              <a:latin typeface="Calibri"/>
              <a:ea typeface="Calibri" panose="020F0502020204030204" pitchFamily="34" charset="0"/>
              <a:cs typeface="Times New Roman"/>
            </a:endParaRPr>
          </a:p>
          <a:p>
            <a:pPr marL="342900" marR="0" lvl="0" indent="-342900">
              <a:lnSpc>
                <a:spcPct val="115000"/>
              </a:lnSpc>
              <a:spcBef>
                <a:spcPts val="0"/>
              </a:spcBef>
              <a:spcAft>
                <a:spcPts val="10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Numerous press conferences held; interviews with papers and op-ed pieces appear in statewide media.  MSSNY partners with the NYS Association of County Health Officials, NYS PTA, NYS Sherriff’s Association and SAM (Smart Alternatives to Marijuana)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0758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8A9E8C-590D-4C63-B22B-E721CBDECF5F}"/>
              </a:ext>
            </a:extLst>
          </p:cNvPr>
          <p:cNvSpPr txBox="1"/>
          <p:nvPr/>
        </p:nvSpPr>
        <p:spPr>
          <a:xfrm>
            <a:off x="1334814" y="599090"/>
            <a:ext cx="8471338"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Times New Roman"/>
                <a:cs typeface="Times New Roman"/>
              </a:rPr>
              <a:t>FOR IMMEDIATE RELEASE</a:t>
            </a:r>
          </a:p>
          <a:p>
            <a:endParaRPr lang="en-US" sz="2400" dirty="0">
              <a:latin typeface="Times New Roman"/>
              <a:cs typeface="Times New Roman"/>
            </a:endParaRPr>
          </a:p>
          <a:p>
            <a:r>
              <a:rPr lang="en-US" sz="2400" dirty="0">
                <a:latin typeface="Times New Roman"/>
                <a:cs typeface="Times New Roman"/>
              </a:rPr>
              <a:t>March 12, 2019</a:t>
            </a:r>
          </a:p>
          <a:p>
            <a:endParaRPr lang="en-US" sz="2400" dirty="0">
              <a:latin typeface="Times New Roman"/>
              <a:cs typeface="Times New Roman"/>
            </a:endParaRPr>
          </a:p>
          <a:p>
            <a:r>
              <a:rPr lang="en-US" sz="2400" b="1" dirty="0">
                <a:latin typeface="Times New Roman"/>
                <a:cs typeface="Times New Roman"/>
              </a:rPr>
              <a:t>Statement from John Poole, MD – President, Medical Society of New Jersey (MSNJ):</a:t>
            </a:r>
          </a:p>
          <a:p>
            <a:endParaRPr lang="en-US" sz="2400" dirty="0">
              <a:latin typeface="Times New Roman"/>
              <a:cs typeface="Times New Roman"/>
            </a:endParaRPr>
          </a:p>
          <a:p>
            <a:r>
              <a:rPr lang="en-US" sz="2400" dirty="0">
                <a:latin typeface="Times New Roman"/>
                <a:cs typeface="Times New Roman"/>
              </a:rPr>
              <a:t>“Creating an entire new industry to sell an intoxicating product to adult users is antithetical to improving the health status of our citizenry. Adult use products, such as alcohol and tobacco, are enticing to adolescents and young adults. Legal marijuana will be no different.  Despite protections found in law, industries exist to sell as much of their products as possible, and to every possible consumer. "</a:t>
            </a:r>
          </a:p>
          <a:p>
            <a:endParaRPr lang="en-US" sz="2400" dirty="0">
              <a:latin typeface="Times New Roman"/>
              <a:cs typeface="Times New Roman"/>
            </a:endParaRPr>
          </a:p>
          <a:p>
            <a:endParaRPr lang="en-US" sz="1200" dirty="0">
              <a:latin typeface="Times New Roman"/>
              <a:cs typeface="Times New Roman"/>
            </a:endParaRPr>
          </a:p>
          <a:p>
            <a:endParaRPr lang="en-US" sz="1200">
              <a:latin typeface="Times New Roman"/>
              <a:cs typeface="Times New Roman"/>
            </a:endParaRPr>
          </a:p>
        </p:txBody>
      </p:sp>
    </p:spTree>
    <p:extLst>
      <p:ext uri="{BB962C8B-B14F-4D97-AF65-F5344CB8AC3E}">
        <p14:creationId xmlns:p14="http://schemas.microsoft.com/office/powerpoint/2010/main" val="307010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70D574-AA98-4F69-BB12-87CC65F7653B}"/>
              </a:ext>
            </a:extLst>
          </p:cNvPr>
          <p:cNvSpPr/>
          <p:nvPr/>
        </p:nvSpPr>
        <p:spPr>
          <a:xfrm>
            <a:off x="2483141" y="2333475"/>
            <a:ext cx="8028264" cy="2615781"/>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MSSNY partners with 4 state medical societies to bring the same message nationally and regionally. </a:t>
            </a: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Further engagement and communication with other states: New Hampshire, Pennsylvania, Ohio, Vermont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April 1. 2019: New York State Budget Adopted without Legalization in it.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4353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AA01CB-4459-479B-B1C5-C59354D9B61A}"/>
              </a:ext>
            </a:extLst>
          </p:cNvPr>
          <p:cNvSpPr/>
          <p:nvPr/>
        </p:nvSpPr>
        <p:spPr>
          <a:xfrm>
            <a:off x="2178341" y="931040"/>
            <a:ext cx="7835317" cy="4995919"/>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April 2019 MSSNY House of Delegates reaffirms policy on moving marijuana to Schedule II and requests that the AMA reaffirm opposition to recreational marijuana legalization and compile and update data on emerging science and the effects of recreational legalization thus far.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May 2019 – MSSNY works with AMA to convey opposition to New York legislative leaders </a:t>
            </a:r>
          </a:p>
          <a:p>
            <a:pPr marL="342900" marR="0" lvl="0" indent="-342900">
              <a:lnSpc>
                <a:spcPct val="115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Thanks to Dr. Barbara </a:t>
            </a:r>
            <a:r>
              <a:rPr lang="en-US" sz="2400" dirty="0" err="1">
                <a:latin typeface="Calibri" panose="020F0502020204030204" pitchFamily="34" charset="0"/>
                <a:ea typeface="Calibri" panose="020F0502020204030204" pitchFamily="34" charset="0"/>
                <a:cs typeface="Times New Roman" panose="02020603050405020304" pitchFamily="18" charset="0"/>
              </a:rPr>
              <a:t>McAneny</a:t>
            </a:r>
            <a:r>
              <a:rPr lang="en-US" sz="2400" dirty="0">
                <a:latin typeface="Calibri" panose="020F0502020204030204" pitchFamily="34" charset="0"/>
                <a:ea typeface="Calibri" panose="020F0502020204030204" pitchFamily="34" charset="0"/>
                <a:cs typeface="Times New Roman" panose="02020603050405020304" pitchFamily="18" charset="0"/>
              </a:rPr>
              <a:t> and Dr. Jack Resnick for their guidance and assistance</a:t>
            </a:r>
          </a:p>
          <a:p>
            <a:pPr marL="342900" marR="0" lvl="0" indent="-342900">
              <a:lnSpc>
                <a:spcPct val="115000"/>
              </a:lnSpc>
              <a:spcBef>
                <a:spcPts val="0"/>
              </a:spcBef>
              <a:spcAft>
                <a:spcPts val="10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Thanks to Dr.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Madara</a:t>
            </a:r>
            <a:r>
              <a:rPr lang="en-US" sz="2400" dirty="0">
                <a:effectLst/>
                <a:latin typeface="Calibri" panose="020F0502020204030204" pitchFamily="34" charset="0"/>
                <a:ea typeface="Calibri" panose="020F0502020204030204" pitchFamily="34" charset="0"/>
                <a:cs typeface="Times New Roman" panose="02020603050405020304" pitchFamily="18" charset="0"/>
              </a:rPr>
              <a:t>, Daniel Blaney-Koen for their assistance</a:t>
            </a:r>
          </a:p>
        </p:txBody>
      </p:sp>
    </p:spTree>
    <p:extLst>
      <p:ext uri="{BB962C8B-B14F-4D97-AF65-F5344CB8AC3E}">
        <p14:creationId xmlns:p14="http://schemas.microsoft.com/office/powerpoint/2010/main" val="393401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799</Words>
  <Application>Microsoft Office PowerPoint</Application>
  <PresentationFormat>Widescreen</PresentationFormat>
  <Paragraphs>83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&amp;quot</vt:lpstr>
      <vt:lpstr>Arial</vt:lpstr>
      <vt:lpstr>Calibri</vt:lpstr>
      <vt:lpstr>Calibri Light</vt:lpstr>
      <vt:lpstr>Symbol</vt:lpstr>
      <vt:lpstr>Times New Roman</vt:lpstr>
      <vt:lpstr>Office Theme</vt:lpstr>
      <vt:lpstr>Reefer Madness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NJ Observations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Reefer Madness</dc:title>
  <dc:creator>Sandra Madejski</dc:creator>
  <cp:lastModifiedBy>Brian Foy</cp:lastModifiedBy>
  <cp:revision>255</cp:revision>
  <dcterms:created xsi:type="dcterms:W3CDTF">2019-06-02T11:51:25Z</dcterms:created>
  <dcterms:modified xsi:type="dcterms:W3CDTF">2019-06-06T20:45:57Z</dcterms:modified>
</cp:coreProperties>
</file>