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833103153083532"/>
          <c:y val="0.13166983506549473"/>
          <c:w val="0.73194828860410643"/>
          <c:h val="0.7049574302904978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Specialty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07A-4A60-A797-5998EBB548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07A-4A60-A797-5998EBB548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107A-4A60-A797-5998EBB548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107A-4A60-A797-5998EBB548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07A-4A60-A797-5998EBB5485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07A-4A60-A797-5998EBB5485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107A-4A60-A797-5998EBB5485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07A-4A60-A797-5998EBB5485D}"/>
                </c:ext>
              </c:extLst>
            </c:dLbl>
            <c:dLbl>
              <c:idx val="1"/>
              <c:layout>
                <c:manualLayout>
                  <c:x val="-5.4817483853486462E-2"/>
                  <c:y val="-1.15283271194590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7A-4A60-A797-5998EBB5485D}"/>
                </c:ext>
              </c:extLst>
            </c:dLbl>
            <c:dLbl>
              <c:idx val="2"/>
              <c:layout>
                <c:manualLayout>
                  <c:x val="-0.12558217247186057"/>
                  <c:y val="-4.89953902577012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7A-4A60-A797-5998EBB5485D}"/>
                </c:ext>
              </c:extLst>
            </c:dLbl>
            <c:dLbl>
              <c:idx val="3"/>
              <c:layout>
                <c:manualLayout>
                  <c:x val="-9.2188910923059308E-2"/>
                  <c:y val="-4.6113308477836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7A-4A60-A797-5998EBB5485D}"/>
                </c:ext>
              </c:extLst>
            </c:dLbl>
            <c:dLbl>
              <c:idx val="4"/>
              <c:layout>
                <c:manualLayout>
                  <c:x val="-1.242535307689563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7A-4A60-A797-5998EBB5485D}"/>
                </c:ext>
              </c:extLst>
            </c:dLbl>
            <c:dLbl>
              <c:idx val="5"/>
              <c:layout>
                <c:manualLayout>
                  <c:x val="9.8139889100469765E-2"/>
                  <c:y val="-1.4410408899323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7A-4A60-A797-5998EBB5485D}"/>
                </c:ext>
              </c:extLst>
            </c:dLbl>
            <c:dLbl>
              <c:idx val="6"/>
              <c:layout>
                <c:manualLayout>
                  <c:x val="0.22742050646329873"/>
                  <c:y val="1.4410408899323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7A-4A60-A797-5998EBB5485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Family Practice</c:v>
                </c:pt>
                <c:pt idx="1">
                  <c:v>Internal Medicine</c:v>
                </c:pt>
                <c:pt idx="2">
                  <c:v>OB/GYN</c:v>
                </c:pt>
                <c:pt idx="3">
                  <c:v>Pediatrician</c:v>
                </c:pt>
                <c:pt idx="4">
                  <c:v>Preventative Medicine</c:v>
                </c:pt>
                <c:pt idx="5">
                  <c:v>Neurologist</c:v>
                </c:pt>
                <c:pt idx="6">
                  <c:v>Emergency Physician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A-4A60-A797-5998EBB5485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F171-6F01-D24B-A56C-FC15CBB3F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A7B1D-89CF-C644-B6AA-B025E9436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543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0C2E-A83E-844C-BA1A-183E1E24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D288B-F237-0741-8082-061AF1033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981C5-CE98-0544-AC80-2678F10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758363-A2DB-4F41-847A-42B91EB8C24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0BB59-1B04-464D-BF72-312670521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4B9DF-88EC-FF4F-A6CA-E1FF97F4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09EB2-55D3-F242-8715-E65AD276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1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1FD91-A125-F04C-8A1B-CD7659746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B6F67-9FE7-C842-BEFA-AAC3362A4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ED185-3531-7B45-85AF-7EC75473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758363-A2DB-4F41-847A-42B91EB8C24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A7069-E398-9843-BB53-7305A46E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EA7AD-965E-9E48-ABA9-C55E5AF2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09EB2-55D3-F242-8715-E65AD276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C769-8D03-E94F-B566-034F658B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1D9C7-4D2E-C544-AE3C-6AD20CA7E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4121"/>
            <a:ext cx="10515600" cy="2145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30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B53-D66D-CD48-83C5-09B09838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4744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F2B92-E93E-1246-9D65-2EF1DA3DA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32549"/>
            <a:ext cx="10515600" cy="21294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83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968E-55D7-664D-A468-15792537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8106-0B69-8C41-8AA1-DE97DDF43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69183"/>
            <a:ext cx="5181600" cy="2607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EEC86-E62F-A846-B7C3-1BD1F1EC0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69183"/>
            <a:ext cx="5181600" cy="2607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7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479CC-B76C-844F-847F-F8DDB2C7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6866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B152F-39A5-1D4C-9CA1-E47FC7932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38470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DDBE6-E231-AD4D-8A4C-6AF86560A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4208614"/>
            <a:ext cx="5157787" cy="156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E5E612-43F8-FB4C-AA79-1598784A1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38470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1EDE3-49A6-2645-9A07-821AD0E65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208614"/>
            <a:ext cx="5183188" cy="156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223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A067-5835-6C40-99A9-BFB887866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639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AED21-6112-4945-B3D1-5AAA4938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758363-A2DB-4F41-847A-42B91EB8C24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AB8BC3-1B8B-E141-8194-358DC702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46D94-A2D1-7B43-BEA0-F7065941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09EB2-55D3-F242-8715-E65AD276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0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D897-790F-1A4F-B2F7-17ECBAD7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0C130-C9EC-D04E-8877-FDBC1378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06ECF-1D57-2E40-A048-0FA6AADCE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E5005-2B2D-E744-9646-D5205334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758363-A2DB-4F41-847A-42B91EB8C24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25F94-D899-D043-A387-5366B5B3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4D7F4-B5EB-9B48-AA00-6238F71D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09EB2-55D3-F242-8715-E65AD276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9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0DE3-B6DC-3843-AFB9-4DAA852B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B9247B-9330-6843-8CDD-4161A18FA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137FB-BB7E-DD47-8767-59CD70F2B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17D0B-B55F-9D44-8E5B-6DA6D01E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758363-A2DB-4F41-847A-42B91EB8C245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0D5DB-EA3E-BF49-B7F2-597ACB06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3F11-DD9B-DF45-9804-EA719674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09EB2-55D3-F242-8715-E65AD276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1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51B380-F686-4E4F-822F-AA6124457A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4680" y="4256"/>
            <a:ext cx="12206680" cy="318518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8FEFD-5B59-E949-95D9-C11EDCEC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36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7E1C8-CEFD-F045-A6EA-D2F9339CB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04121"/>
            <a:ext cx="10515600" cy="210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9C53BB-7D51-894F-B1BD-EBE6E1C6AD2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818874" y="6062940"/>
            <a:ext cx="2270858" cy="795060"/>
          </a:xfrm>
          <a:prstGeom prst="rect">
            <a:avLst/>
          </a:prstGeom>
        </p:spPr>
      </p:pic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FA080600-02C1-484C-BF38-75B5A4B6DEA5}"/>
              </a:ext>
            </a:extLst>
          </p:cNvPr>
          <p:cNvSpPr/>
          <p:nvPr userDrawn="1"/>
        </p:nvSpPr>
        <p:spPr>
          <a:xfrm rot="10800000">
            <a:off x="4960306" y="0"/>
            <a:ext cx="2029215" cy="1609332"/>
          </a:xfrm>
          <a:prstGeom prst="round2SameRect">
            <a:avLst/>
          </a:prstGeom>
          <a:solidFill>
            <a:srgbClr val="759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79B7FF-AA9F-164B-8F3E-4977B433AD9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055640" y="20011"/>
            <a:ext cx="1777305" cy="15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6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5797-2F28-EC48-B24C-A1DC98D31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6618"/>
            <a:ext cx="9144000" cy="1480747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Healthy Living Initiative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6D841-DC80-AC42-8914-00FDE9A44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271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FMA Foundation for Healthy Floridians &amp; Aetna Foundation</a:t>
            </a:r>
          </a:p>
          <a:p>
            <a:endParaRPr lang="en-US" dirty="0"/>
          </a:p>
          <a:p>
            <a:r>
              <a:rPr lang="en-US" dirty="0"/>
              <a:t>Corey Howard, M.D., FACP</a:t>
            </a:r>
          </a:p>
          <a:p>
            <a:r>
              <a:rPr lang="en-US" dirty="0"/>
              <a:t>President, Florida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04348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B287-DFB7-4089-9664-1CF679F9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2EFF6-B0EF-42AF-9808-9CAF81525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5912"/>
            <a:ext cx="10515600" cy="177594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/>
              <a:t>To help reduce incidents of chronic disease </a:t>
            </a:r>
            <a:br>
              <a:rPr lang="en-US" sz="3600" dirty="0"/>
            </a:br>
            <a:r>
              <a:rPr lang="en-US" sz="3600" dirty="0"/>
              <a:t>and bend the health care cost curve. </a:t>
            </a:r>
          </a:p>
        </p:txBody>
      </p:sp>
    </p:spTree>
    <p:extLst>
      <p:ext uri="{BB962C8B-B14F-4D97-AF65-F5344CB8AC3E}">
        <p14:creationId xmlns:p14="http://schemas.microsoft.com/office/powerpoint/2010/main" val="263771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408A-4D72-457E-81D1-2209699EE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04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Target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B0AD6-B06E-456C-941C-05D23538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5988"/>
            <a:ext cx="10515600" cy="2699098"/>
          </a:xfrm>
        </p:spPr>
        <p:txBody>
          <a:bodyPr>
            <a:normAutofit/>
          </a:bodyPr>
          <a:lstStyle/>
          <a:p>
            <a:r>
              <a:rPr lang="en-US" dirty="0"/>
              <a:t>Florida’s primary care physicians</a:t>
            </a:r>
          </a:p>
          <a:p>
            <a:r>
              <a:rPr lang="en-US" dirty="0"/>
              <a:t>Pilot program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Tampa, Jacksonville and Florida panhandle</a:t>
            </a:r>
          </a:p>
          <a:p>
            <a:r>
              <a:rPr lang="en-US" dirty="0"/>
              <a:t>Goal: reach every primary care physician in Florida over the next three years</a:t>
            </a:r>
          </a:p>
        </p:txBody>
      </p:sp>
    </p:spTree>
    <p:extLst>
      <p:ext uri="{BB962C8B-B14F-4D97-AF65-F5344CB8AC3E}">
        <p14:creationId xmlns:p14="http://schemas.microsoft.com/office/powerpoint/2010/main" val="92405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3A91-B611-48F4-8D02-1D33B5A7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9D31A-971F-493E-8930-236D69663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069" y="3334051"/>
            <a:ext cx="5181600" cy="26077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36% of Americans are obese.</a:t>
            </a:r>
          </a:p>
          <a:p>
            <a:pPr>
              <a:lnSpc>
                <a:spcPct val="150000"/>
              </a:lnSpc>
            </a:pPr>
            <a:r>
              <a:rPr lang="en-US" dirty="0"/>
              <a:t>Only 36% of Floridians are at a </a:t>
            </a:r>
            <a:r>
              <a:rPr lang="en-US" u="sng" dirty="0"/>
              <a:t>healthy</a:t>
            </a:r>
            <a:r>
              <a:rPr lang="en-US" dirty="0"/>
              <a:t> weight.</a:t>
            </a:r>
          </a:p>
          <a:p>
            <a:pPr>
              <a:lnSpc>
                <a:spcPct val="150000"/>
              </a:lnSpc>
            </a:pPr>
            <a:r>
              <a:rPr lang="en-US" dirty="0"/>
              <a:t>One in every three children are overweight or obese.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B6E7DB-5797-46B6-BAE2-87554764F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954" y="3429000"/>
            <a:ext cx="5181600" cy="25128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Obesity-related diseases result in an estimated 400,000 deaths nationwide and $190 billion in health care costs. </a:t>
            </a:r>
          </a:p>
          <a:p>
            <a:pPr>
              <a:lnSpc>
                <a:spcPct val="150000"/>
              </a:lnSpc>
            </a:pPr>
            <a:r>
              <a:rPr lang="en-US" dirty="0"/>
              <a:t>At this rate, over half of Florida’s population will be obese by 2030.</a:t>
            </a:r>
          </a:p>
        </p:txBody>
      </p:sp>
    </p:spTree>
    <p:extLst>
      <p:ext uri="{BB962C8B-B14F-4D97-AF65-F5344CB8AC3E}">
        <p14:creationId xmlns:p14="http://schemas.microsoft.com/office/powerpoint/2010/main" val="294429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3A91-B611-48F4-8D02-1D33B5A7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9D31A-971F-493E-8930-236D69663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069" y="3334051"/>
            <a:ext cx="5181600" cy="26077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Research shows physicians have the most influence in helping a person change their eating habits and lifestyle when educational materials are given in print form.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B6E7DB-5797-46B6-BAE2-87554764F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1869" y="3334051"/>
            <a:ext cx="5181600" cy="26077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Most primary care offices don’t have registered dietitians on staff.</a:t>
            </a:r>
          </a:p>
          <a:p>
            <a:pPr>
              <a:lnSpc>
                <a:spcPct val="150000"/>
              </a:lnSpc>
            </a:pPr>
            <a:r>
              <a:rPr lang="en-US" dirty="0"/>
              <a:t>Physicians have indicated they could have a better impact with materials and resources.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6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E754-8B5D-7144-9D7E-C4D9447B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63" y="25716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Pilot Program – 1</a:t>
            </a:r>
            <a:r>
              <a:rPr lang="en-US" baseline="30000" dirty="0">
                <a:latin typeface="Book Antiqua" panose="02040602050305030304" pitchFamily="18" charset="0"/>
              </a:rPr>
              <a:t>st</a:t>
            </a:r>
            <a:r>
              <a:rPr lang="en-US" dirty="0">
                <a:latin typeface="Book Antiqua" panose="02040602050305030304" pitchFamily="18" charset="0"/>
              </a:rPr>
              <a:t> Six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385E-F2E8-9F44-AAE4-678851AD5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63" y="3898619"/>
            <a:ext cx="10515600" cy="2145534"/>
          </a:xfrm>
        </p:spPr>
        <p:txBody>
          <a:bodyPr/>
          <a:lstStyle/>
          <a:p>
            <a:r>
              <a:rPr lang="en-US" dirty="0"/>
              <a:t>Over 15,000 toolkits requested</a:t>
            </a:r>
          </a:p>
          <a:p>
            <a:r>
              <a:rPr lang="en-US" dirty="0"/>
              <a:t>Over 14,700 toolkits disbursed</a:t>
            </a:r>
          </a:p>
          <a:p>
            <a:r>
              <a:rPr lang="en-US" dirty="0"/>
              <a:t>Physician feedback – 100% satisfaction</a:t>
            </a:r>
          </a:p>
        </p:txBody>
      </p:sp>
    </p:spTree>
    <p:extLst>
      <p:ext uri="{BB962C8B-B14F-4D97-AF65-F5344CB8AC3E}">
        <p14:creationId xmlns:p14="http://schemas.microsoft.com/office/powerpoint/2010/main" val="50323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9AD99B-D9D1-4118-AD26-CA12F6E26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205119"/>
              </p:ext>
            </p:extLst>
          </p:nvPr>
        </p:nvGraphicFramePr>
        <p:xfrm>
          <a:off x="2100942" y="2037806"/>
          <a:ext cx="8114212" cy="463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D719C8-8021-47B7-9911-8DD8B1576203}"/>
              </a:ext>
            </a:extLst>
          </p:cNvPr>
          <p:cNvSpPr txBox="1"/>
          <p:nvPr/>
        </p:nvSpPr>
        <p:spPr>
          <a:xfrm>
            <a:off x="296091" y="5688261"/>
            <a:ext cx="3735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ook Antiqua" panose="02040602050305030304" pitchFamily="18" charset="0"/>
              </a:rPr>
              <a:t>Participation by Specialty</a:t>
            </a:r>
          </a:p>
        </p:txBody>
      </p:sp>
    </p:spTree>
    <p:extLst>
      <p:ext uri="{BB962C8B-B14F-4D97-AF65-F5344CB8AC3E}">
        <p14:creationId xmlns:p14="http://schemas.microsoft.com/office/powerpoint/2010/main" val="292188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A0F20-B556-453F-AD7C-BF5CC4DB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237855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Additional Resources Provided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F63E8-8F17-4A73-B692-B8EE3E189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FMA hosted a live CME presentation and introduced the initiative</a:t>
            </a:r>
          </a:p>
          <a:p>
            <a:r>
              <a:rPr lang="en-US" dirty="0"/>
              <a:t>A CME course is available on the FMA’s website free of charge</a:t>
            </a:r>
          </a:p>
          <a:p>
            <a:r>
              <a:rPr lang="en-US" dirty="0"/>
              <a:t>FMA staff has attended various events around Florida </a:t>
            </a:r>
          </a:p>
          <a:p>
            <a:r>
              <a:rPr lang="en-US" dirty="0"/>
              <a:t>The FMA hosted townhall events in pilot program cities</a:t>
            </a:r>
          </a:p>
          <a:p>
            <a:r>
              <a:rPr lang="en-US" dirty="0"/>
              <a:t>Video content is available on motivational interviewing</a:t>
            </a:r>
          </a:p>
        </p:txBody>
      </p:sp>
    </p:spTree>
    <p:extLst>
      <p:ext uri="{BB962C8B-B14F-4D97-AF65-F5344CB8AC3E}">
        <p14:creationId xmlns:p14="http://schemas.microsoft.com/office/powerpoint/2010/main" val="198025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C73C-7B3B-42B4-983A-57222A61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72EC-786F-44E2-AA2C-DD9AA9F76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989" y="3550436"/>
            <a:ext cx="5181600" cy="2607779"/>
          </a:xfrm>
        </p:spPr>
        <p:txBody>
          <a:bodyPr>
            <a:normAutofit/>
          </a:bodyPr>
          <a:lstStyle/>
          <a:p>
            <a:r>
              <a:rPr lang="en-US" dirty="0"/>
              <a:t>Continue physician outreach in pilot areas</a:t>
            </a:r>
          </a:p>
          <a:p>
            <a:pPr lvl="1"/>
            <a:r>
              <a:rPr lang="en-US" dirty="0"/>
              <a:t>Secure group meetings</a:t>
            </a:r>
          </a:p>
          <a:p>
            <a:r>
              <a:rPr lang="en-US" dirty="0"/>
              <a:t>Continue recruiting like-minded companies to be part of the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1851C1-ACFF-4C0F-A984-849C8E782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5080" y="3569183"/>
            <a:ext cx="5181600" cy="2607780"/>
          </a:xfrm>
        </p:spPr>
        <p:txBody>
          <a:bodyPr>
            <a:normAutofit/>
          </a:bodyPr>
          <a:lstStyle/>
          <a:p>
            <a:r>
              <a:rPr lang="en-US" dirty="0"/>
              <a:t>Pursue possible Spanish translation</a:t>
            </a:r>
          </a:p>
          <a:p>
            <a:r>
              <a:rPr lang="en-US" dirty="0"/>
              <a:t>Continue modifying materials and process as needed to launch statewide</a:t>
            </a:r>
          </a:p>
        </p:txBody>
      </p:sp>
    </p:spTree>
    <p:extLst>
      <p:ext uri="{BB962C8B-B14F-4D97-AF65-F5344CB8AC3E}">
        <p14:creationId xmlns:p14="http://schemas.microsoft.com/office/powerpoint/2010/main" val="2762690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y Living PP template.potx" id="{0D209F1A-6748-3447-9E5B-A148151C70E0}" vid="{57F0258B-7E85-EA4C-AE71-DD72D931DF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Healthy Living PP template</Template>
  <TotalTime>2650</TotalTime>
  <Words>285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Office Theme</vt:lpstr>
      <vt:lpstr>Healthy Living Initiative</vt:lpstr>
      <vt:lpstr>Our Goal</vt:lpstr>
      <vt:lpstr>Target Population</vt:lpstr>
      <vt:lpstr>Why?</vt:lpstr>
      <vt:lpstr>Why?</vt:lpstr>
      <vt:lpstr>Pilot Program – 1st Six Months</vt:lpstr>
      <vt:lpstr>PowerPoint Presentation</vt:lpstr>
      <vt:lpstr>Additional Resources Provided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Cortney Jones</dc:creator>
  <cp:lastModifiedBy>Brian Foy</cp:lastModifiedBy>
  <cp:revision>15</cp:revision>
  <dcterms:created xsi:type="dcterms:W3CDTF">2019-05-13T21:06:36Z</dcterms:created>
  <dcterms:modified xsi:type="dcterms:W3CDTF">2019-06-05T18:38:01Z</dcterms:modified>
</cp:coreProperties>
</file>