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1" r:id="rId4"/>
    <p:sldMasterId id="2147483891" r:id="rId5"/>
    <p:sldMasterId id="2147484031" r:id="rId6"/>
    <p:sldMasterId id="2147484059" r:id="rId7"/>
  </p:sldMasterIdLst>
  <p:notesMasterIdLst>
    <p:notesMasterId r:id="rId19"/>
  </p:notesMasterIdLst>
  <p:handoutMasterIdLst>
    <p:handoutMasterId r:id="rId20"/>
  </p:handoutMasterIdLst>
  <p:sldIdLst>
    <p:sldId id="478" r:id="rId8"/>
    <p:sldId id="487" r:id="rId9"/>
    <p:sldId id="489" r:id="rId10"/>
    <p:sldId id="488" r:id="rId11"/>
    <p:sldId id="479" r:id="rId12"/>
    <p:sldId id="480" r:id="rId13"/>
    <p:sldId id="482" r:id="rId14"/>
    <p:sldId id="486" r:id="rId15"/>
    <p:sldId id="483" r:id="rId16"/>
    <p:sldId id="485" r:id="rId17"/>
    <p:sldId id="390" r:id="rId18"/>
  </p:sldIdLst>
  <p:sldSz cx="9144000" cy="5143500" type="screen16x9"/>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16" userDrawn="1">
          <p15:clr>
            <a:srgbClr val="A4A3A4"/>
          </p15:clr>
        </p15:guide>
        <p15:guide id="3" orient="horz" pos="1799">
          <p15:clr>
            <a:srgbClr val="A4A3A4"/>
          </p15:clr>
        </p15:guide>
        <p15:guide id="4" orient="horz" pos="2124" userDrawn="1">
          <p15:clr>
            <a:srgbClr val="A4A3A4"/>
          </p15:clr>
        </p15:guide>
        <p15:guide id="5" orient="horz" pos="2600">
          <p15:clr>
            <a:srgbClr val="A4A3A4"/>
          </p15:clr>
        </p15:guide>
        <p15:guide id="6" orient="horz" pos="1630">
          <p15:clr>
            <a:srgbClr val="A4A3A4"/>
          </p15:clr>
        </p15:guide>
        <p15:guide id="7" orient="horz" pos="1869">
          <p15:clr>
            <a:srgbClr val="A4A3A4"/>
          </p15:clr>
        </p15:guide>
        <p15:guide id="8" orient="horz" pos="2428">
          <p15:clr>
            <a:srgbClr val="A4A3A4"/>
          </p15:clr>
        </p15:guide>
        <p15:guide id="9" orient="horz" pos="1350">
          <p15:clr>
            <a:srgbClr val="A4A3A4"/>
          </p15:clr>
        </p15:guide>
        <p15:guide id="12" orient="horz" pos="1668" userDrawn="1">
          <p15:clr>
            <a:srgbClr val="A4A3A4"/>
          </p15:clr>
        </p15:guide>
        <p15:guide id="16" pos="287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en Ross" initials="LR" lastIdx="20" clrIdx="0">
    <p:extLst>
      <p:ext uri="{19B8F6BF-5375-455C-9EA6-DF929625EA0E}">
        <p15:presenceInfo xmlns:p15="http://schemas.microsoft.com/office/powerpoint/2012/main" userId="S::lross@ama-assn.org::863f6d88-7fc6-4d45-9d25-8ab54e715b4b" providerId="AD"/>
      </p:ext>
    </p:extLst>
  </p:cmAuthor>
  <p:cmAuthor id="2" name="Lauren Ross" initials="LR [2]" lastIdx="10" clrIdx="1">
    <p:extLst>
      <p:ext uri="{19B8F6BF-5375-455C-9EA6-DF929625EA0E}">
        <p15:presenceInfo xmlns:p15="http://schemas.microsoft.com/office/powerpoint/2012/main" userId="S-1-5-21-1463053324-85817769-623648099-690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166B"/>
    <a:srgbClr val="FFFFFF"/>
    <a:srgbClr val="E9E9E9"/>
    <a:srgbClr val="452663"/>
    <a:srgbClr val="8CB44B"/>
    <a:srgbClr val="FAA634"/>
    <a:srgbClr val="009DDC"/>
    <a:srgbClr val="004A88"/>
    <a:srgbClr val="004E7D"/>
    <a:srgbClr val="8CB44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000" autoAdjust="0"/>
    <p:restoredTop sz="94660"/>
  </p:normalViewPr>
  <p:slideViewPr>
    <p:cSldViewPr snapToGrid="0">
      <p:cViewPr varScale="1">
        <p:scale>
          <a:sx n="139" d="100"/>
          <a:sy n="139" d="100"/>
        </p:scale>
        <p:origin x="102" y="126"/>
      </p:cViewPr>
      <p:guideLst>
        <p:guide orient="horz" pos="1116"/>
        <p:guide orient="horz" pos="1799"/>
        <p:guide orient="horz" pos="2124"/>
        <p:guide orient="horz" pos="2600"/>
        <p:guide orient="horz" pos="1630"/>
        <p:guide orient="horz" pos="1869"/>
        <p:guide orient="horz" pos="2428"/>
        <p:guide orient="horz" pos="1350"/>
        <p:guide orient="horz" pos="1668"/>
        <p:guide pos="2879"/>
      </p:guideLst>
    </p:cSldViewPr>
  </p:slideViewPr>
  <p:notesTextViewPr>
    <p:cViewPr>
      <p:scale>
        <a:sx n="1" d="1"/>
        <a:sy n="1" d="1"/>
      </p:scale>
      <p:origin x="0" y="0"/>
    </p:cViewPr>
  </p:notesTextViewPr>
  <p:notesViewPr>
    <p:cSldViewPr snapToGrid="0">
      <p:cViewPr>
        <p:scale>
          <a:sx n="1" d="2"/>
          <a:sy n="1" d="2"/>
        </p:scale>
        <p:origin x="4602" y="11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5614"/>
          </a:xfrm>
          <a:prstGeom prst="rect">
            <a:avLst/>
          </a:prstGeom>
        </p:spPr>
        <p:txBody>
          <a:bodyPr vert="horz" lIns="93344" tIns="46672" rIns="93344" bIns="46672" rtlCol="0"/>
          <a:lstStyle>
            <a:lvl1pPr algn="l">
              <a:defRPr sz="1200"/>
            </a:lvl1pPr>
          </a:lstStyle>
          <a:p>
            <a:endParaRPr lang="en-US" dirty="0"/>
          </a:p>
        </p:txBody>
      </p:sp>
      <p:sp>
        <p:nvSpPr>
          <p:cNvPr id="3" name="Date Placeholder 2"/>
          <p:cNvSpPr>
            <a:spLocks noGrp="1"/>
          </p:cNvSpPr>
          <p:nvPr>
            <p:ph type="dt" sz="quarter" idx="1"/>
          </p:nvPr>
        </p:nvSpPr>
        <p:spPr>
          <a:xfrm>
            <a:off x="3979930" y="0"/>
            <a:ext cx="3044719" cy="465614"/>
          </a:xfrm>
          <a:prstGeom prst="rect">
            <a:avLst/>
          </a:prstGeom>
        </p:spPr>
        <p:txBody>
          <a:bodyPr vert="horz" lIns="93344" tIns="46672" rIns="93344" bIns="46672" rtlCol="0"/>
          <a:lstStyle>
            <a:lvl1pPr algn="r">
              <a:defRPr sz="1200"/>
            </a:lvl1pPr>
          </a:lstStyle>
          <a:p>
            <a:fld id="{8274B2CA-F352-4048-BF5E-BC9CDFDD49AE}" type="datetimeFigureOut">
              <a:rPr lang="en-US" smtClean="0"/>
              <a:t>6/5/2019</a:t>
            </a:fld>
            <a:endParaRPr lang="en-US" dirty="0"/>
          </a:p>
        </p:txBody>
      </p:sp>
      <p:sp>
        <p:nvSpPr>
          <p:cNvPr id="4" name="Footer Placeholder 3"/>
          <p:cNvSpPr>
            <a:spLocks noGrp="1"/>
          </p:cNvSpPr>
          <p:nvPr>
            <p:ph type="ftr" sz="quarter" idx="2"/>
          </p:nvPr>
        </p:nvSpPr>
        <p:spPr>
          <a:xfrm>
            <a:off x="0" y="8845045"/>
            <a:ext cx="3044719" cy="465614"/>
          </a:xfrm>
          <a:prstGeom prst="rect">
            <a:avLst/>
          </a:prstGeom>
        </p:spPr>
        <p:txBody>
          <a:bodyPr vert="horz" lIns="93344" tIns="46672" rIns="93344" bIns="4667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9930" y="8845045"/>
            <a:ext cx="3044719" cy="465614"/>
          </a:xfrm>
          <a:prstGeom prst="rect">
            <a:avLst/>
          </a:prstGeom>
        </p:spPr>
        <p:txBody>
          <a:bodyPr vert="horz" lIns="93344" tIns="46672" rIns="93344" bIns="46672" rtlCol="0" anchor="b"/>
          <a:lstStyle>
            <a:lvl1pPr algn="r">
              <a:defRPr sz="1200"/>
            </a:lvl1pPr>
          </a:lstStyle>
          <a:p>
            <a:fld id="{9325EC04-120A-B54A-926A-201D98A50ABB}" type="slidenum">
              <a:rPr lang="en-US" smtClean="0"/>
              <a:t>‹#›</a:t>
            </a:fld>
            <a:endParaRPr lang="en-US" dirty="0"/>
          </a:p>
        </p:txBody>
      </p:sp>
    </p:spTree>
    <p:extLst>
      <p:ext uri="{BB962C8B-B14F-4D97-AF65-F5344CB8AC3E}">
        <p14:creationId xmlns:p14="http://schemas.microsoft.com/office/powerpoint/2010/main" val="36178560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5614"/>
          </a:xfrm>
          <a:prstGeom prst="rect">
            <a:avLst/>
          </a:prstGeom>
        </p:spPr>
        <p:txBody>
          <a:bodyPr vert="horz" lIns="93344" tIns="46672" rIns="93344" bIns="46672" rtlCol="0"/>
          <a:lstStyle>
            <a:lvl1pPr algn="l">
              <a:defRPr sz="1200"/>
            </a:lvl1pPr>
          </a:lstStyle>
          <a:p>
            <a:endParaRPr lang="en-US" dirty="0"/>
          </a:p>
        </p:txBody>
      </p:sp>
      <p:sp>
        <p:nvSpPr>
          <p:cNvPr id="3" name="Date Placeholder 2"/>
          <p:cNvSpPr>
            <a:spLocks noGrp="1"/>
          </p:cNvSpPr>
          <p:nvPr>
            <p:ph type="dt" idx="1"/>
          </p:nvPr>
        </p:nvSpPr>
        <p:spPr>
          <a:xfrm>
            <a:off x="3979930" y="0"/>
            <a:ext cx="3044719" cy="465614"/>
          </a:xfrm>
          <a:prstGeom prst="rect">
            <a:avLst/>
          </a:prstGeom>
        </p:spPr>
        <p:txBody>
          <a:bodyPr vert="horz" lIns="93344" tIns="46672" rIns="93344" bIns="46672" rtlCol="0"/>
          <a:lstStyle>
            <a:lvl1pPr algn="r">
              <a:defRPr sz="1200"/>
            </a:lvl1pPr>
          </a:lstStyle>
          <a:p>
            <a:fld id="{490844F4-A1AB-044E-B59A-A7CE0BFDA5B6}" type="datetimeFigureOut">
              <a:rPr lang="en-US" smtClean="0"/>
              <a:t>6/5/2019</a:t>
            </a:fld>
            <a:endParaRPr lang="en-US" dirty="0"/>
          </a:p>
        </p:txBody>
      </p:sp>
      <p:sp>
        <p:nvSpPr>
          <p:cNvPr id="4" name="Slide Image Placeholder 3"/>
          <p:cNvSpPr>
            <a:spLocks noGrp="1" noRot="1" noChangeAspect="1"/>
          </p:cNvSpPr>
          <p:nvPr>
            <p:ph type="sldImg" idx="2"/>
          </p:nvPr>
        </p:nvSpPr>
        <p:spPr>
          <a:xfrm>
            <a:off x="407988" y="700088"/>
            <a:ext cx="6210300" cy="3492500"/>
          </a:xfrm>
          <a:prstGeom prst="rect">
            <a:avLst/>
          </a:prstGeom>
          <a:noFill/>
          <a:ln w="12700">
            <a:solidFill>
              <a:prstClr val="black"/>
            </a:solidFill>
          </a:ln>
        </p:spPr>
        <p:txBody>
          <a:bodyPr vert="horz" lIns="93344" tIns="46672" rIns="93344" bIns="46672" rtlCol="0" anchor="ctr"/>
          <a:lstStyle/>
          <a:p>
            <a:endParaRPr lang="en-US" dirty="0"/>
          </a:p>
        </p:txBody>
      </p:sp>
      <p:sp>
        <p:nvSpPr>
          <p:cNvPr id="5" name="Notes Placeholder 4"/>
          <p:cNvSpPr>
            <a:spLocks noGrp="1"/>
          </p:cNvSpPr>
          <p:nvPr>
            <p:ph type="body" sz="quarter" idx="3"/>
          </p:nvPr>
        </p:nvSpPr>
        <p:spPr>
          <a:xfrm>
            <a:off x="702629" y="4423332"/>
            <a:ext cx="5621020" cy="4190524"/>
          </a:xfrm>
          <a:prstGeom prst="rect">
            <a:avLst/>
          </a:prstGeom>
        </p:spPr>
        <p:txBody>
          <a:bodyPr vert="horz" lIns="93344" tIns="46672" rIns="93344" bIns="4667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5"/>
            <a:ext cx="3044719" cy="465614"/>
          </a:xfrm>
          <a:prstGeom prst="rect">
            <a:avLst/>
          </a:prstGeom>
        </p:spPr>
        <p:txBody>
          <a:bodyPr vert="horz" lIns="93344" tIns="46672" rIns="93344" bIns="4667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930" y="8845045"/>
            <a:ext cx="3044719" cy="465614"/>
          </a:xfrm>
          <a:prstGeom prst="rect">
            <a:avLst/>
          </a:prstGeom>
        </p:spPr>
        <p:txBody>
          <a:bodyPr vert="horz" lIns="93344" tIns="46672" rIns="93344" bIns="46672" rtlCol="0" anchor="b"/>
          <a:lstStyle>
            <a:lvl1pPr algn="r">
              <a:defRPr sz="1200"/>
            </a:lvl1pPr>
          </a:lstStyle>
          <a:p>
            <a:fld id="{21633E5F-3683-0140-832F-D6B972C1BC5D}" type="slidenum">
              <a:rPr lang="en-US" smtClean="0"/>
              <a:t>‹#›</a:t>
            </a:fld>
            <a:endParaRPr lang="en-US" dirty="0"/>
          </a:p>
        </p:txBody>
      </p:sp>
    </p:spTree>
    <p:extLst>
      <p:ext uri="{BB962C8B-B14F-4D97-AF65-F5344CB8AC3E}">
        <p14:creationId xmlns:p14="http://schemas.microsoft.com/office/powerpoint/2010/main" val="396533657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633E5F-3683-0140-832F-D6B972C1BC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3931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633E5F-3683-0140-832F-D6B972C1BC5D}" type="slidenum">
              <a:rPr lang="en-US" smtClean="0"/>
              <a:t>3</a:t>
            </a:fld>
            <a:endParaRPr lang="en-US" dirty="0"/>
          </a:p>
        </p:txBody>
      </p:sp>
    </p:spTree>
    <p:extLst>
      <p:ext uri="{BB962C8B-B14F-4D97-AF65-F5344CB8AC3E}">
        <p14:creationId xmlns:p14="http://schemas.microsoft.com/office/powerpoint/2010/main" val="2656192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7123" indent="-297123">
              <a:buFont typeface="Arial" panose="020B0604020202020204" pitchFamily="34" charset="0"/>
              <a:buChar char="•"/>
            </a:pPr>
            <a:r>
              <a:rPr lang="en-US" sz="1900" dirty="0"/>
              <a:t>[Joel to handle]</a:t>
            </a:r>
          </a:p>
        </p:txBody>
      </p:sp>
      <p:sp>
        <p:nvSpPr>
          <p:cNvPr id="4" name="Slide Number Placeholder 3"/>
          <p:cNvSpPr>
            <a:spLocks noGrp="1"/>
          </p:cNvSpPr>
          <p:nvPr>
            <p:ph type="sldNum" sz="quarter" idx="10"/>
          </p:nvPr>
        </p:nvSpPr>
        <p:spPr/>
        <p:txBody>
          <a:bodyPr/>
          <a:lstStyle/>
          <a:p>
            <a:fld id="{9F9BB6B2-C4E8-4679-B978-34E14ACC8699}" type="slidenum">
              <a:rPr lang="en-US" altLang="en-US" smtClean="0"/>
              <a:pPr/>
              <a:t>9</a:t>
            </a:fld>
            <a:endParaRPr lang="en-US" altLang="en-US"/>
          </a:p>
        </p:txBody>
      </p:sp>
    </p:spTree>
    <p:extLst>
      <p:ext uri="{BB962C8B-B14F-4D97-AF65-F5344CB8AC3E}">
        <p14:creationId xmlns:p14="http://schemas.microsoft.com/office/powerpoint/2010/main" val="20504951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hyperlink" Target="https://www.patientsbeforepolitics.org/"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 Id="rId4" Type="http://schemas.openxmlformats.org/officeDocument/2006/relationships/hyperlink" Target="http://truthinrx.org/"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2.xml"/><Relationship Id="rId4" Type="http://schemas.openxmlformats.org/officeDocument/2006/relationships/hyperlink" Target="https://fixpriorauth.org/"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2.xml"/><Relationship Id="rId4" Type="http://schemas.openxmlformats.org/officeDocument/2006/relationships/hyperlink" Target="https://www.stepsforward.org/" TargetMode="Externa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2.xml"/><Relationship Id="rId4" Type="http://schemas.openxmlformats.org/officeDocument/2006/relationships/hyperlink" Target="https://www.stepsforward.org/" TargetMode="Externa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Master" Target="../slideMasters/slideMaster3.xml"/><Relationship Id="rId4" Type="http://schemas.openxmlformats.org/officeDocument/2006/relationships/image" Target="../media/image8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452663"/>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5D6E3DD-93C1-B94B-9613-633DD584EF7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0317"/>
          <a:stretch/>
        </p:blipFill>
        <p:spPr>
          <a:xfrm rot="18924514">
            <a:off x="776209" y="1396263"/>
            <a:ext cx="10053890" cy="2388993"/>
          </a:xfrm>
          <a:prstGeom prst="rect">
            <a:avLst/>
          </a:prstGeom>
        </p:spPr>
      </p:pic>
      <p:sp>
        <p:nvSpPr>
          <p:cNvPr id="3" name="Subtitle 2"/>
          <p:cNvSpPr>
            <a:spLocks noGrp="1"/>
          </p:cNvSpPr>
          <p:nvPr>
            <p:ph type="subTitle" idx="1" hasCustomPrompt="1"/>
          </p:nvPr>
        </p:nvSpPr>
        <p:spPr>
          <a:xfrm>
            <a:off x="737419" y="3698539"/>
            <a:ext cx="7649497" cy="687752"/>
          </a:xfrm>
        </p:spPr>
        <p:txBody>
          <a:bodyPr>
            <a:normAutofit/>
          </a:bodyPr>
          <a:lstStyle>
            <a:lvl1pPr marL="0" indent="0" algn="ctr">
              <a:lnSpc>
                <a:spcPct val="90000"/>
              </a:lnSpc>
              <a:spcBef>
                <a:spcPts val="0"/>
              </a:spcBef>
              <a:spcAft>
                <a:spcPts val="0"/>
              </a:spcAft>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itle 7"/>
          <p:cNvSpPr>
            <a:spLocks noGrp="1"/>
          </p:cNvSpPr>
          <p:nvPr>
            <p:ph type="title"/>
          </p:nvPr>
        </p:nvSpPr>
        <p:spPr>
          <a:xfrm>
            <a:off x="743689" y="1989023"/>
            <a:ext cx="7643094" cy="1643620"/>
          </a:xfrm>
        </p:spPr>
        <p:txBody>
          <a:bodyPr anchor="ctr">
            <a:normAutofit/>
          </a:bodyPr>
          <a:lstStyle>
            <a:lvl1pPr algn="ctr">
              <a:lnSpc>
                <a:spcPct val="90000"/>
              </a:lnSpc>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3" name="Graphic 12">
            <a:extLst>
              <a:ext uri="{FF2B5EF4-FFF2-40B4-BE49-F238E27FC236}">
                <a16:creationId xmlns:a16="http://schemas.microsoft.com/office/drawing/2014/main" id="{E38E776A-4D7D-E442-BCA0-F16239A546F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19401" y="540308"/>
            <a:ext cx="4460240" cy="828894"/>
          </a:xfrm>
          <a:prstGeom prst="rect">
            <a:avLst/>
          </a:prstGeom>
        </p:spPr>
      </p:pic>
    </p:spTree>
    <p:extLst>
      <p:ext uri="{BB962C8B-B14F-4D97-AF65-F5344CB8AC3E}">
        <p14:creationId xmlns:p14="http://schemas.microsoft.com/office/powerpoint/2010/main" val="2833520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18E79B-394B-2E46-AF32-C9ECD1348C7A}"/>
              </a:ext>
            </a:extLst>
          </p:cNvPr>
          <p:cNvPicPr>
            <a:picLocks noChangeAspect="1"/>
          </p:cNvPicPr>
          <p:nvPr userDrawn="1"/>
        </p:nvPicPr>
        <p:blipFill rotWithShape="1">
          <a:blip r:embed="rId2"/>
          <a:srcRect l="8016" t="2026" b="7510"/>
          <a:stretch/>
        </p:blipFill>
        <p:spPr>
          <a:xfrm>
            <a:off x="0" y="262647"/>
            <a:ext cx="3632923" cy="4425100"/>
          </a:xfrm>
          <a:prstGeom prst="rect">
            <a:avLst/>
          </a:prstGeom>
        </p:spPr>
      </p:pic>
      <p:sp>
        <p:nvSpPr>
          <p:cNvPr id="2" name="Title 1"/>
          <p:cNvSpPr>
            <a:spLocks noGrp="1"/>
          </p:cNvSpPr>
          <p:nvPr>
            <p:ph type="title"/>
          </p:nvPr>
        </p:nvSpPr>
        <p:spPr>
          <a:xfrm>
            <a:off x="3871609" y="138131"/>
            <a:ext cx="4945300" cy="897710"/>
          </a:xfrm>
        </p:spPr>
        <p:txBody>
          <a:bodyPr/>
          <a:lstStyle/>
          <a:p>
            <a:r>
              <a:rPr lang="en-US"/>
              <a:t>Click to edit Master title style</a:t>
            </a:r>
          </a:p>
        </p:txBody>
      </p:sp>
      <p:sp>
        <p:nvSpPr>
          <p:cNvPr id="3" name="Content Placeholder 2"/>
          <p:cNvSpPr>
            <a:spLocks noGrp="1"/>
          </p:cNvSpPr>
          <p:nvPr>
            <p:ph idx="1"/>
          </p:nvPr>
        </p:nvSpPr>
        <p:spPr>
          <a:xfrm>
            <a:off x="3891063" y="1131502"/>
            <a:ext cx="4925845"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10" name="TextBox 9">
            <a:extLst>
              <a:ext uri="{FF2B5EF4-FFF2-40B4-BE49-F238E27FC236}">
                <a16:creationId xmlns:a16="http://schemas.microsoft.com/office/drawing/2014/main" id="{CE631CAF-C0CE-574B-8079-A37640E0617A}"/>
              </a:ext>
            </a:extLst>
          </p:cNvPr>
          <p:cNvSpPr txBox="1"/>
          <p:nvPr userDrawn="1"/>
        </p:nvSpPr>
        <p:spPr>
          <a:xfrm>
            <a:off x="1045029" y="4209397"/>
            <a:ext cx="2054240" cy="338554"/>
          </a:xfrm>
          <a:prstGeom prst="rect">
            <a:avLst/>
          </a:prstGeom>
          <a:noFill/>
        </p:spPr>
        <p:txBody>
          <a:bodyPr wrap="square" rtlCol="0">
            <a:spAutoFit/>
          </a:bodyPr>
          <a:lstStyle/>
          <a:p>
            <a:r>
              <a:rPr lang="en-US" sz="800" b="1" dirty="0">
                <a:solidFill>
                  <a:srgbClr val="452663"/>
                </a:solidFill>
                <a:latin typeface="Arial" panose="020B0604020202020204" pitchFamily="34" charset="0"/>
                <a:cs typeface="Arial" panose="020B0604020202020204" pitchFamily="34" charset="0"/>
              </a:rPr>
              <a:t>Frank Alexander Clark, MD</a:t>
            </a:r>
          </a:p>
          <a:p>
            <a:r>
              <a:rPr lang="en-US" sz="800" dirty="0">
                <a:solidFill>
                  <a:srgbClr val="452663"/>
                </a:solidFill>
                <a:latin typeface="Arial" panose="020B0604020202020204" pitchFamily="34" charset="0"/>
                <a:cs typeface="Arial" panose="020B0604020202020204" pitchFamily="34" charset="0"/>
              </a:rPr>
              <a:t>Member since 2003</a:t>
            </a:r>
          </a:p>
        </p:txBody>
      </p:sp>
    </p:spTree>
    <p:extLst>
      <p:ext uri="{BB962C8B-B14F-4D97-AF65-F5344CB8AC3E}">
        <p14:creationId xmlns:p14="http://schemas.microsoft.com/office/powerpoint/2010/main" val="32056033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18E79B-394B-2E46-AF32-C9ECD1348C7A}"/>
              </a:ext>
            </a:extLst>
          </p:cNvPr>
          <p:cNvPicPr>
            <a:picLocks noChangeAspect="1"/>
          </p:cNvPicPr>
          <p:nvPr userDrawn="1"/>
        </p:nvPicPr>
        <p:blipFill rotWithShape="1">
          <a:blip r:embed="rId2"/>
          <a:srcRect l="8016" t="2026" b="7510"/>
          <a:stretch/>
        </p:blipFill>
        <p:spPr>
          <a:xfrm>
            <a:off x="0" y="262647"/>
            <a:ext cx="3632923" cy="4425100"/>
          </a:xfrm>
          <a:prstGeom prst="rect">
            <a:avLst/>
          </a:prstGeom>
        </p:spPr>
      </p:pic>
      <p:sp>
        <p:nvSpPr>
          <p:cNvPr id="2" name="Title 1"/>
          <p:cNvSpPr>
            <a:spLocks noGrp="1"/>
          </p:cNvSpPr>
          <p:nvPr>
            <p:ph type="title"/>
          </p:nvPr>
        </p:nvSpPr>
        <p:spPr>
          <a:xfrm>
            <a:off x="3871609" y="138131"/>
            <a:ext cx="4945300" cy="897710"/>
          </a:xfrm>
        </p:spPr>
        <p:txBody>
          <a:bodyPr/>
          <a:lstStyle/>
          <a:p>
            <a:r>
              <a:rPr lang="en-US"/>
              <a:t>Click to edit Master title style</a:t>
            </a:r>
          </a:p>
        </p:txBody>
      </p:sp>
      <p:sp>
        <p:nvSpPr>
          <p:cNvPr id="3" name="Content Placeholder 2"/>
          <p:cNvSpPr>
            <a:spLocks noGrp="1"/>
          </p:cNvSpPr>
          <p:nvPr>
            <p:ph idx="1"/>
          </p:nvPr>
        </p:nvSpPr>
        <p:spPr>
          <a:xfrm>
            <a:off x="3891063" y="1131502"/>
            <a:ext cx="4925845"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10" name="TextBox 9">
            <a:extLst>
              <a:ext uri="{FF2B5EF4-FFF2-40B4-BE49-F238E27FC236}">
                <a16:creationId xmlns:a16="http://schemas.microsoft.com/office/drawing/2014/main" id="{CE631CAF-C0CE-574B-8079-A37640E0617A}"/>
              </a:ext>
            </a:extLst>
          </p:cNvPr>
          <p:cNvSpPr txBox="1"/>
          <p:nvPr userDrawn="1"/>
        </p:nvSpPr>
        <p:spPr>
          <a:xfrm>
            <a:off x="1045029" y="4209397"/>
            <a:ext cx="2054240" cy="338554"/>
          </a:xfrm>
          <a:prstGeom prst="rect">
            <a:avLst/>
          </a:prstGeom>
          <a:noFill/>
        </p:spPr>
        <p:txBody>
          <a:bodyPr wrap="square" rtlCol="0">
            <a:spAutoFit/>
          </a:bodyPr>
          <a:lstStyle/>
          <a:p>
            <a:r>
              <a:rPr lang="en-US" sz="800" b="1" dirty="0">
                <a:solidFill>
                  <a:srgbClr val="452663"/>
                </a:solidFill>
                <a:latin typeface="Arial" panose="020B0604020202020204" pitchFamily="34" charset="0"/>
                <a:cs typeface="Arial" panose="020B0604020202020204" pitchFamily="34" charset="0"/>
              </a:rPr>
              <a:t>Frank Alexander Clark, MD</a:t>
            </a:r>
          </a:p>
          <a:p>
            <a:r>
              <a:rPr lang="en-US" sz="800" dirty="0">
                <a:solidFill>
                  <a:srgbClr val="452663"/>
                </a:solidFill>
                <a:latin typeface="Arial" panose="020B0604020202020204" pitchFamily="34" charset="0"/>
                <a:cs typeface="Arial" panose="020B0604020202020204" pitchFamily="34" charset="0"/>
              </a:rPr>
              <a:t>Member since 2003</a:t>
            </a:r>
          </a:p>
        </p:txBody>
      </p:sp>
    </p:spTree>
    <p:extLst>
      <p:ext uri="{BB962C8B-B14F-4D97-AF65-F5344CB8AC3E}">
        <p14:creationId xmlns:p14="http://schemas.microsoft.com/office/powerpoint/2010/main" val="11647702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13B85F-1DF3-F548-B29C-1F88D6D5ECED}"/>
              </a:ext>
            </a:extLst>
          </p:cNvPr>
          <p:cNvPicPr>
            <a:picLocks noChangeAspect="1"/>
          </p:cNvPicPr>
          <p:nvPr userDrawn="1"/>
        </p:nvPicPr>
        <p:blipFill rotWithShape="1">
          <a:blip r:embed="rId2"/>
          <a:srcRect t="2700" r="5193" b="7510"/>
          <a:stretch/>
        </p:blipFill>
        <p:spPr>
          <a:xfrm>
            <a:off x="5300160" y="233464"/>
            <a:ext cx="3843840" cy="4454283"/>
          </a:xfrm>
          <a:prstGeom prst="rect">
            <a:avLst/>
          </a:prstGeom>
        </p:spPr>
      </p:pic>
      <p:sp>
        <p:nvSpPr>
          <p:cNvPr id="2" name="Title 1"/>
          <p:cNvSpPr>
            <a:spLocks noGrp="1"/>
          </p:cNvSpPr>
          <p:nvPr>
            <p:ph type="title"/>
          </p:nvPr>
        </p:nvSpPr>
        <p:spPr>
          <a:xfrm>
            <a:off x="628650" y="138131"/>
            <a:ext cx="5149580" cy="897710"/>
          </a:xfrm>
        </p:spPr>
        <p:txBody>
          <a:bodyPr/>
          <a:lstStyle/>
          <a:p>
            <a:r>
              <a:rPr lang="en-US"/>
              <a:t>Click to edit Master title style</a:t>
            </a:r>
          </a:p>
        </p:txBody>
      </p:sp>
      <p:sp>
        <p:nvSpPr>
          <p:cNvPr id="3" name="Content Placeholder 2"/>
          <p:cNvSpPr>
            <a:spLocks noGrp="1"/>
          </p:cNvSpPr>
          <p:nvPr>
            <p:ph idx="1"/>
          </p:nvPr>
        </p:nvSpPr>
        <p:spPr>
          <a:xfrm>
            <a:off x="628650" y="1131502"/>
            <a:ext cx="4614559"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10" name="TextBox 9">
            <a:extLst>
              <a:ext uri="{FF2B5EF4-FFF2-40B4-BE49-F238E27FC236}">
                <a16:creationId xmlns:a16="http://schemas.microsoft.com/office/drawing/2014/main" id="{A2F4A3A0-7657-5849-99A4-1686C6947B0E}"/>
              </a:ext>
            </a:extLst>
          </p:cNvPr>
          <p:cNvSpPr txBox="1"/>
          <p:nvPr userDrawn="1"/>
        </p:nvSpPr>
        <p:spPr>
          <a:xfrm>
            <a:off x="7782689" y="3702266"/>
            <a:ext cx="3040457" cy="338554"/>
          </a:xfrm>
          <a:prstGeom prst="rect">
            <a:avLst/>
          </a:prstGeom>
          <a:noFill/>
        </p:spPr>
        <p:txBody>
          <a:bodyPr wrap="square" rtlCol="0">
            <a:spAutoFit/>
          </a:bodyPr>
          <a:lstStyle/>
          <a:p>
            <a:r>
              <a:rPr lang="en-US" sz="800" b="1" dirty="0">
                <a:solidFill>
                  <a:schemeClr val="bg1"/>
                </a:solidFill>
                <a:latin typeface="Arial" panose="020B0604020202020204" pitchFamily="34" charset="0"/>
                <a:cs typeface="Arial" panose="020B0604020202020204" pitchFamily="34" charset="0"/>
              </a:rPr>
              <a:t>Jacqueline Bello, MD</a:t>
            </a:r>
          </a:p>
          <a:p>
            <a:r>
              <a:rPr lang="en-US" sz="800" dirty="0">
                <a:solidFill>
                  <a:schemeClr val="bg1"/>
                </a:solidFill>
                <a:latin typeface="Arial" panose="020B0604020202020204" pitchFamily="34" charset="0"/>
                <a:cs typeface="Arial" panose="020B0604020202020204" pitchFamily="34" charset="0"/>
              </a:rPr>
              <a:t>Member since 1979</a:t>
            </a:r>
          </a:p>
        </p:txBody>
      </p:sp>
    </p:spTree>
    <p:extLst>
      <p:ext uri="{BB962C8B-B14F-4D97-AF65-F5344CB8AC3E}">
        <p14:creationId xmlns:p14="http://schemas.microsoft.com/office/powerpoint/2010/main" val="19958240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42327E-1E33-AA47-AA0A-E2A980451F02}"/>
              </a:ext>
            </a:extLst>
          </p:cNvPr>
          <p:cNvPicPr>
            <a:picLocks noChangeAspect="1"/>
          </p:cNvPicPr>
          <p:nvPr userDrawn="1"/>
        </p:nvPicPr>
        <p:blipFill>
          <a:blip r:embed="rId2"/>
          <a:stretch>
            <a:fillRect/>
          </a:stretch>
        </p:blipFill>
        <p:spPr>
          <a:xfrm>
            <a:off x="5619010" y="103909"/>
            <a:ext cx="3524990" cy="4575708"/>
          </a:xfrm>
          <a:prstGeom prst="rect">
            <a:avLst/>
          </a:prstGeom>
        </p:spPr>
      </p:pic>
      <p:sp>
        <p:nvSpPr>
          <p:cNvPr id="2" name="Title 1"/>
          <p:cNvSpPr>
            <a:spLocks noGrp="1"/>
          </p:cNvSpPr>
          <p:nvPr>
            <p:ph type="title"/>
          </p:nvPr>
        </p:nvSpPr>
        <p:spPr>
          <a:xfrm>
            <a:off x="628649" y="138131"/>
            <a:ext cx="5519231" cy="897710"/>
          </a:xfrm>
        </p:spPr>
        <p:txBody>
          <a:bodyPr/>
          <a:lstStyle/>
          <a:p>
            <a:r>
              <a:rPr lang="en-US"/>
              <a:t>Click to edit Master title style</a:t>
            </a:r>
          </a:p>
        </p:txBody>
      </p:sp>
      <p:sp>
        <p:nvSpPr>
          <p:cNvPr id="3" name="Content Placeholder 2"/>
          <p:cNvSpPr>
            <a:spLocks noGrp="1"/>
          </p:cNvSpPr>
          <p:nvPr>
            <p:ph idx="1"/>
          </p:nvPr>
        </p:nvSpPr>
        <p:spPr>
          <a:xfrm>
            <a:off x="628650" y="1131502"/>
            <a:ext cx="4614559"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9" name="TextBox 8">
            <a:extLst>
              <a:ext uri="{FF2B5EF4-FFF2-40B4-BE49-F238E27FC236}">
                <a16:creationId xmlns:a16="http://schemas.microsoft.com/office/drawing/2014/main" id="{CBDB6835-01BE-874E-96D2-1DD060BEA052}"/>
              </a:ext>
            </a:extLst>
          </p:cNvPr>
          <p:cNvSpPr txBox="1"/>
          <p:nvPr userDrawn="1"/>
        </p:nvSpPr>
        <p:spPr>
          <a:xfrm>
            <a:off x="7957802" y="3402998"/>
            <a:ext cx="1099113" cy="338554"/>
          </a:xfrm>
          <a:prstGeom prst="rect">
            <a:avLst/>
          </a:prstGeom>
          <a:noFill/>
        </p:spPr>
        <p:txBody>
          <a:bodyPr wrap="square" rtlCol="0">
            <a:spAutoFit/>
          </a:bodyPr>
          <a:lstStyle/>
          <a:p>
            <a:r>
              <a:rPr lang="en-US" sz="800" b="1" dirty="0">
                <a:solidFill>
                  <a:schemeClr val="bg1"/>
                </a:solidFill>
                <a:latin typeface="Arial" panose="020B0604020202020204" pitchFamily="34" charset="0"/>
                <a:cs typeface="Arial" panose="020B0604020202020204" pitchFamily="34" charset="0"/>
              </a:rPr>
              <a:t>Moudi Hubeishy</a:t>
            </a:r>
          </a:p>
          <a:p>
            <a:r>
              <a:rPr lang="en-US" sz="800" dirty="0">
                <a:solidFill>
                  <a:schemeClr val="bg1"/>
                </a:solidFill>
                <a:latin typeface="Arial" panose="020B0604020202020204" pitchFamily="34" charset="0"/>
                <a:cs typeface="Arial" panose="020B0604020202020204" pitchFamily="34" charset="0"/>
              </a:rPr>
              <a:t>Member since 2015</a:t>
            </a:r>
          </a:p>
        </p:txBody>
      </p:sp>
      <p:sp>
        <p:nvSpPr>
          <p:cNvPr id="11" name="TextBox 10">
            <a:extLst>
              <a:ext uri="{FF2B5EF4-FFF2-40B4-BE49-F238E27FC236}">
                <a16:creationId xmlns:a16="http://schemas.microsoft.com/office/drawing/2014/main" id="{3EC56C6B-08A5-BC42-9164-2173B2053327}"/>
              </a:ext>
            </a:extLst>
          </p:cNvPr>
          <p:cNvSpPr txBox="1"/>
          <p:nvPr userDrawn="1"/>
        </p:nvSpPr>
        <p:spPr>
          <a:xfrm>
            <a:off x="5496411" y="3624368"/>
            <a:ext cx="1808571" cy="338554"/>
          </a:xfrm>
          <a:prstGeom prst="rect">
            <a:avLst/>
          </a:prstGeom>
          <a:noFill/>
        </p:spPr>
        <p:txBody>
          <a:bodyPr wrap="square" rtlCol="0">
            <a:spAutoFit/>
          </a:bodyPr>
          <a:lstStyle/>
          <a:p>
            <a:r>
              <a:rPr lang="en-US" sz="800" b="1" dirty="0">
                <a:solidFill>
                  <a:srgbClr val="452663"/>
                </a:solidFill>
                <a:latin typeface="Arial" panose="020B0604020202020204" pitchFamily="34" charset="0"/>
                <a:cs typeface="Arial" panose="020B0604020202020204" pitchFamily="34" charset="0"/>
              </a:rPr>
              <a:t>Nakisa Sadeghi</a:t>
            </a:r>
          </a:p>
          <a:p>
            <a:r>
              <a:rPr lang="en-US" sz="800" dirty="0">
                <a:solidFill>
                  <a:srgbClr val="452663"/>
                </a:solidFill>
                <a:latin typeface="Arial" panose="020B0604020202020204" pitchFamily="34" charset="0"/>
                <a:cs typeface="Arial" panose="020B0604020202020204" pitchFamily="34" charset="0"/>
              </a:rPr>
              <a:t>Member since 2018</a:t>
            </a:r>
          </a:p>
        </p:txBody>
      </p:sp>
    </p:spTree>
    <p:extLst>
      <p:ext uri="{BB962C8B-B14F-4D97-AF65-F5344CB8AC3E}">
        <p14:creationId xmlns:p14="http://schemas.microsoft.com/office/powerpoint/2010/main" val="27804812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EDE80AB-8F61-8245-AB84-942AD9F35DB8}"/>
              </a:ext>
            </a:extLst>
          </p:cNvPr>
          <p:cNvPicPr>
            <a:picLocks noChangeAspect="1"/>
          </p:cNvPicPr>
          <p:nvPr userDrawn="1"/>
        </p:nvPicPr>
        <p:blipFill rotWithShape="1">
          <a:blip r:embed="rId2"/>
          <a:srcRect t="1701" b="894"/>
          <a:stretch/>
        </p:blipFill>
        <p:spPr>
          <a:xfrm>
            <a:off x="5582671" y="184826"/>
            <a:ext cx="3561328" cy="4502922"/>
          </a:xfrm>
          <a:prstGeom prst="rect">
            <a:avLst/>
          </a:prstGeom>
        </p:spPr>
      </p:pic>
      <p:sp>
        <p:nvSpPr>
          <p:cNvPr id="2" name="Title 1"/>
          <p:cNvSpPr>
            <a:spLocks noGrp="1"/>
          </p:cNvSpPr>
          <p:nvPr>
            <p:ph type="title"/>
          </p:nvPr>
        </p:nvSpPr>
        <p:spPr>
          <a:xfrm>
            <a:off x="628649" y="138131"/>
            <a:ext cx="5519231" cy="897710"/>
          </a:xfrm>
        </p:spPr>
        <p:txBody>
          <a:bodyPr/>
          <a:lstStyle/>
          <a:p>
            <a:r>
              <a:rPr lang="en-US"/>
              <a:t>Click to edit Master title style</a:t>
            </a:r>
          </a:p>
        </p:txBody>
      </p:sp>
      <p:sp>
        <p:nvSpPr>
          <p:cNvPr id="3" name="Content Placeholder 2"/>
          <p:cNvSpPr>
            <a:spLocks noGrp="1"/>
          </p:cNvSpPr>
          <p:nvPr>
            <p:ph idx="1"/>
          </p:nvPr>
        </p:nvSpPr>
        <p:spPr>
          <a:xfrm>
            <a:off x="628650" y="1131502"/>
            <a:ext cx="4614559"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12" name="TextBox 11">
            <a:extLst>
              <a:ext uri="{FF2B5EF4-FFF2-40B4-BE49-F238E27FC236}">
                <a16:creationId xmlns:a16="http://schemas.microsoft.com/office/drawing/2014/main" id="{66B15CE9-0989-C04A-AAFC-83CA10743F3B}"/>
              </a:ext>
            </a:extLst>
          </p:cNvPr>
          <p:cNvSpPr txBox="1"/>
          <p:nvPr userDrawn="1"/>
        </p:nvSpPr>
        <p:spPr>
          <a:xfrm>
            <a:off x="7728223" y="3228832"/>
            <a:ext cx="2422027" cy="338554"/>
          </a:xfrm>
          <a:prstGeom prst="rect">
            <a:avLst/>
          </a:prstGeom>
          <a:noFill/>
        </p:spPr>
        <p:txBody>
          <a:bodyPr wrap="square" rtlCol="0">
            <a:spAutoFit/>
          </a:bodyPr>
          <a:lstStyle/>
          <a:p>
            <a:r>
              <a:rPr lang="en-US" sz="800" b="1" dirty="0">
                <a:solidFill>
                  <a:srgbClr val="452663"/>
                </a:solidFill>
                <a:latin typeface="Arial" panose="020B0604020202020204" pitchFamily="34" charset="0"/>
                <a:cs typeface="Arial" panose="020B0604020202020204" pitchFamily="34" charset="0"/>
              </a:rPr>
              <a:t>Avneet Soin</a:t>
            </a:r>
          </a:p>
          <a:p>
            <a:r>
              <a:rPr lang="en-US" sz="800" dirty="0">
                <a:solidFill>
                  <a:srgbClr val="452663"/>
                </a:solidFill>
                <a:latin typeface="Arial" panose="020B0604020202020204" pitchFamily="34" charset="0"/>
                <a:cs typeface="Arial" panose="020B0604020202020204" pitchFamily="34" charset="0"/>
              </a:rPr>
              <a:t>Member since 2017</a:t>
            </a:r>
          </a:p>
        </p:txBody>
      </p:sp>
    </p:spTree>
    <p:extLst>
      <p:ext uri="{BB962C8B-B14F-4D97-AF65-F5344CB8AC3E}">
        <p14:creationId xmlns:p14="http://schemas.microsoft.com/office/powerpoint/2010/main" val="16353677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B58E525-FFCE-A34D-B36B-2604AC44C45D}"/>
              </a:ext>
            </a:extLst>
          </p:cNvPr>
          <p:cNvPicPr>
            <a:picLocks noChangeAspect="1"/>
          </p:cNvPicPr>
          <p:nvPr userDrawn="1"/>
        </p:nvPicPr>
        <p:blipFill rotWithShape="1">
          <a:blip r:embed="rId2"/>
          <a:srcRect l="7017"/>
          <a:stretch/>
        </p:blipFill>
        <p:spPr>
          <a:xfrm>
            <a:off x="1" y="200297"/>
            <a:ext cx="4388950" cy="4487450"/>
          </a:xfrm>
          <a:prstGeom prst="rect">
            <a:avLst/>
          </a:prstGeom>
        </p:spPr>
      </p:pic>
      <p:sp>
        <p:nvSpPr>
          <p:cNvPr id="2" name="Title 1"/>
          <p:cNvSpPr>
            <a:spLocks noGrp="1"/>
          </p:cNvSpPr>
          <p:nvPr>
            <p:ph type="title"/>
          </p:nvPr>
        </p:nvSpPr>
        <p:spPr>
          <a:xfrm>
            <a:off x="3540682" y="138131"/>
            <a:ext cx="5089511" cy="897710"/>
          </a:xfrm>
        </p:spPr>
        <p:txBody>
          <a:bodyPr/>
          <a:lstStyle/>
          <a:p>
            <a:r>
              <a:rPr lang="en-US"/>
              <a:t>Click to edit Master title style</a:t>
            </a:r>
          </a:p>
        </p:txBody>
      </p:sp>
      <p:sp>
        <p:nvSpPr>
          <p:cNvPr id="3" name="Content Placeholder 2"/>
          <p:cNvSpPr>
            <a:spLocks noGrp="1"/>
          </p:cNvSpPr>
          <p:nvPr>
            <p:ph idx="1"/>
          </p:nvPr>
        </p:nvSpPr>
        <p:spPr>
          <a:xfrm>
            <a:off x="3551428" y="1131505"/>
            <a:ext cx="5035223" cy="2909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9" name="TextBox 8">
            <a:extLst>
              <a:ext uri="{FF2B5EF4-FFF2-40B4-BE49-F238E27FC236}">
                <a16:creationId xmlns:a16="http://schemas.microsoft.com/office/drawing/2014/main" id="{03047040-1C2E-E841-B15F-39AF6646D548}"/>
              </a:ext>
            </a:extLst>
          </p:cNvPr>
          <p:cNvSpPr txBox="1"/>
          <p:nvPr userDrawn="1"/>
        </p:nvSpPr>
        <p:spPr>
          <a:xfrm>
            <a:off x="2212738" y="3690569"/>
            <a:ext cx="1808571" cy="338554"/>
          </a:xfrm>
          <a:prstGeom prst="rect">
            <a:avLst/>
          </a:prstGeom>
          <a:noFill/>
        </p:spPr>
        <p:txBody>
          <a:bodyPr wrap="square" rtlCol="0">
            <a:spAutoFit/>
          </a:bodyPr>
          <a:lstStyle/>
          <a:p>
            <a:r>
              <a:rPr lang="en-US" sz="800" b="1" dirty="0">
                <a:solidFill>
                  <a:schemeClr val="bg1"/>
                </a:solidFill>
                <a:latin typeface="Arial" panose="020B0604020202020204" pitchFamily="34" charset="0"/>
                <a:cs typeface="Arial" panose="020B0604020202020204" pitchFamily="34" charset="0"/>
              </a:rPr>
              <a:t>Sohayla Rostami, DO</a:t>
            </a:r>
          </a:p>
          <a:p>
            <a:r>
              <a:rPr lang="en-US" sz="800" dirty="0">
                <a:solidFill>
                  <a:schemeClr val="bg1"/>
                </a:solidFill>
                <a:latin typeface="Arial" panose="020B0604020202020204" pitchFamily="34" charset="0"/>
                <a:cs typeface="Arial" panose="020B0604020202020204" pitchFamily="34" charset="0"/>
              </a:rPr>
              <a:t>Member since 2014</a:t>
            </a:r>
          </a:p>
        </p:txBody>
      </p:sp>
    </p:spTree>
    <p:extLst>
      <p:ext uri="{BB962C8B-B14F-4D97-AF65-F5344CB8AC3E}">
        <p14:creationId xmlns:p14="http://schemas.microsoft.com/office/powerpoint/2010/main" val="7203348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ABCDBA-CFEB-4248-B4E5-244565CF416B}"/>
              </a:ext>
            </a:extLst>
          </p:cNvPr>
          <p:cNvPicPr>
            <a:picLocks noChangeAspect="1"/>
          </p:cNvPicPr>
          <p:nvPr userDrawn="1"/>
        </p:nvPicPr>
        <p:blipFill rotWithShape="1">
          <a:blip r:embed="rId2"/>
          <a:srcRect l="-402" r="13496"/>
          <a:stretch/>
        </p:blipFill>
        <p:spPr>
          <a:xfrm>
            <a:off x="4878690" y="282102"/>
            <a:ext cx="4265310" cy="4407357"/>
          </a:xfrm>
          <a:prstGeom prst="rect">
            <a:avLst/>
          </a:prstGeom>
        </p:spPr>
      </p:pic>
      <p:sp>
        <p:nvSpPr>
          <p:cNvPr id="8" name="TextBox 7">
            <a:extLst>
              <a:ext uri="{FF2B5EF4-FFF2-40B4-BE49-F238E27FC236}">
                <a16:creationId xmlns:a16="http://schemas.microsoft.com/office/drawing/2014/main" id="{F9EF7E60-4A31-EC49-9711-9C661759C7A3}"/>
              </a:ext>
            </a:extLst>
          </p:cNvPr>
          <p:cNvSpPr txBox="1"/>
          <p:nvPr userDrawn="1"/>
        </p:nvSpPr>
        <p:spPr>
          <a:xfrm>
            <a:off x="7384167" y="2786358"/>
            <a:ext cx="2422027" cy="338554"/>
          </a:xfrm>
          <a:prstGeom prst="rect">
            <a:avLst/>
          </a:prstGeom>
          <a:noFill/>
        </p:spPr>
        <p:txBody>
          <a:bodyPr wrap="square" rtlCol="0">
            <a:spAutoFit/>
          </a:bodyPr>
          <a:lstStyle/>
          <a:p>
            <a:r>
              <a:rPr lang="en-US" sz="800" b="1" strike="noStrike" dirty="0">
                <a:solidFill>
                  <a:schemeClr val="bg1"/>
                </a:solidFill>
                <a:latin typeface="Arial" panose="020B0604020202020204" pitchFamily="34" charset="0"/>
                <a:cs typeface="Arial" panose="020B0604020202020204" pitchFamily="34" charset="0"/>
              </a:rPr>
              <a:t>Christopher Clifford, MD</a:t>
            </a:r>
          </a:p>
          <a:p>
            <a:r>
              <a:rPr lang="en-US" sz="800" strike="noStrike" dirty="0">
                <a:solidFill>
                  <a:schemeClr val="bg1"/>
                </a:solidFill>
                <a:latin typeface="Arial" panose="020B0604020202020204" pitchFamily="34" charset="0"/>
                <a:cs typeface="Arial" panose="020B0604020202020204" pitchFamily="34" charset="0"/>
              </a:rPr>
              <a:t>Member since 2013</a:t>
            </a:r>
          </a:p>
        </p:txBody>
      </p:sp>
      <p:sp>
        <p:nvSpPr>
          <p:cNvPr id="2" name="Title 1"/>
          <p:cNvSpPr>
            <a:spLocks noGrp="1"/>
          </p:cNvSpPr>
          <p:nvPr>
            <p:ph type="title"/>
          </p:nvPr>
        </p:nvSpPr>
        <p:spPr>
          <a:xfrm>
            <a:off x="628649" y="138131"/>
            <a:ext cx="5519231" cy="897710"/>
          </a:xfrm>
        </p:spPr>
        <p:txBody>
          <a:bodyPr/>
          <a:lstStyle/>
          <a:p>
            <a:r>
              <a:rPr lang="en-US"/>
              <a:t>Click to edit Master title style</a:t>
            </a:r>
          </a:p>
        </p:txBody>
      </p:sp>
      <p:sp>
        <p:nvSpPr>
          <p:cNvPr id="3" name="Content Placeholder 2"/>
          <p:cNvSpPr>
            <a:spLocks noGrp="1"/>
          </p:cNvSpPr>
          <p:nvPr>
            <p:ph idx="1"/>
          </p:nvPr>
        </p:nvSpPr>
        <p:spPr>
          <a:xfrm>
            <a:off x="628651" y="1131502"/>
            <a:ext cx="4448446"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4583398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4702CA-80B6-BB41-ABBF-DD9DEB30FE8F}"/>
              </a:ext>
            </a:extLst>
          </p:cNvPr>
          <p:cNvPicPr>
            <a:picLocks noChangeAspect="1"/>
          </p:cNvPicPr>
          <p:nvPr userDrawn="1"/>
        </p:nvPicPr>
        <p:blipFill rotWithShape="1">
          <a:blip r:embed="rId2"/>
          <a:srcRect r="2605"/>
          <a:stretch/>
        </p:blipFill>
        <p:spPr>
          <a:xfrm>
            <a:off x="4426528" y="337485"/>
            <a:ext cx="4717468" cy="4349623"/>
          </a:xfrm>
          <a:prstGeom prst="rect">
            <a:avLst/>
          </a:prstGeom>
        </p:spPr>
      </p:pic>
      <p:sp>
        <p:nvSpPr>
          <p:cNvPr id="5" name="Rectangle 4">
            <a:extLst>
              <a:ext uri="{FF2B5EF4-FFF2-40B4-BE49-F238E27FC236}">
                <a16:creationId xmlns:a16="http://schemas.microsoft.com/office/drawing/2014/main" id="{FA4BF7C7-6A7E-BD48-A1DA-CC6BBC162FD6}"/>
              </a:ext>
            </a:extLst>
          </p:cNvPr>
          <p:cNvSpPr/>
          <p:nvPr userDrawn="1"/>
        </p:nvSpPr>
        <p:spPr>
          <a:xfrm>
            <a:off x="7663543" y="2987040"/>
            <a:ext cx="1593668" cy="1384663"/>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49" y="138131"/>
            <a:ext cx="5519231" cy="897710"/>
          </a:xfrm>
        </p:spPr>
        <p:txBody>
          <a:bodyPr/>
          <a:lstStyle/>
          <a:p>
            <a:r>
              <a:rPr lang="en-US"/>
              <a:t>Click to edit Master title style</a:t>
            </a:r>
          </a:p>
        </p:txBody>
      </p:sp>
      <p:sp>
        <p:nvSpPr>
          <p:cNvPr id="3" name="Content Placeholder 2"/>
          <p:cNvSpPr>
            <a:spLocks noGrp="1"/>
          </p:cNvSpPr>
          <p:nvPr>
            <p:ph idx="1"/>
          </p:nvPr>
        </p:nvSpPr>
        <p:spPr>
          <a:xfrm>
            <a:off x="628651" y="1131502"/>
            <a:ext cx="4265467"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10" name="TextBox 9">
            <a:extLst>
              <a:ext uri="{FF2B5EF4-FFF2-40B4-BE49-F238E27FC236}">
                <a16:creationId xmlns:a16="http://schemas.microsoft.com/office/drawing/2014/main" id="{77925001-0261-0E44-98E9-A0DF23367027}"/>
              </a:ext>
            </a:extLst>
          </p:cNvPr>
          <p:cNvSpPr txBox="1"/>
          <p:nvPr userDrawn="1"/>
        </p:nvSpPr>
        <p:spPr>
          <a:xfrm>
            <a:off x="7754175" y="3084225"/>
            <a:ext cx="1560182" cy="1446550"/>
          </a:xfrm>
          <a:prstGeom prst="rect">
            <a:avLst/>
          </a:prstGeom>
          <a:noFill/>
        </p:spPr>
        <p:txBody>
          <a:bodyPr wrap="square" rtlCol="0">
            <a:spAutoFit/>
          </a:bodyPr>
          <a:lstStyle/>
          <a:p>
            <a:r>
              <a:rPr lang="en-US" sz="800" i="1" dirty="0">
                <a:solidFill>
                  <a:srgbClr val="452663"/>
                </a:solidFill>
                <a:latin typeface="Arial" panose="020B0604020202020204" pitchFamily="34" charset="0"/>
                <a:cs typeface="Arial" panose="020B0604020202020204" pitchFamily="34" charset="0"/>
              </a:rPr>
              <a:t>(From left)</a:t>
            </a:r>
          </a:p>
          <a:p>
            <a:r>
              <a:rPr lang="en-US" sz="800" b="1" u="none" dirty="0">
                <a:solidFill>
                  <a:srgbClr val="452663"/>
                </a:solidFill>
                <a:latin typeface="Arial" panose="020B0604020202020204" pitchFamily="34" charset="0"/>
                <a:cs typeface="Arial" panose="020B0604020202020204" pitchFamily="34" charset="0"/>
              </a:rPr>
              <a:t>Aishwarya Thakur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i="0" u="none" kern="1200" dirty="0">
                <a:solidFill>
                  <a:srgbClr val="452663"/>
                </a:solidFill>
                <a:effectLst/>
                <a:latin typeface="Arial" panose="020B0604020202020204" pitchFamily="34" charset="0"/>
                <a:ea typeface="+mn-ea"/>
                <a:cs typeface="Arial" panose="020B0604020202020204" pitchFamily="34" charset="0"/>
              </a:rPr>
              <a:t>Member since 2017</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b="0" i="0" u="none" kern="1200" dirty="0">
              <a:solidFill>
                <a:srgbClr val="452663"/>
              </a:solidFill>
              <a:effectLst/>
              <a:latin typeface="Arial" panose="020B0604020202020204" pitchFamily="34" charset="0"/>
              <a:ea typeface="+mn-ea"/>
              <a:cs typeface="Arial" panose="020B0604020202020204" pitchFamily="34" charset="0"/>
            </a:endParaRPr>
          </a:p>
          <a:p>
            <a:r>
              <a:rPr lang="en-US" sz="800" b="1" u="none" dirty="0">
                <a:solidFill>
                  <a:srgbClr val="452663"/>
                </a:solidFill>
                <a:latin typeface="Arial" panose="020B0604020202020204" pitchFamily="34" charset="0"/>
                <a:cs typeface="Arial" panose="020B0604020202020204" pitchFamily="34" charset="0"/>
              </a:rPr>
              <a:t>Ariel Carpenter, MD</a:t>
            </a:r>
          </a:p>
          <a:p>
            <a:r>
              <a:rPr lang="en-US" sz="800" u="none" dirty="0">
                <a:solidFill>
                  <a:srgbClr val="452663"/>
                </a:solidFill>
                <a:latin typeface="Arial" panose="020B0604020202020204" pitchFamily="34" charset="0"/>
                <a:cs typeface="Arial" panose="020B0604020202020204" pitchFamily="34" charset="0"/>
              </a:rPr>
              <a:t>Member since 2014</a:t>
            </a:r>
          </a:p>
          <a:p>
            <a:endParaRPr lang="en-US" sz="800" u="none" dirty="0">
              <a:solidFill>
                <a:srgbClr val="452663"/>
              </a:solidFill>
              <a:latin typeface="Arial" panose="020B0604020202020204" pitchFamily="34" charset="0"/>
              <a:cs typeface="Arial" panose="020B0604020202020204" pitchFamily="34" charset="0"/>
            </a:endParaRPr>
          </a:p>
          <a:p>
            <a:r>
              <a:rPr lang="en-US" sz="800" b="1" u="none" dirty="0">
                <a:solidFill>
                  <a:srgbClr val="452663"/>
                </a:solidFill>
                <a:latin typeface="Arial" panose="020B0604020202020204" pitchFamily="34" charset="0"/>
                <a:cs typeface="Arial" panose="020B0604020202020204" pitchFamily="34" charset="0"/>
              </a:rPr>
              <a:t>Rachel Ekaireb</a:t>
            </a:r>
          </a:p>
          <a:p>
            <a:r>
              <a:rPr lang="en-US" sz="800" u="none" dirty="0">
                <a:solidFill>
                  <a:srgbClr val="452663"/>
                </a:solidFill>
                <a:latin typeface="Arial" panose="020B0604020202020204" pitchFamily="34" charset="0"/>
                <a:cs typeface="Arial" panose="020B0604020202020204" pitchFamily="34" charset="0"/>
              </a:rPr>
              <a:t>Member since 2014</a:t>
            </a:r>
          </a:p>
          <a:p>
            <a:endParaRPr lang="en-US" sz="800" u="none" dirty="0">
              <a:solidFill>
                <a:srgbClr val="452663"/>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u="none" dirty="0">
              <a:solidFill>
                <a:srgbClr val="45266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34826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DF2B46-8CFD-9B46-9CE2-6D990120567C}"/>
              </a:ext>
            </a:extLst>
          </p:cNvPr>
          <p:cNvPicPr>
            <a:picLocks noChangeAspect="1"/>
          </p:cNvPicPr>
          <p:nvPr userDrawn="1"/>
        </p:nvPicPr>
        <p:blipFill rotWithShape="1">
          <a:blip r:embed="rId2"/>
          <a:srcRect r="24284"/>
          <a:stretch/>
        </p:blipFill>
        <p:spPr>
          <a:xfrm>
            <a:off x="5717518" y="238991"/>
            <a:ext cx="3426482" cy="4459413"/>
          </a:xfrm>
          <a:prstGeom prst="rect">
            <a:avLst/>
          </a:prstGeom>
        </p:spPr>
      </p:pic>
      <p:sp>
        <p:nvSpPr>
          <p:cNvPr id="8" name="TextBox 7">
            <a:extLst>
              <a:ext uri="{FF2B5EF4-FFF2-40B4-BE49-F238E27FC236}">
                <a16:creationId xmlns:a16="http://schemas.microsoft.com/office/drawing/2014/main" id="{371E0555-F7F9-7744-B3CD-FD27B37B2BE6}"/>
              </a:ext>
            </a:extLst>
          </p:cNvPr>
          <p:cNvSpPr txBox="1"/>
          <p:nvPr userDrawn="1"/>
        </p:nvSpPr>
        <p:spPr>
          <a:xfrm>
            <a:off x="6032886" y="4039608"/>
            <a:ext cx="1367791" cy="338554"/>
          </a:xfrm>
          <a:prstGeom prst="rect">
            <a:avLst/>
          </a:prstGeom>
          <a:noFill/>
        </p:spPr>
        <p:txBody>
          <a:bodyPr wrap="square" rtlCol="0">
            <a:spAutoFit/>
          </a:bodyPr>
          <a:lstStyle/>
          <a:p>
            <a:r>
              <a:rPr lang="en-US" sz="800" b="1" dirty="0">
                <a:solidFill>
                  <a:srgbClr val="452663"/>
                </a:solidFill>
                <a:latin typeface="Arial" panose="020B0604020202020204" pitchFamily="34" charset="0"/>
                <a:cs typeface="Arial" panose="020B0604020202020204" pitchFamily="34" charset="0"/>
              </a:rPr>
              <a:t>Tiffani Bell, MD</a:t>
            </a:r>
          </a:p>
          <a:p>
            <a:r>
              <a:rPr lang="en-US" sz="800" dirty="0">
                <a:solidFill>
                  <a:srgbClr val="452663"/>
                </a:solidFill>
                <a:latin typeface="Arial" panose="020B0604020202020204" pitchFamily="34" charset="0"/>
                <a:cs typeface="Arial" panose="020B0604020202020204" pitchFamily="34" charset="0"/>
              </a:rPr>
              <a:t>Member since 2007</a:t>
            </a:r>
          </a:p>
        </p:txBody>
      </p:sp>
      <p:sp>
        <p:nvSpPr>
          <p:cNvPr id="2" name="Title 1"/>
          <p:cNvSpPr>
            <a:spLocks noGrp="1"/>
          </p:cNvSpPr>
          <p:nvPr>
            <p:ph type="title"/>
          </p:nvPr>
        </p:nvSpPr>
        <p:spPr>
          <a:xfrm>
            <a:off x="628649" y="138131"/>
            <a:ext cx="5917624" cy="897710"/>
          </a:xfrm>
        </p:spPr>
        <p:txBody>
          <a:bodyPr/>
          <a:lstStyle/>
          <a:p>
            <a:r>
              <a:rPr lang="en-US"/>
              <a:t>Click to edit Master title style</a:t>
            </a:r>
          </a:p>
        </p:txBody>
      </p:sp>
      <p:sp>
        <p:nvSpPr>
          <p:cNvPr id="3" name="Content Placeholder 2"/>
          <p:cNvSpPr>
            <a:spLocks noGrp="1"/>
          </p:cNvSpPr>
          <p:nvPr>
            <p:ph idx="1"/>
          </p:nvPr>
        </p:nvSpPr>
        <p:spPr>
          <a:xfrm>
            <a:off x="628650" y="1131502"/>
            <a:ext cx="5013614"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3171631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3558F8-C7FB-6B40-AC39-5B9786946ED8}"/>
              </a:ext>
            </a:extLst>
          </p:cNvPr>
          <p:cNvPicPr>
            <a:picLocks noChangeAspect="1"/>
          </p:cNvPicPr>
          <p:nvPr userDrawn="1"/>
        </p:nvPicPr>
        <p:blipFill rotWithShape="1">
          <a:blip r:embed="rId2"/>
          <a:srcRect l="10233"/>
          <a:stretch/>
        </p:blipFill>
        <p:spPr>
          <a:xfrm>
            <a:off x="-1" y="290944"/>
            <a:ext cx="3410765" cy="4396669"/>
          </a:xfrm>
          <a:prstGeom prst="rect">
            <a:avLst/>
          </a:prstGeom>
        </p:spPr>
      </p:pic>
      <p:sp>
        <p:nvSpPr>
          <p:cNvPr id="2" name="Title 1"/>
          <p:cNvSpPr>
            <a:spLocks noGrp="1"/>
          </p:cNvSpPr>
          <p:nvPr>
            <p:ph type="title"/>
          </p:nvPr>
        </p:nvSpPr>
        <p:spPr>
          <a:xfrm>
            <a:off x="3487146" y="138131"/>
            <a:ext cx="4945300" cy="897710"/>
          </a:xfrm>
        </p:spPr>
        <p:txBody>
          <a:bodyPr/>
          <a:lstStyle/>
          <a:p>
            <a:r>
              <a:rPr lang="en-US"/>
              <a:t>Click to edit Master title style</a:t>
            </a:r>
          </a:p>
        </p:txBody>
      </p:sp>
      <p:sp>
        <p:nvSpPr>
          <p:cNvPr id="3" name="Content Placeholder 2"/>
          <p:cNvSpPr>
            <a:spLocks noGrp="1"/>
          </p:cNvSpPr>
          <p:nvPr>
            <p:ph idx="1"/>
          </p:nvPr>
        </p:nvSpPr>
        <p:spPr>
          <a:xfrm>
            <a:off x="3506600" y="1131502"/>
            <a:ext cx="4925845" cy="2496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10" name="TextBox 9">
            <a:extLst>
              <a:ext uri="{FF2B5EF4-FFF2-40B4-BE49-F238E27FC236}">
                <a16:creationId xmlns:a16="http://schemas.microsoft.com/office/drawing/2014/main" id="{122B8901-CB89-9E4D-AC2E-D2839E108F4A}"/>
              </a:ext>
            </a:extLst>
          </p:cNvPr>
          <p:cNvSpPr txBox="1"/>
          <p:nvPr userDrawn="1"/>
        </p:nvSpPr>
        <p:spPr>
          <a:xfrm>
            <a:off x="1817396" y="4112836"/>
            <a:ext cx="1808571" cy="338554"/>
          </a:xfrm>
          <a:prstGeom prst="rect">
            <a:avLst/>
          </a:prstGeom>
          <a:noFill/>
        </p:spPr>
        <p:txBody>
          <a:bodyPr wrap="square" rtlCol="0">
            <a:spAutoFit/>
          </a:bodyPr>
          <a:lstStyle/>
          <a:p>
            <a:r>
              <a:rPr lang="en-US" sz="800" b="1" dirty="0">
                <a:solidFill>
                  <a:schemeClr val="bg1"/>
                </a:solidFill>
                <a:latin typeface="Arial" panose="020B0604020202020204" pitchFamily="34" charset="0"/>
                <a:cs typeface="Arial" panose="020B0604020202020204" pitchFamily="34" charset="0"/>
              </a:rPr>
              <a:t>Nancy Church, MD</a:t>
            </a:r>
          </a:p>
          <a:p>
            <a:r>
              <a:rPr lang="en-US" sz="800" dirty="0">
                <a:solidFill>
                  <a:schemeClr val="bg1"/>
                </a:solidFill>
                <a:latin typeface="Arial" panose="020B0604020202020204" pitchFamily="34" charset="0"/>
                <a:cs typeface="Arial" panose="020B0604020202020204" pitchFamily="34" charset="0"/>
              </a:rPr>
              <a:t>Member since 1986</a:t>
            </a:r>
          </a:p>
        </p:txBody>
      </p:sp>
    </p:spTree>
    <p:extLst>
      <p:ext uri="{BB962C8B-B14F-4D97-AF65-F5344CB8AC3E}">
        <p14:creationId xmlns:p14="http://schemas.microsoft.com/office/powerpoint/2010/main" val="2505250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A575DE-7467-DD4A-A8C2-BFC2CE59EB56}"/>
              </a:ext>
            </a:extLst>
          </p:cNvPr>
          <p:cNvPicPr>
            <a:picLocks noChangeAspect="1"/>
          </p:cNvPicPr>
          <p:nvPr userDrawn="1"/>
        </p:nvPicPr>
        <p:blipFill rotWithShape="1">
          <a:blip r:embed="rId2"/>
          <a:srcRect l="12508" r="1800"/>
          <a:stretch/>
        </p:blipFill>
        <p:spPr>
          <a:xfrm>
            <a:off x="0" y="271176"/>
            <a:ext cx="4231532" cy="4414836"/>
          </a:xfrm>
          <a:prstGeom prst="rect">
            <a:avLst/>
          </a:prstGeom>
        </p:spPr>
      </p:pic>
      <p:sp>
        <p:nvSpPr>
          <p:cNvPr id="2" name="Title 1"/>
          <p:cNvSpPr>
            <a:spLocks noGrp="1"/>
          </p:cNvSpPr>
          <p:nvPr>
            <p:ph type="title"/>
          </p:nvPr>
        </p:nvSpPr>
        <p:spPr>
          <a:xfrm>
            <a:off x="3871609" y="138131"/>
            <a:ext cx="4945300" cy="897710"/>
          </a:xfrm>
        </p:spPr>
        <p:txBody>
          <a:bodyPr/>
          <a:lstStyle/>
          <a:p>
            <a:r>
              <a:rPr lang="en-US"/>
              <a:t>Click to edit Master title style</a:t>
            </a:r>
          </a:p>
        </p:txBody>
      </p:sp>
      <p:sp>
        <p:nvSpPr>
          <p:cNvPr id="3" name="Content Placeholder 2"/>
          <p:cNvSpPr>
            <a:spLocks noGrp="1"/>
          </p:cNvSpPr>
          <p:nvPr>
            <p:ph idx="1"/>
          </p:nvPr>
        </p:nvSpPr>
        <p:spPr>
          <a:xfrm>
            <a:off x="3891063" y="1131502"/>
            <a:ext cx="4925845" cy="33918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9" name="TextBox 8">
            <a:extLst>
              <a:ext uri="{FF2B5EF4-FFF2-40B4-BE49-F238E27FC236}">
                <a16:creationId xmlns:a16="http://schemas.microsoft.com/office/drawing/2014/main" id="{EE2E7921-068D-694B-B99D-C41E61891D0C}"/>
              </a:ext>
            </a:extLst>
          </p:cNvPr>
          <p:cNvSpPr txBox="1"/>
          <p:nvPr userDrawn="1"/>
        </p:nvSpPr>
        <p:spPr>
          <a:xfrm>
            <a:off x="2213241" y="3786706"/>
            <a:ext cx="1600223" cy="338554"/>
          </a:xfrm>
          <a:prstGeom prst="rect">
            <a:avLst/>
          </a:prstGeom>
          <a:noFill/>
        </p:spPr>
        <p:txBody>
          <a:bodyPr wrap="square" rtlCol="0">
            <a:spAutoFit/>
          </a:bodyPr>
          <a:lstStyle/>
          <a:p>
            <a:r>
              <a:rPr lang="en-US" sz="800" b="1" dirty="0">
                <a:solidFill>
                  <a:srgbClr val="452663"/>
                </a:solidFill>
                <a:latin typeface="Arial" panose="020B0604020202020204" pitchFamily="34" charset="0"/>
                <a:cs typeface="Arial" panose="020B0604020202020204" pitchFamily="34" charset="0"/>
              </a:rPr>
              <a:t>Natasha Thiagalingam </a:t>
            </a:r>
            <a:r>
              <a:rPr lang="en-US" sz="800" dirty="0">
                <a:solidFill>
                  <a:srgbClr val="452663"/>
                </a:solidFill>
                <a:latin typeface="Arial" panose="020B0604020202020204" pitchFamily="34" charset="0"/>
                <a:cs typeface="Arial" panose="020B0604020202020204" pitchFamily="34" charset="0"/>
              </a:rPr>
              <a:t>Member since 2017</a:t>
            </a:r>
          </a:p>
        </p:txBody>
      </p:sp>
    </p:spTree>
    <p:extLst>
      <p:ext uri="{BB962C8B-B14F-4D97-AF65-F5344CB8AC3E}">
        <p14:creationId xmlns:p14="http://schemas.microsoft.com/office/powerpoint/2010/main" val="1793992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13B85F-1DF3-F548-B29C-1F88D6D5ECED}"/>
              </a:ext>
            </a:extLst>
          </p:cNvPr>
          <p:cNvPicPr>
            <a:picLocks noChangeAspect="1"/>
          </p:cNvPicPr>
          <p:nvPr userDrawn="1"/>
        </p:nvPicPr>
        <p:blipFill rotWithShape="1">
          <a:blip r:embed="rId2"/>
          <a:srcRect t="2700" r="5193" b="7510"/>
          <a:stretch/>
        </p:blipFill>
        <p:spPr>
          <a:xfrm>
            <a:off x="5300160" y="233464"/>
            <a:ext cx="3843840" cy="4454283"/>
          </a:xfrm>
          <a:prstGeom prst="rect">
            <a:avLst/>
          </a:prstGeom>
        </p:spPr>
      </p:pic>
      <p:sp>
        <p:nvSpPr>
          <p:cNvPr id="2" name="Title 1"/>
          <p:cNvSpPr>
            <a:spLocks noGrp="1"/>
          </p:cNvSpPr>
          <p:nvPr>
            <p:ph type="title"/>
          </p:nvPr>
        </p:nvSpPr>
        <p:spPr>
          <a:xfrm>
            <a:off x="628650" y="138131"/>
            <a:ext cx="5149580" cy="897710"/>
          </a:xfrm>
        </p:spPr>
        <p:txBody>
          <a:bodyPr/>
          <a:lstStyle/>
          <a:p>
            <a:r>
              <a:rPr lang="en-US"/>
              <a:t>Click to edit Master title style</a:t>
            </a:r>
          </a:p>
        </p:txBody>
      </p:sp>
      <p:sp>
        <p:nvSpPr>
          <p:cNvPr id="3" name="Content Placeholder 2"/>
          <p:cNvSpPr>
            <a:spLocks noGrp="1"/>
          </p:cNvSpPr>
          <p:nvPr>
            <p:ph idx="1"/>
          </p:nvPr>
        </p:nvSpPr>
        <p:spPr>
          <a:xfrm>
            <a:off x="628650" y="1131502"/>
            <a:ext cx="4614559"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10" name="TextBox 9">
            <a:extLst>
              <a:ext uri="{FF2B5EF4-FFF2-40B4-BE49-F238E27FC236}">
                <a16:creationId xmlns:a16="http://schemas.microsoft.com/office/drawing/2014/main" id="{A2F4A3A0-7657-5849-99A4-1686C6947B0E}"/>
              </a:ext>
            </a:extLst>
          </p:cNvPr>
          <p:cNvSpPr txBox="1"/>
          <p:nvPr userDrawn="1"/>
        </p:nvSpPr>
        <p:spPr>
          <a:xfrm>
            <a:off x="7782689" y="3702266"/>
            <a:ext cx="3040457" cy="338554"/>
          </a:xfrm>
          <a:prstGeom prst="rect">
            <a:avLst/>
          </a:prstGeom>
          <a:noFill/>
        </p:spPr>
        <p:txBody>
          <a:bodyPr wrap="square" rtlCol="0">
            <a:spAutoFit/>
          </a:bodyPr>
          <a:lstStyle/>
          <a:p>
            <a:r>
              <a:rPr lang="en-US" sz="800" b="1" dirty="0">
                <a:solidFill>
                  <a:schemeClr val="bg1"/>
                </a:solidFill>
                <a:latin typeface="Arial" panose="020B0604020202020204" pitchFamily="34" charset="0"/>
                <a:cs typeface="Arial" panose="020B0604020202020204" pitchFamily="34" charset="0"/>
              </a:rPr>
              <a:t>Jacqueline Bello, MD</a:t>
            </a:r>
          </a:p>
          <a:p>
            <a:r>
              <a:rPr lang="en-US" sz="800" dirty="0">
                <a:solidFill>
                  <a:schemeClr val="bg1"/>
                </a:solidFill>
                <a:latin typeface="Arial" panose="020B0604020202020204" pitchFamily="34" charset="0"/>
                <a:cs typeface="Arial" panose="020B0604020202020204" pitchFamily="34" charset="0"/>
              </a:rPr>
              <a:t>Member since 1979</a:t>
            </a:r>
          </a:p>
        </p:txBody>
      </p:sp>
    </p:spTree>
    <p:extLst>
      <p:ext uri="{BB962C8B-B14F-4D97-AF65-F5344CB8AC3E}">
        <p14:creationId xmlns:p14="http://schemas.microsoft.com/office/powerpoint/2010/main" val="3072471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0A25F5-1DE4-D045-B333-C03865F7B677}"/>
              </a:ext>
            </a:extLst>
          </p:cNvPr>
          <p:cNvPicPr>
            <a:picLocks noChangeAspect="1"/>
          </p:cNvPicPr>
          <p:nvPr userDrawn="1"/>
        </p:nvPicPr>
        <p:blipFill rotWithShape="1">
          <a:blip r:embed="rId2"/>
          <a:srcRect r="3813"/>
          <a:stretch/>
        </p:blipFill>
        <p:spPr>
          <a:xfrm>
            <a:off x="4823025" y="651753"/>
            <a:ext cx="4320975" cy="4034097"/>
          </a:xfrm>
          <a:prstGeom prst="rect">
            <a:avLst/>
          </a:prstGeom>
        </p:spPr>
      </p:pic>
      <p:sp>
        <p:nvSpPr>
          <p:cNvPr id="10" name="Rectangle 9">
            <a:extLst>
              <a:ext uri="{FF2B5EF4-FFF2-40B4-BE49-F238E27FC236}">
                <a16:creationId xmlns:a16="http://schemas.microsoft.com/office/drawing/2014/main" id="{86132B20-F772-EB47-B479-65204C4292CC}"/>
              </a:ext>
            </a:extLst>
          </p:cNvPr>
          <p:cNvSpPr/>
          <p:nvPr userDrawn="1"/>
        </p:nvSpPr>
        <p:spPr>
          <a:xfrm>
            <a:off x="7663543" y="2987040"/>
            <a:ext cx="1593668" cy="1384663"/>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138131"/>
            <a:ext cx="4779930" cy="897710"/>
          </a:xfrm>
        </p:spPr>
        <p:txBody>
          <a:bodyPr/>
          <a:lstStyle/>
          <a:p>
            <a:r>
              <a:rPr lang="en-US"/>
              <a:t>Click to edit Master title style</a:t>
            </a:r>
          </a:p>
        </p:txBody>
      </p:sp>
      <p:sp>
        <p:nvSpPr>
          <p:cNvPr id="3" name="Content Placeholder 2"/>
          <p:cNvSpPr>
            <a:spLocks noGrp="1"/>
          </p:cNvSpPr>
          <p:nvPr>
            <p:ph idx="1"/>
          </p:nvPr>
        </p:nvSpPr>
        <p:spPr>
          <a:xfrm>
            <a:off x="628651" y="1131502"/>
            <a:ext cx="4254634"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13" name="TextBox 12">
            <a:extLst>
              <a:ext uri="{FF2B5EF4-FFF2-40B4-BE49-F238E27FC236}">
                <a16:creationId xmlns:a16="http://schemas.microsoft.com/office/drawing/2014/main" id="{0ED3C5D2-A3B5-064D-8139-BE53B153D91E}"/>
              </a:ext>
            </a:extLst>
          </p:cNvPr>
          <p:cNvSpPr txBox="1"/>
          <p:nvPr userDrawn="1"/>
        </p:nvSpPr>
        <p:spPr>
          <a:xfrm>
            <a:off x="7754175" y="3094616"/>
            <a:ext cx="1560182" cy="1200329"/>
          </a:xfrm>
          <a:prstGeom prst="rect">
            <a:avLst/>
          </a:prstGeom>
          <a:noFill/>
        </p:spPr>
        <p:txBody>
          <a:bodyPr wrap="square" rtlCol="0">
            <a:spAutoFit/>
          </a:bodyPr>
          <a:lstStyle/>
          <a:p>
            <a:r>
              <a:rPr lang="en-US" sz="800" i="1" dirty="0">
                <a:solidFill>
                  <a:srgbClr val="452663"/>
                </a:solidFill>
                <a:latin typeface="Arial" panose="020B0604020202020204" pitchFamily="34" charset="0"/>
                <a:cs typeface="Arial" panose="020B0604020202020204" pitchFamily="34" charset="0"/>
              </a:rPr>
              <a:t>(From left)</a:t>
            </a:r>
          </a:p>
          <a:p>
            <a:r>
              <a:rPr lang="en-US" sz="800" b="1" dirty="0">
                <a:solidFill>
                  <a:srgbClr val="452663"/>
                </a:solidFill>
                <a:latin typeface="Arial" panose="020B0604020202020204" pitchFamily="34" charset="0"/>
                <a:cs typeface="Arial" panose="020B0604020202020204" pitchFamily="34" charset="0"/>
              </a:rPr>
              <a:t>Mohammed Miniato</a:t>
            </a:r>
            <a:br>
              <a:rPr lang="en-US" sz="800" dirty="0">
                <a:solidFill>
                  <a:srgbClr val="452663"/>
                </a:solidFill>
                <a:latin typeface="Arial" panose="020B0604020202020204" pitchFamily="34" charset="0"/>
                <a:cs typeface="Arial" panose="020B0604020202020204" pitchFamily="34" charset="0"/>
              </a:rPr>
            </a:br>
            <a:r>
              <a:rPr lang="en-US" sz="800" dirty="0">
                <a:solidFill>
                  <a:srgbClr val="452663"/>
                </a:solidFill>
                <a:latin typeface="Arial" panose="020B0604020202020204" pitchFamily="34" charset="0"/>
                <a:cs typeface="Arial" panose="020B0604020202020204" pitchFamily="34" charset="0"/>
              </a:rPr>
              <a:t>Member since 2016</a:t>
            </a:r>
          </a:p>
          <a:p>
            <a:endParaRPr lang="en-US" sz="800" dirty="0">
              <a:solidFill>
                <a:srgbClr val="452663"/>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dirty="0">
                <a:solidFill>
                  <a:srgbClr val="452663"/>
                </a:solidFill>
                <a:latin typeface="Arial" panose="020B0604020202020204" pitchFamily="34" charset="0"/>
                <a:cs typeface="Arial" panose="020B0604020202020204" pitchFamily="34" charset="0"/>
              </a:rPr>
              <a:t>Nara Tashjian</a:t>
            </a:r>
            <a:br>
              <a:rPr lang="en-US" sz="800" dirty="0">
                <a:solidFill>
                  <a:srgbClr val="452663"/>
                </a:solidFill>
                <a:latin typeface="Arial" panose="020B0604020202020204" pitchFamily="34" charset="0"/>
                <a:cs typeface="Arial" panose="020B0604020202020204" pitchFamily="34" charset="0"/>
              </a:rPr>
            </a:br>
            <a:r>
              <a:rPr lang="en-US" sz="800" dirty="0">
                <a:solidFill>
                  <a:srgbClr val="452663"/>
                </a:solidFill>
                <a:latin typeface="Arial" panose="020B0604020202020204" pitchFamily="34" charset="0"/>
                <a:cs typeface="Arial" panose="020B0604020202020204" pitchFamily="34" charset="0"/>
              </a:rPr>
              <a:t>Member since 2014</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dirty="0">
              <a:solidFill>
                <a:srgbClr val="452663"/>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dirty="0">
                <a:solidFill>
                  <a:srgbClr val="452663"/>
                </a:solidFill>
                <a:latin typeface="Arial" panose="020B0604020202020204" pitchFamily="34" charset="0"/>
                <a:cs typeface="Arial" panose="020B0604020202020204" pitchFamily="34" charset="0"/>
              </a:rPr>
              <a:t>Ajeet Singh</a:t>
            </a:r>
            <a:br>
              <a:rPr lang="en-US" sz="800" dirty="0">
                <a:solidFill>
                  <a:srgbClr val="452663"/>
                </a:solidFill>
                <a:latin typeface="Arial" panose="020B0604020202020204" pitchFamily="34" charset="0"/>
                <a:cs typeface="Arial" panose="020B0604020202020204" pitchFamily="34" charset="0"/>
              </a:rPr>
            </a:br>
            <a:r>
              <a:rPr lang="en-US" sz="800" dirty="0">
                <a:solidFill>
                  <a:srgbClr val="452663"/>
                </a:solidFill>
                <a:latin typeface="Arial" panose="020B0604020202020204" pitchFamily="34" charset="0"/>
                <a:cs typeface="Arial" panose="020B0604020202020204" pitchFamily="34" charset="0"/>
              </a:rPr>
              <a:t>Member since 2015</a:t>
            </a:r>
          </a:p>
        </p:txBody>
      </p:sp>
    </p:spTree>
    <p:extLst>
      <p:ext uri="{BB962C8B-B14F-4D97-AF65-F5344CB8AC3E}">
        <p14:creationId xmlns:p14="http://schemas.microsoft.com/office/powerpoint/2010/main" val="38731835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99BD6B-914C-2947-9057-4DC314B31AA8}"/>
              </a:ext>
            </a:extLst>
          </p:cNvPr>
          <p:cNvPicPr>
            <a:picLocks noChangeAspect="1"/>
          </p:cNvPicPr>
          <p:nvPr userDrawn="1"/>
        </p:nvPicPr>
        <p:blipFill rotWithShape="1">
          <a:blip r:embed="rId2"/>
          <a:srcRect t="2250" r="11826" b="6610"/>
          <a:stretch/>
        </p:blipFill>
        <p:spPr>
          <a:xfrm>
            <a:off x="4884951" y="218209"/>
            <a:ext cx="4249323" cy="4469538"/>
          </a:xfrm>
          <a:prstGeom prst="rect">
            <a:avLst/>
          </a:prstGeom>
        </p:spPr>
      </p:pic>
      <p:sp>
        <p:nvSpPr>
          <p:cNvPr id="2" name="Title 1"/>
          <p:cNvSpPr>
            <a:spLocks noGrp="1"/>
          </p:cNvSpPr>
          <p:nvPr>
            <p:ph type="title"/>
          </p:nvPr>
        </p:nvSpPr>
        <p:spPr>
          <a:xfrm>
            <a:off x="628650" y="138131"/>
            <a:ext cx="5149580" cy="897710"/>
          </a:xfrm>
        </p:spPr>
        <p:txBody>
          <a:bodyPr/>
          <a:lstStyle/>
          <a:p>
            <a:r>
              <a:rPr lang="en-US"/>
              <a:t>Click to edit Master title style</a:t>
            </a:r>
          </a:p>
        </p:txBody>
      </p:sp>
      <p:sp>
        <p:nvSpPr>
          <p:cNvPr id="3" name="Content Placeholder 2"/>
          <p:cNvSpPr>
            <a:spLocks noGrp="1"/>
          </p:cNvSpPr>
          <p:nvPr>
            <p:ph idx="1"/>
          </p:nvPr>
        </p:nvSpPr>
        <p:spPr>
          <a:xfrm>
            <a:off x="628650" y="1131502"/>
            <a:ext cx="4614559"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9" name="TextBox 8">
            <a:extLst>
              <a:ext uri="{FF2B5EF4-FFF2-40B4-BE49-F238E27FC236}">
                <a16:creationId xmlns:a16="http://schemas.microsoft.com/office/drawing/2014/main" id="{1BE07399-9235-2F4D-B931-82284A8AB102}"/>
              </a:ext>
            </a:extLst>
          </p:cNvPr>
          <p:cNvSpPr txBox="1"/>
          <p:nvPr userDrawn="1"/>
        </p:nvSpPr>
        <p:spPr>
          <a:xfrm>
            <a:off x="5235077" y="4160038"/>
            <a:ext cx="3798160" cy="338554"/>
          </a:xfrm>
          <a:prstGeom prst="rect">
            <a:avLst/>
          </a:prstGeom>
          <a:noFill/>
        </p:spPr>
        <p:txBody>
          <a:bodyPr wrap="square" rtlCol="0">
            <a:spAutoFit/>
          </a:bodyPr>
          <a:lstStyle/>
          <a:p>
            <a:r>
              <a:rPr lang="en-US" sz="800" b="1" dirty="0">
                <a:solidFill>
                  <a:schemeClr val="bg1"/>
                </a:solidFill>
                <a:latin typeface="Arial" panose="020B0604020202020204" pitchFamily="34" charset="0"/>
                <a:cs typeface="Arial" panose="020B0604020202020204" pitchFamily="34" charset="0"/>
              </a:rPr>
              <a:t>Carl G. Streed Jr., MD</a:t>
            </a:r>
          </a:p>
          <a:p>
            <a:r>
              <a:rPr lang="en-US" sz="800" dirty="0">
                <a:solidFill>
                  <a:schemeClr val="bg1"/>
                </a:solidFill>
                <a:latin typeface="Arial" panose="020B0604020202020204" pitchFamily="34" charset="0"/>
                <a:cs typeface="Arial" panose="020B0604020202020204" pitchFamily="34" charset="0"/>
              </a:rPr>
              <a:t>Member since 2010</a:t>
            </a:r>
          </a:p>
        </p:txBody>
      </p:sp>
    </p:spTree>
    <p:extLst>
      <p:ext uri="{BB962C8B-B14F-4D97-AF65-F5344CB8AC3E}">
        <p14:creationId xmlns:p14="http://schemas.microsoft.com/office/powerpoint/2010/main" val="5748658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3A2E46-1459-0C48-8BC5-5FDCA8316348}"/>
              </a:ext>
            </a:extLst>
          </p:cNvPr>
          <p:cNvPicPr>
            <a:picLocks noChangeAspect="1"/>
          </p:cNvPicPr>
          <p:nvPr userDrawn="1"/>
        </p:nvPicPr>
        <p:blipFill>
          <a:blip r:embed="rId2"/>
          <a:stretch>
            <a:fillRect/>
          </a:stretch>
        </p:blipFill>
        <p:spPr>
          <a:xfrm>
            <a:off x="4881072" y="166255"/>
            <a:ext cx="4262927" cy="4519596"/>
          </a:xfrm>
          <a:prstGeom prst="rect">
            <a:avLst/>
          </a:prstGeom>
        </p:spPr>
      </p:pic>
      <p:sp>
        <p:nvSpPr>
          <p:cNvPr id="2" name="Title 1"/>
          <p:cNvSpPr>
            <a:spLocks noGrp="1"/>
          </p:cNvSpPr>
          <p:nvPr>
            <p:ph type="title"/>
          </p:nvPr>
        </p:nvSpPr>
        <p:spPr>
          <a:xfrm>
            <a:off x="628649" y="138131"/>
            <a:ext cx="5772151" cy="897710"/>
          </a:xfrm>
        </p:spPr>
        <p:txBody>
          <a:bodyPr/>
          <a:lstStyle/>
          <a:p>
            <a:r>
              <a:rPr lang="en-US"/>
              <a:t>Click to edit Master title style</a:t>
            </a:r>
          </a:p>
        </p:txBody>
      </p:sp>
      <p:sp>
        <p:nvSpPr>
          <p:cNvPr id="3" name="Content Placeholder 2"/>
          <p:cNvSpPr>
            <a:spLocks noGrp="1"/>
          </p:cNvSpPr>
          <p:nvPr>
            <p:ph idx="1"/>
          </p:nvPr>
        </p:nvSpPr>
        <p:spPr>
          <a:xfrm>
            <a:off x="628650" y="1131502"/>
            <a:ext cx="4473285"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10" name="TextBox 9">
            <a:extLst>
              <a:ext uri="{FF2B5EF4-FFF2-40B4-BE49-F238E27FC236}">
                <a16:creationId xmlns:a16="http://schemas.microsoft.com/office/drawing/2014/main" id="{21290E8F-779B-D14B-989A-137BA777537B}"/>
              </a:ext>
            </a:extLst>
          </p:cNvPr>
          <p:cNvSpPr txBox="1"/>
          <p:nvPr userDrawn="1"/>
        </p:nvSpPr>
        <p:spPr>
          <a:xfrm>
            <a:off x="7572916" y="3529934"/>
            <a:ext cx="2422027" cy="338554"/>
          </a:xfrm>
          <a:prstGeom prst="rect">
            <a:avLst/>
          </a:prstGeom>
          <a:noFill/>
        </p:spPr>
        <p:txBody>
          <a:bodyPr wrap="square" rtlCol="0">
            <a:spAutoFit/>
          </a:bodyPr>
          <a:lstStyle/>
          <a:p>
            <a:r>
              <a:rPr lang="en-US" sz="800" b="1" dirty="0">
                <a:solidFill>
                  <a:srgbClr val="452663"/>
                </a:solidFill>
                <a:latin typeface="Arial" panose="020B0604020202020204" pitchFamily="34" charset="0"/>
                <a:cs typeface="Arial" panose="020B0604020202020204" pitchFamily="34" charset="0"/>
              </a:rPr>
              <a:t>Aaron Wolbrueck </a:t>
            </a:r>
          </a:p>
          <a:p>
            <a:r>
              <a:rPr lang="en-US" sz="800" dirty="0">
                <a:solidFill>
                  <a:srgbClr val="452663"/>
                </a:solidFill>
                <a:latin typeface="Arial" panose="020B0604020202020204" pitchFamily="34" charset="0"/>
                <a:cs typeface="Arial" panose="020B0604020202020204" pitchFamily="34" charset="0"/>
              </a:rPr>
              <a:t>Member since 2016</a:t>
            </a:r>
          </a:p>
        </p:txBody>
      </p:sp>
    </p:spTree>
    <p:extLst>
      <p:ext uri="{BB962C8B-B14F-4D97-AF65-F5344CB8AC3E}">
        <p14:creationId xmlns:p14="http://schemas.microsoft.com/office/powerpoint/2010/main" val="15837179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pic>
        <p:nvPicPr>
          <p:cNvPr id="5" name="Graphic 4">
            <a:extLst>
              <a:ext uri="{FF2B5EF4-FFF2-40B4-BE49-F238E27FC236}">
                <a16:creationId xmlns:a16="http://schemas.microsoft.com/office/drawing/2014/main" id="{CAC6DA56-E1BB-1842-ACFC-40EE8E10BD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6607" y="2121014"/>
            <a:ext cx="4850786" cy="901473"/>
          </a:xfrm>
          <a:prstGeom prst="rect">
            <a:avLst/>
          </a:prstGeom>
        </p:spPr>
      </p:pic>
    </p:spTree>
    <p:extLst>
      <p:ext uri="{BB962C8B-B14F-4D97-AF65-F5344CB8AC3E}">
        <p14:creationId xmlns:p14="http://schemas.microsoft.com/office/powerpoint/2010/main" val="22973821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38131"/>
            <a:ext cx="4965543" cy="897710"/>
          </a:xfrm>
        </p:spPr>
        <p:txBody>
          <a:bodyPr/>
          <a:lstStyle/>
          <a:p>
            <a:r>
              <a:rPr lang="en-US"/>
              <a:t>Click to edit Master title style</a:t>
            </a:r>
          </a:p>
        </p:txBody>
      </p:sp>
      <p:sp>
        <p:nvSpPr>
          <p:cNvPr id="3" name="Content Placeholder 2"/>
          <p:cNvSpPr>
            <a:spLocks noGrp="1"/>
          </p:cNvSpPr>
          <p:nvPr>
            <p:ph idx="1"/>
          </p:nvPr>
        </p:nvSpPr>
        <p:spPr>
          <a:xfrm>
            <a:off x="628651" y="1131502"/>
            <a:ext cx="4603368"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36010" y="0"/>
            <a:ext cx="3419726" cy="4684729"/>
          </a:xfrm>
          <a:prstGeom prst="rect">
            <a:avLst/>
          </a:prstGeom>
          <a:solidFill>
            <a:srgbClr val="004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6" y="3440780"/>
            <a:ext cx="2907956" cy="999241"/>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r>
              <a:rPr lang="en-US" sz="1600" dirty="0">
                <a:solidFill>
                  <a:schemeClr val="bg1"/>
                </a:solidFill>
              </a:rPr>
              <a:t>An </a:t>
            </a:r>
            <a:r>
              <a:rPr lang="en-US" sz="1600" b="1" dirty="0">
                <a:solidFill>
                  <a:schemeClr val="bg1"/>
                </a:solidFill>
              </a:rPr>
              <a:t>AMA membership</a:t>
            </a:r>
            <a:r>
              <a:rPr lang="en-US" sz="1600" dirty="0">
                <a:solidFill>
                  <a:schemeClr val="bg1"/>
                </a:solidFill>
              </a:rPr>
              <a:t> means </a:t>
            </a:r>
            <a:r>
              <a:rPr lang="en-US" sz="1600" kern="1200" dirty="0">
                <a:solidFill>
                  <a:schemeClr val="bg1"/>
                </a:solidFill>
                <a:effectLst/>
                <a:latin typeface="Arial" panose="020B0604020202020204" pitchFamily="34" charset="0"/>
                <a:ea typeface="Arial" panose="020B0604020202020204" pitchFamily="34" charset="0"/>
                <a:cs typeface="Arial" panose="020B0604020202020204" pitchFamily="34" charset="0"/>
              </a:rPr>
              <a:t>you’re supporting efforts to fix prior authorization.</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600" dirty="0">
              <a:solidFill>
                <a:schemeClr val="bg1"/>
              </a:solidFill>
            </a:endParaRPr>
          </a:p>
        </p:txBody>
      </p:sp>
      <p:sp>
        <p:nvSpPr>
          <p:cNvPr id="11" name="TextBox 10">
            <a:extLst>
              <a:ext uri="{FF2B5EF4-FFF2-40B4-BE49-F238E27FC236}">
                <a16:creationId xmlns:a16="http://schemas.microsoft.com/office/drawing/2014/main" id="{30250F8C-C714-2E42-A712-48D41BD8A9AA}"/>
              </a:ext>
            </a:extLst>
          </p:cNvPr>
          <p:cNvSpPr txBox="1"/>
          <p:nvPr userDrawn="1"/>
        </p:nvSpPr>
        <p:spPr>
          <a:xfrm>
            <a:off x="6445748" y="448486"/>
            <a:ext cx="2000250" cy="276999"/>
          </a:xfrm>
          <a:prstGeom prst="rect">
            <a:avLst/>
          </a:prstGeom>
          <a:noFill/>
          <a:ln>
            <a:solidFill>
              <a:schemeClr val="bg1"/>
            </a:solidFill>
          </a:ln>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ADVOCACY</a:t>
            </a:r>
          </a:p>
        </p:txBody>
      </p:sp>
      <p:sp>
        <p:nvSpPr>
          <p:cNvPr id="10" name="Title 5">
            <a:extLst>
              <a:ext uri="{FF2B5EF4-FFF2-40B4-BE49-F238E27FC236}">
                <a16:creationId xmlns:a16="http://schemas.microsoft.com/office/drawing/2014/main" id="{684DA2FB-957B-784A-A9CB-15FF181746D9}"/>
              </a:ext>
            </a:extLst>
          </p:cNvPr>
          <p:cNvSpPr txBox="1">
            <a:spLocks/>
          </p:cNvSpPr>
          <p:nvPr userDrawn="1"/>
        </p:nvSpPr>
        <p:spPr>
          <a:xfrm>
            <a:off x="4010167" y="1469939"/>
            <a:ext cx="4676637" cy="2006600"/>
          </a:xfrm>
          <a:prstGeom prst="rect">
            <a:avLst/>
          </a:prstGeom>
        </p:spPr>
        <p:txBody>
          <a:bodyPr vert="horz" lIns="91440" tIns="45720" rIns="91440" bIns="45720" rtlCol="0" anchor="ctr" anchorCtr="0">
            <a:norm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pic>
        <p:nvPicPr>
          <p:cNvPr id="9" name="Graphic 8">
            <a:extLst>
              <a:ext uri="{FF2B5EF4-FFF2-40B4-BE49-F238E27FC236}">
                <a16:creationId xmlns:a16="http://schemas.microsoft.com/office/drawing/2014/main" id="{143BFE7E-906C-E046-B730-FA9D2DDA00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8547" y="725284"/>
            <a:ext cx="2156433" cy="2406535"/>
          </a:xfrm>
          <a:prstGeom prst="rect">
            <a:avLst/>
          </a:prstGeom>
        </p:spPr>
      </p:pic>
    </p:spTree>
    <p:extLst>
      <p:ext uri="{BB962C8B-B14F-4D97-AF65-F5344CB8AC3E}">
        <p14:creationId xmlns:p14="http://schemas.microsoft.com/office/powerpoint/2010/main" val="25331196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6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4090" y="1123950"/>
            <a:ext cx="8335819" cy="2006600"/>
          </a:xfrm>
          <a:ln w="0">
            <a:noFill/>
          </a:ln>
        </p:spPr>
        <p:txBody>
          <a:bodyPr anchor="ctr">
            <a:normAutofit/>
          </a:bodyPr>
          <a:lstStyle>
            <a:lvl1pPr algn="ctr">
              <a:defRPr sz="3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664607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42327E-1E33-AA47-AA0A-E2A980451F02}"/>
              </a:ext>
            </a:extLst>
          </p:cNvPr>
          <p:cNvPicPr>
            <a:picLocks noChangeAspect="1"/>
          </p:cNvPicPr>
          <p:nvPr userDrawn="1"/>
        </p:nvPicPr>
        <p:blipFill>
          <a:blip r:embed="rId2"/>
          <a:stretch>
            <a:fillRect/>
          </a:stretch>
        </p:blipFill>
        <p:spPr>
          <a:xfrm>
            <a:off x="5619010" y="103909"/>
            <a:ext cx="3524990" cy="4575708"/>
          </a:xfrm>
          <a:prstGeom prst="rect">
            <a:avLst/>
          </a:prstGeom>
        </p:spPr>
      </p:pic>
      <p:sp>
        <p:nvSpPr>
          <p:cNvPr id="2" name="Title 1"/>
          <p:cNvSpPr>
            <a:spLocks noGrp="1"/>
          </p:cNvSpPr>
          <p:nvPr>
            <p:ph type="title"/>
          </p:nvPr>
        </p:nvSpPr>
        <p:spPr>
          <a:xfrm>
            <a:off x="628649" y="138131"/>
            <a:ext cx="5519231" cy="897710"/>
          </a:xfrm>
        </p:spPr>
        <p:txBody>
          <a:bodyPr/>
          <a:lstStyle/>
          <a:p>
            <a:r>
              <a:rPr lang="en-US"/>
              <a:t>Click to edit Master title style</a:t>
            </a:r>
          </a:p>
        </p:txBody>
      </p:sp>
      <p:sp>
        <p:nvSpPr>
          <p:cNvPr id="3" name="Content Placeholder 2"/>
          <p:cNvSpPr>
            <a:spLocks noGrp="1"/>
          </p:cNvSpPr>
          <p:nvPr>
            <p:ph idx="1"/>
          </p:nvPr>
        </p:nvSpPr>
        <p:spPr>
          <a:xfrm>
            <a:off x="628650" y="1131502"/>
            <a:ext cx="4614559"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9" name="TextBox 8">
            <a:extLst>
              <a:ext uri="{FF2B5EF4-FFF2-40B4-BE49-F238E27FC236}">
                <a16:creationId xmlns:a16="http://schemas.microsoft.com/office/drawing/2014/main" id="{CBDB6835-01BE-874E-96D2-1DD060BEA052}"/>
              </a:ext>
            </a:extLst>
          </p:cNvPr>
          <p:cNvSpPr txBox="1"/>
          <p:nvPr userDrawn="1"/>
        </p:nvSpPr>
        <p:spPr>
          <a:xfrm>
            <a:off x="7957802" y="3402998"/>
            <a:ext cx="1099113" cy="338554"/>
          </a:xfrm>
          <a:prstGeom prst="rect">
            <a:avLst/>
          </a:prstGeom>
          <a:noFill/>
        </p:spPr>
        <p:txBody>
          <a:bodyPr wrap="square" rtlCol="0">
            <a:spAutoFit/>
          </a:bodyPr>
          <a:lstStyle/>
          <a:p>
            <a:r>
              <a:rPr lang="en-US" sz="800" b="1" dirty="0">
                <a:solidFill>
                  <a:schemeClr val="bg1"/>
                </a:solidFill>
                <a:latin typeface="Arial" panose="020B0604020202020204" pitchFamily="34" charset="0"/>
                <a:cs typeface="Arial" panose="020B0604020202020204" pitchFamily="34" charset="0"/>
              </a:rPr>
              <a:t>Moudi Hubeishy</a:t>
            </a:r>
          </a:p>
          <a:p>
            <a:r>
              <a:rPr lang="en-US" sz="800" dirty="0">
                <a:solidFill>
                  <a:schemeClr val="bg1"/>
                </a:solidFill>
                <a:latin typeface="Arial" panose="020B0604020202020204" pitchFamily="34" charset="0"/>
                <a:cs typeface="Arial" panose="020B0604020202020204" pitchFamily="34" charset="0"/>
              </a:rPr>
              <a:t>Member since 2015</a:t>
            </a:r>
          </a:p>
        </p:txBody>
      </p:sp>
      <p:sp>
        <p:nvSpPr>
          <p:cNvPr id="11" name="TextBox 10">
            <a:extLst>
              <a:ext uri="{FF2B5EF4-FFF2-40B4-BE49-F238E27FC236}">
                <a16:creationId xmlns:a16="http://schemas.microsoft.com/office/drawing/2014/main" id="{3EC56C6B-08A5-BC42-9164-2173B2053327}"/>
              </a:ext>
            </a:extLst>
          </p:cNvPr>
          <p:cNvSpPr txBox="1"/>
          <p:nvPr userDrawn="1"/>
        </p:nvSpPr>
        <p:spPr>
          <a:xfrm>
            <a:off x="5496411" y="3624368"/>
            <a:ext cx="1808571" cy="338554"/>
          </a:xfrm>
          <a:prstGeom prst="rect">
            <a:avLst/>
          </a:prstGeom>
          <a:noFill/>
        </p:spPr>
        <p:txBody>
          <a:bodyPr wrap="square" rtlCol="0">
            <a:spAutoFit/>
          </a:bodyPr>
          <a:lstStyle/>
          <a:p>
            <a:r>
              <a:rPr lang="en-US" sz="800" b="1" dirty="0">
                <a:solidFill>
                  <a:srgbClr val="452663"/>
                </a:solidFill>
                <a:latin typeface="Arial" panose="020B0604020202020204" pitchFamily="34" charset="0"/>
                <a:cs typeface="Arial" panose="020B0604020202020204" pitchFamily="34" charset="0"/>
              </a:rPr>
              <a:t>Nakisa Sadeghi</a:t>
            </a:r>
          </a:p>
          <a:p>
            <a:r>
              <a:rPr lang="en-US" sz="800" dirty="0">
                <a:solidFill>
                  <a:srgbClr val="452663"/>
                </a:solidFill>
                <a:latin typeface="Arial" panose="020B0604020202020204" pitchFamily="34" charset="0"/>
                <a:cs typeface="Arial" panose="020B0604020202020204" pitchFamily="34" charset="0"/>
              </a:rPr>
              <a:t>Member since 2018</a:t>
            </a:r>
          </a:p>
        </p:txBody>
      </p:sp>
    </p:spTree>
    <p:extLst>
      <p:ext uri="{BB962C8B-B14F-4D97-AF65-F5344CB8AC3E}">
        <p14:creationId xmlns:p14="http://schemas.microsoft.com/office/powerpoint/2010/main" val="2663774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EDE80AB-8F61-8245-AB84-942AD9F35DB8}"/>
              </a:ext>
            </a:extLst>
          </p:cNvPr>
          <p:cNvPicPr>
            <a:picLocks noChangeAspect="1"/>
          </p:cNvPicPr>
          <p:nvPr userDrawn="1"/>
        </p:nvPicPr>
        <p:blipFill rotWithShape="1">
          <a:blip r:embed="rId2"/>
          <a:srcRect t="1701" b="894"/>
          <a:stretch/>
        </p:blipFill>
        <p:spPr>
          <a:xfrm>
            <a:off x="5582671" y="184826"/>
            <a:ext cx="3561328" cy="4502922"/>
          </a:xfrm>
          <a:prstGeom prst="rect">
            <a:avLst/>
          </a:prstGeom>
        </p:spPr>
      </p:pic>
      <p:sp>
        <p:nvSpPr>
          <p:cNvPr id="2" name="Title 1"/>
          <p:cNvSpPr>
            <a:spLocks noGrp="1"/>
          </p:cNvSpPr>
          <p:nvPr>
            <p:ph type="title"/>
          </p:nvPr>
        </p:nvSpPr>
        <p:spPr>
          <a:xfrm>
            <a:off x="628649" y="138131"/>
            <a:ext cx="5519231" cy="897710"/>
          </a:xfrm>
        </p:spPr>
        <p:txBody>
          <a:bodyPr/>
          <a:lstStyle/>
          <a:p>
            <a:r>
              <a:rPr lang="en-US"/>
              <a:t>Click to edit Master title style</a:t>
            </a:r>
          </a:p>
        </p:txBody>
      </p:sp>
      <p:sp>
        <p:nvSpPr>
          <p:cNvPr id="3" name="Content Placeholder 2"/>
          <p:cNvSpPr>
            <a:spLocks noGrp="1"/>
          </p:cNvSpPr>
          <p:nvPr>
            <p:ph idx="1"/>
          </p:nvPr>
        </p:nvSpPr>
        <p:spPr>
          <a:xfrm>
            <a:off x="628650" y="1131502"/>
            <a:ext cx="4614559"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12" name="TextBox 11">
            <a:extLst>
              <a:ext uri="{FF2B5EF4-FFF2-40B4-BE49-F238E27FC236}">
                <a16:creationId xmlns:a16="http://schemas.microsoft.com/office/drawing/2014/main" id="{66B15CE9-0989-C04A-AAFC-83CA10743F3B}"/>
              </a:ext>
            </a:extLst>
          </p:cNvPr>
          <p:cNvSpPr txBox="1"/>
          <p:nvPr userDrawn="1"/>
        </p:nvSpPr>
        <p:spPr>
          <a:xfrm>
            <a:off x="7728223" y="3228832"/>
            <a:ext cx="2422027" cy="338554"/>
          </a:xfrm>
          <a:prstGeom prst="rect">
            <a:avLst/>
          </a:prstGeom>
          <a:noFill/>
        </p:spPr>
        <p:txBody>
          <a:bodyPr wrap="square" rtlCol="0">
            <a:spAutoFit/>
          </a:bodyPr>
          <a:lstStyle/>
          <a:p>
            <a:r>
              <a:rPr lang="en-US" sz="800" b="1" dirty="0">
                <a:solidFill>
                  <a:srgbClr val="452663"/>
                </a:solidFill>
                <a:latin typeface="Arial" panose="020B0604020202020204" pitchFamily="34" charset="0"/>
                <a:cs typeface="Arial" panose="020B0604020202020204" pitchFamily="34" charset="0"/>
              </a:rPr>
              <a:t>Avneet Soin</a:t>
            </a:r>
          </a:p>
          <a:p>
            <a:r>
              <a:rPr lang="en-US" sz="800" dirty="0">
                <a:solidFill>
                  <a:srgbClr val="452663"/>
                </a:solidFill>
                <a:latin typeface="Arial" panose="020B0604020202020204" pitchFamily="34" charset="0"/>
                <a:cs typeface="Arial" panose="020B0604020202020204" pitchFamily="34" charset="0"/>
              </a:rPr>
              <a:t>Member since 2017</a:t>
            </a:r>
          </a:p>
        </p:txBody>
      </p:sp>
    </p:spTree>
    <p:extLst>
      <p:ext uri="{BB962C8B-B14F-4D97-AF65-F5344CB8AC3E}">
        <p14:creationId xmlns:p14="http://schemas.microsoft.com/office/powerpoint/2010/main" val="2095238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B58E525-FFCE-A34D-B36B-2604AC44C45D}"/>
              </a:ext>
            </a:extLst>
          </p:cNvPr>
          <p:cNvPicPr>
            <a:picLocks noChangeAspect="1"/>
          </p:cNvPicPr>
          <p:nvPr userDrawn="1"/>
        </p:nvPicPr>
        <p:blipFill rotWithShape="1">
          <a:blip r:embed="rId2"/>
          <a:srcRect l="7017"/>
          <a:stretch/>
        </p:blipFill>
        <p:spPr>
          <a:xfrm>
            <a:off x="1" y="200297"/>
            <a:ext cx="4388950" cy="4487450"/>
          </a:xfrm>
          <a:prstGeom prst="rect">
            <a:avLst/>
          </a:prstGeom>
        </p:spPr>
      </p:pic>
      <p:sp>
        <p:nvSpPr>
          <p:cNvPr id="2" name="Title 1"/>
          <p:cNvSpPr>
            <a:spLocks noGrp="1"/>
          </p:cNvSpPr>
          <p:nvPr>
            <p:ph type="title"/>
          </p:nvPr>
        </p:nvSpPr>
        <p:spPr>
          <a:xfrm>
            <a:off x="3540682" y="138131"/>
            <a:ext cx="5089511" cy="897710"/>
          </a:xfrm>
        </p:spPr>
        <p:txBody>
          <a:bodyPr/>
          <a:lstStyle/>
          <a:p>
            <a:r>
              <a:rPr lang="en-US"/>
              <a:t>Click to edit Master title style</a:t>
            </a:r>
          </a:p>
        </p:txBody>
      </p:sp>
      <p:sp>
        <p:nvSpPr>
          <p:cNvPr id="3" name="Content Placeholder 2"/>
          <p:cNvSpPr>
            <a:spLocks noGrp="1"/>
          </p:cNvSpPr>
          <p:nvPr>
            <p:ph idx="1"/>
          </p:nvPr>
        </p:nvSpPr>
        <p:spPr>
          <a:xfrm>
            <a:off x="3551428" y="1131505"/>
            <a:ext cx="5035223" cy="2909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9" name="TextBox 8">
            <a:extLst>
              <a:ext uri="{FF2B5EF4-FFF2-40B4-BE49-F238E27FC236}">
                <a16:creationId xmlns:a16="http://schemas.microsoft.com/office/drawing/2014/main" id="{03047040-1C2E-E841-B15F-39AF6646D548}"/>
              </a:ext>
            </a:extLst>
          </p:cNvPr>
          <p:cNvSpPr txBox="1"/>
          <p:nvPr userDrawn="1"/>
        </p:nvSpPr>
        <p:spPr>
          <a:xfrm>
            <a:off x="2212738" y="3690569"/>
            <a:ext cx="1808571" cy="338554"/>
          </a:xfrm>
          <a:prstGeom prst="rect">
            <a:avLst/>
          </a:prstGeom>
          <a:noFill/>
        </p:spPr>
        <p:txBody>
          <a:bodyPr wrap="square" rtlCol="0">
            <a:spAutoFit/>
          </a:bodyPr>
          <a:lstStyle/>
          <a:p>
            <a:r>
              <a:rPr lang="en-US" sz="800" b="1" dirty="0">
                <a:solidFill>
                  <a:schemeClr val="bg1"/>
                </a:solidFill>
                <a:latin typeface="Arial" panose="020B0604020202020204" pitchFamily="34" charset="0"/>
                <a:cs typeface="Arial" panose="020B0604020202020204" pitchFamily="34" charset="0"/>
              </a:rPr>
              <a:t>Sohayla Rostami, DO</a:t>
            </a:r>
          </a:p>
          <a:p>
            <a:r>
              <a:rPr lang="en-US" sz="800" dirty="0">
                <a:solidFill>
                  <a:schemeClr val="bg1"/>
                </a:solidFill>
                <a:latin typeface="Arial" panose="020B0604020202020204" pitchFamily="34" charset="0"/>
                <a:cs typeface="Arial" panose="020B0604020202020204" pitchFamily="34" charset="0"/>
              </a:rPr>
              <a:t>Member since 2014</a:t>
            </a:r>
          </a:p>
        </p:txBody>
      </p:sp>
    </p:spTree>
    <p:extLst>
      <p:ext uri="{BB962C8B-B14F-4D97-AF65-F5344CB8AC3E}">
        <p14:creationId xmlns:p14="http://schemas.microsoft.com/office/powerpoint/2010/main" val="3528752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ABCDBA-CFEB-4248-B4E5-244565CF416B}"/>
              </a:ext>
            </a:extLst>
          </p:cNvPr>
          <p:cNvPicPr>
            <a:picLocks noChangeAspect="1"/>
          </p:cNvPicPr>
          <p:nvPr userDrawn="1"/>
        </p:nvPicPr>
        <p:blipFill rotWithShape="1">
          <a:blip r:embed="rId2"/>
          <a:srcRect l="-402" r="13496"/>
          <a:stretch/>
        </p:blipFill>
        <p:spPr>
          <a:xfrm>
            <a:off x="4878690" y="282102"/>
            <a:ext cx="4265310" cy="4407357"/>
          </a:xfrm>
          <a:prstGeom prst="rect">
            <a:avLst/>
          </a:prstGeom>
        </p:spPr>
      </p:pic>
      <p:sp>
        <p:nvSpPr>
          <p:cNvPr id="8" name="TextBox 7">
            <a:extLst>
              <a:ext uri="{FF2B5EF4-FFF2-40B4-BE49-F238E27FC236}">
                <a16:creationId xmlns:a16="http://schemas.microsoft.com/office/drawing/2014/main" id="{F9EF7E60-4A31-EC49-9711-9C661759C7A3}"/>
              </a:ext>
            </a:extLst>
          </p:cNvPr>
          <p:cNvSpPr txBox="1"/>
          <p:nvPr userDrawn="1"/>
        </p:nvSpPr>
        <p:spPr>
          <a:xfrm>
            <a:off x="7384167" y="2786358"/>
            <a:ext cx="2422027" cy="338554"/>
          </a:xfrm>
          <a:prstGeom prst="rect">
            <a:avLst/>
          </a:prstGeom>
          <a:noFill/>
        </p:spPr>
        <p:txBody>
          <a:bodyPr wrap="square" rtlCol="0">
            <a:spAutoFit/>
          </a:bodyPr>
          <a:lstStyle/>
          <a:p>
            <a:r>
              <a:rPr lang="en-US" sz="800" b="1" strike="noStrike" dirty="0">
                <a:solidFill>
                  <a:schemeClr val="bg1"/>
                </a:solidFill>
                <a:latin typeface="Arial" panose="020B0604020202020204" pitchFamily="34" charset="0"/>
                <a:cs typeface="Arial" panose="020B0604020202020204" pitchFamily="34" charset="0"/>
              </a:rPr>
              <a:t>Christopher Clifford, MD</a:t>
            </a:r>
          </a:p>
          <a:p>
            <a:r>
              <a:rPr lang="en-US" sz="800" strike="noStrike" dirty="0">
                <a:solidFill>
                  <a:schemeClr val="bg1"/>
                </a:solidFill>
                <a:latin typeface="Arial" panose="020B0604020202020204" pitchFamily="34" charset="0"/>
                <a:cs typeface="Arial" panose="020B0604020202020204" pitchFamily="34" charset="0"/>
              </a:rPr>
              <a:t>Member since 2013</a:t>
            </a:r>
          </a:p>
        </p:txBody>
      </p:sp>
      <p:sp>
        <p:nvSpPr>
          <p:cNvPr id="2" name="Title 1"/>
          <p:cNvSpPr>
            <a:spLocks noGrp="1"/>
          </p:cNvSpPr>
          <p:nvPr>
            <p:ph type="title"/>
          </p:nvPr>
        </p:nvSpPr>
        <p:spPr>
          <a:xfrm>
            <a:off x="628649" y="138131"/>
            <a:ext cx="5519231" cy="897710"/>
          </a:xfrm>
        </p:spPr>
        <p:txBody>
          <a:bodyPr/>
          <a:lstStyle/>
          <a:p>
            <a:r>
              <a:rPr lang="en-US"/>
              <a:t>Click to edit Master title style</a:t>
            </a:r>
          </a:p>
        </p:txBody>
      </p:sp>
      <p:sp>
        <p:nvSpPr>
          <p:cNvPr id="3" name="Content Placeholder 2"/>
          <p:cNvSpPr>
            <a:spLocks noGrp="1"/>
          </p:cNvSpPr>
          <p:nvPr>
            <p:ph idx="1"/>
          </p:nvPr>
        </p:nvSpPr>
        <p:spPr>
          <a:xfrm>
            <a:off x="628651" y="1131502"/>
            <a:ext cx="4448446"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874101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4702CA-80B6-BB41-ABBF-DD9DEB30FE8F}"/>
              </a:ext>
            </a:extLst>
          </p:cNvPr>
          <p:cNvPicPr>
            <a:picLocks noChangeAspect="1"/>
          </p:cNvPicPr>
          <p:nvPr userDrawn="1"/>
        </p:nvPicPr>
        <p:blipFill rotWithShape="1">
          <a:blip r:embed="rId2"/>
          <a:srcRect r="2605"/>
          <a:stretch/>
        </p:blipFill>
        <p:spPr>
          <a:xfrm>
            <a:off x="4426528" y="337485"/>
            <a:ext cx="4717468" cy="4349623"/>
          </a:xfrm>
          <a:prstGeom prst="rect">
            <a:avLst/>
          </a:prstGeom>
        </p:spPr>
      </p:pic>
      <p:sp>
        <p:nvSpPr>
          <p:cNvPr id="5" name="Rectangle 4">
            <a:extLst>
              <a:ext uri="{FF2B5EF4-FFF2-40B4-BE49-F238E27FC236}">
                <a16:creationId xmlns:a16="http://schemas.microsoft.com/office/drawing/2014/main" id="{FA4BF7C7-6A7E-BD48-A1DA-CC6BBC162FD6}"/>
              </a:ext>
            </a:extLst>
          </p:cNvPr>
          <p:cNvSpPr/>
          <p:nvPr userDrawn="1"/>
        </p:nvSpPr>
        <p:spPr>
          <a:xfrm>
            <a:off x="7663543" y="2987040"/>
            <a:ext cx="1593668" cy="1384663"/>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49" y="138131"/>
            <a:ext cx="5519231" cy="897710"/>
          </a:xfrm>
        </p:spPr>
        <p:txBody>
          <a:bodyPr/>
          <a:lstStyle/>
          <a:p>
            <a:r>
              <a:rPr lang="en-US"/>
              <a:t>Click to edit Master title style</a:t>
            </a:r>
          </a:p>
        </p:txBody>
      </p:sp>
      <p:sp>
        <p:nvSpPr>
          <p:cNvPr id="3" name="Content Placeholder 2"/>
          <p:cNvSpPr>
            <a:spLocks noGrp="1"/>
          </p:cNvSpPr>
          <p:nvPr>
            <p:ph idx="1"/>
          </p:nvPr>
        </p:nvSpPr>
        <p:spPr>
          <a:xfrm>
            <a:off x="628651" y="1131502"/>
            <a:ext cx="4265467"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10" name="TextBox 9">
            <a:extLst>
              <a:ext uri="{FF2B5EF4-FFF2-40B4-BE49-F238E27FC236}">
                <a16:creationId xmlns:a16="http://schemas.microsoft.com/office/drawing/2014/main" id="{77925001-0261-0E44-98E9-A0DF23367027}"/>
              </a:ext>
            </a:extLst>
          </p:cNvPr>
          <p:cNvSpPr txBox="1"/>
          <p:nvPr userDrawn="1"/>
        </p:nvSpPr>
        <p:spPr>
          <a:xfrm>
            <a:off x="7754175" y="3084225"/>
            <a:ext cx="1560182" cy="1446550"/>
          </a:xfrm>
          <a:prstGeom prst="rect">
            <a:avLst/>
          </a:prstGeom>
          <a:noFill/>
        </p:spPr>
        <p:txBody>
          <a:bodyPr wrap="square" rtlCol="0">
            <a:spAutoFit/>
          </a:bodyPr>
          <a:lstStyle/>
          <a:p>
            <a:r>
              <a:rPr lang="en-US" sz="800" i="1" dirty="0">
                <a:solidFill>
                  <a:srgbClr val="452663"/>
                </a:solidFill>
                <a:latin typeface="Arial" panose="020B0604020202020204" pitchFamily="34" charset="0"/>
                <a:cs typeface="Arial" panose="020B0604020202020204" pitchFamily="34" charset="0"/>
              </a:rPr>
              <a:t>(From left)</a:t>
            </a:r>
          </a:p>
          <a:p>
            <a:r>
              <a:rPr lang="en-US" sz="800" b="1" u="none" dirty="0">
                <a:solidFill>
                  <a:srgbClr val="452663"/>
                </a:solidFill>
                <a:latin typeface="Arial" panose="020B0604020202020204" pitchFamily="34" charset="0"/>
                <a:cs typeface="Arial" panose="020B0604020202020204" pitchFamily="34" charset="0"/>
              </a:rPr>
              <a:t>Aishwarya Thakur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i="0" u="none" kern="1200" dirty="0">
                <a:solidFill>
                  <a:srgbClr val="452663"/>
                </a:solidFill>
                <a:effectLst/>
                <a:latin typeface="Arial" panose="020B0604020202020204" pitchFamily="34" charset="0"/>
                <a:ea typeface="+mn-ea"/>
                <a:cs typeface="Arial" panose="020B0604020202020204" pitchFamily="34" charset="0"/>
              </a:rPr>
              <a:t>Member since 2017</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b="0" i="0" u="none" kern="1200" dirty="0">
              <a:solidFill>
                <a:srgbClr val="452663"/>
              </a:solidFill>
              <a:effectLst/>
              <a:latin typeface="Arial" panose="020B0604020202020204" pitchFamily="34" charset="0"/>
              <a:ea typeface="+mn-ea"/>
              <a:cs typeface="Arial" panose="020B0604020202020204" pitchFamily="34" charset="0"/>
            </a:endParaRPr>
          </a:p>
          <a:p>
            <a:r>
              <a:rPr lang="en-US" sz="800" b="1" u="none" dirty="0">
                <a:solidFill>
                  <a:srgbClr val="452663"/>
                </a:solidFill>
                <a:latin typeface="Arial" panose="020B0604020202020204" pitchFamily="34" charset="0"/>
                <a:cs typeface="Arial" panose="020B0604020202020204" pitchFamily="34" charset="0"/>
              </a:rPr>
              <a:t>Ariel Carpenter, MD</a:t>
            </a:r>
          </a:p>
          <a:p>
            <a:r>
              <a:rPr lang="en-US" sz="800" u="none" dirty="0">
                <a:solidFill>
                  <a:srgbClr val="452663"/>
                </a:solidFill>
                <a:latin typeface="Arial" panose="020B0604020202020204" pitchFamily="34" charset="0"/>
                <a:cs typeface="Arial" panose="020B0604020202020204" pitchFamily="34" charset="0"/>
              </a:rPr>
              <a:t>Member since 2014</a:t>
            </a:r>
          </a:p>
          <a:p>
            <a:endParaRPr lang="en-US" sz="800" u="none" dirty="0">
              <a:solidFill>
                <a:srgbClr val="452663"/>
              </a:solidFill>
              <a:latin typeface="Arial" panose="020B0604020202020204" pitchFamily="34" charset="0"/>
              <a:cs typeface="Arial" panose="020B0604020202020204" pitchFamily="34" charset="0"/>
            </a:endParaRPr>
          </a:p>
          <a:p>
            <a:r>
              <a:rPr lang="en-US" sz="800" b="1" u="none" dirty="0">
                <a:solidFill>
                  <a:srgbClr val="452663"/>
                </a:solidFill>
                <a:latin typeface="Arial" panose="020B0604020202020204" pitchFamily="34" charset="0"/>
                <a:cs typeface="Arial" panose="020B0604020202020204" pitchFamily="34" charset="0"/>
              </a:rPr>
              <a:t>Rachel Ekaireb</a:t>
            </a:r>
          </a:p>
          <a:p>
            <a:r>
              <a:rPr lang="en-US" sz="800" u="none" dirty="0">
                <a:solidFill>
                  <a:srgbClr val="452663"/>
                </a:solidFill>
                <a:latin typeface="Arial" panose="020B0604020202020204" pitchFamily="34" charset="0"/>
                <a:cs typeface="Arial" panose="020B0604020202020204" pitchFamily="34" charset="0"/>
              </a:rPr>
              <a:t>Member since 2014</a:t>
            </a:r>
          </a:p>
          <a:p>
            <a:endParaRPr lang="en-US" sz="800" u="none" dirty="0">
              <a:solidFill>
                <a:srgbClr val="452663"/>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u="none" dirty="0">
              <a:solidFill>
                <a:srgbClr val="45266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6998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DF2B46-8CFD-9B46-9CE2-6D990120567C}"/>
              </a:ext>
            </a:extLst>
          </p:cNvPr>
          <p:cNvPicPr>
            <a:picLocks noChangeAspect="1"/>
          </p:cNvPicPr>
          <p:nvPr userDrawn="1"/>
        </p:nvPicPr>
        <p:blipFill rotWithShape="1">
          <a:blip r:embed="rId2"/>
          <a:srcRect r="24284"/>
          <a:stretch/>
        </p:blipFill>
        <p:spPr>
          <a:xfrm>
            <a:off x="5717518" y="238991"/>
            <a:ext cx="3426482" cy="4459413"/>
          </a:xfrm>
          <a:prstGeom prst="rect">
            <a:avLst/>
          </a:prstGeom>
        </p:spPr>
      </p:pic>
      <p:sp>
        <p:nvSpPr>
          <p:cNvPr id="8" name="TextBox 7">
            <a:extLst>
              <a:ext uri="{FF2B5EF4-FFF2-40B4-BE49-F238E27FC236}">
                <a16:creationId xmlns:a16="http://schemas.microsoft.com/office/drawing/2014/main" id="{371E0555-F7F9-7744-B3CD-FD27B37B2BE6}"/>
              </a:ext>
            </a:extLst>
          </p:cNvPr>
          <p:cNvSpPr txBox="1"/>
          <p:nvPr userDrawn="1"/>
        </p:nvSpPr>
        <p:spPr>
          <a:xfrm>
            <a:off x="6032886" y="4039608"/>
            <a:ext cx="1367791" cy="338554"/>
          </a:xfrm>
          <a:prstGeom prst="rect">
            <a:avLst/>
          </a:prstGeom>
          <a:noFill/>
        </p:spPr>
        <p:txBody>
          <a:bodyPr wrap="square" rtlCol="0">
            <a:spAutoFit/>
          </a:bodyPr>
          <a:lstStyle/>
          <a:p>
            <a:r>
              <a:rPr lang="en-US" sz="800" b="1" dirty="0">
                <a:solidFill>
                  <a:srgbClr val="452663"/>
                </a:solidFill>
                <a:latin typeface="Arial" panose="020B0604020202020204" pitchFamily="34" charset="0"/>
                <a:cs typeface="Arial" panose="020B0604020202020204" pitchFamily="34" charset="0"/>
              </a:rPr>
              <a:t>Tiffani Bell, MD</a:t>
            </a:r>
          </a:p>
          <a:p>
            <a:r>
              <a:rPr lang="en-US" sz="800" dirty="0">
                <a:solidFill>
                  <a:srgbClr val="452663"/>
                </a:solidFill>
                <a:latin typeface="Arial" panose="020B0604020202020204" pitchFamily="34" charset="0"/>
                <a:cs typeface="Arial" panose="020B0604020202020204" pitchFamily="34" charset="0"/>
              </a:rPr>
              <a:t>Member since 2007</a:t>
            </a:r>
          </a:p>
        </p:txBody>
      </p:sp>
      <p:sp>
        <p:nvSpPr>
          <p:cNvPr id="2" name="Title 1"/>
          <p:cNvSpPr>
            <a:spLocks noGrp="1"/>
          </p:cNvSpPr>
          <p:nvPr>
            <p:ph type="title"/>
          </p:nvPr>
        </p:nvSpPr>
        <p:spPr>
          <a:xfrm>
            <a:off x="628649" y="138131"/>
            <a:ext cx="5917624" cy="897710"/>
          </a:xfrm>
        </p:spPr>
        <p:txBody>
          <a:bodyPr/>
          <a:lstStyle/>
          <a:p>
            <a:r>
              <a:rPr lang="en-US"/>
              <a:t>Click to edit Master title style</a:t>
            </a:r>
          </a:p>
        </p:txBody>
      </p:sp>
      <p:sp>
        <p:nvSpPr>
          <p:cNvPr id="3" name="Content Placeholder 2"/>
          <p:cNvSpPr>
            <a:spLocks noGrp="1"/>
          </p:cNvSpPr>
          <p:nvPr>
            <p:ph idx="1"/>
          </p:nvPr>
        </p:nvSpPr>
        <p:spPr>
          <a:xfrm>
            <a:off x="628650" y="1131502"/>
            <a:ext cx="5013614"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914930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3558F8-C7FB-6B40-AC39-5B9786946ED8}"/>
              </a:ext>
            </a:extLst>
          </p:cNvPr>
          <p:cNvPicPr>
            <a:picLocks noChangeAspect="1"/>
          </p:cNvPicPr>
          <p:nvPr userDrawn="1"/>
        </p:nvPicPr>
        <p:blipFill rotWithShape="1">
          <a:blip r:embed="rId2"/>
          <a:srcRect l="10233"/>
          <a:stretch/>
        </p:blipFill>
        <p:spPr>
          <a:xfrm>
            <a:off x="-1" y="290944"/>
            <a:ext cx="3410765" cy="4396669"/>
          </a:xfrm>
          <a:prstGeom prst="rect">
            <a:avLst/>
          </a:prstGeom>
        </p:spPr>
      </p:pic>
      <p:sp>
        <p:nvSpPr>
          <p:cNvPr id="2" name="Title 1"/>
          <p:cNvSpPr>
            <a:spLocks noGrp="1"/>
          </p:cNvSpPr>
          <p:nvPr>
            <p:ph type="title"/>
          </p:nvPr>
        </p:nvSpPr>
        <p:spPr>
          <a:xfrm>
            <a:off x="3487146" y="138131"/>
            <a:ext cx="4945300" cy="897710"/>
          </a:xfrm>
        </p:spPr>
        <p:txBody>
          <a:bodyPr/>
          <a:lstStyle/>
          <a:p>
            <a:r>
              <a:rPr lang="en-US"/>
              <a:t>Click to edit Master title style</a:t>
            </a:r>
          </a:p>
        </p:txBody>
      </p:sp>
      <p:sp>
        <p:nvSpPr>
          <p:cNvPr id="3" name="Content Placeholder 2"/>
          <p:cNvSpPr>
            <a:spLocks noGrp="1"/>
          </p:cNvSpPr>
          <p:nvPr>
            <p:ph idx="1"/>
          </p:nvPr>
        </p:nvSpPr>
        <p:spPr>
          <a:xfrm>
            <a:off x="3506600" y="1131502"/>
            <a:ext cx="4925845" cy="2496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10" name="TextBox 9">
            <a:extLst>
              <a:ext uri="{FF2B5EF4-FFF2-40B4-BE49-F238E27FC236}">
                <a16:creationId xmlns:a16="http://schemas.microsoft.com/office/drawing/2014/main" id="{122B8901-CB89-9E4D-AC2E-D2839E108F4A}"/>
              </a:ext>
            </a:extLst>
          </p:cNvPr>
          <p:cNvSpPr txBox="1"/>
          <p:nvPr userDrawn="1"/>
        </p:nvSpPr>
        <p:spPr>
          <a:xfrm>
            <a:off x="1817396" y="4112836"/>
            <a:ext cx="1808571" cy="338554"/>
          </a:xfrm>
          <a:prstGeom prst="rect">
            <a:avLst/>
          </a:prstGeom>
          <a:noFill/>
        </p:spPr>
        <p:txBody>
          <a:bodyPr wrap="square" rtlCol="0">
            <a:spAutoFit/>
          </a:bodyPr>
          <a:lstStyle/>
          <a:p>
            <a:r>
              <a:rPr lang="en-US" sz="800" b="1" dirty="0">
                <a:solidFill>
                  <a:schemeClr val="bg1"/>
                </a:solidFill>
                <a:latin typeface="Arial" panose="020B0604020202020204" pitchFamily="34" charset="0"/>
                <a:cs typeface="Arial" panose="020B0604020202020204" pitchFamily="34" charset="0"/>
              </a:rPr>
              <a:t>Nancy Church, MD</a:t>
            </a:r>
          </a:p>
          <a:p>
            <a:r>
              <a:rPr lang="en-US" sz="800" dirty="0">
                <a:solidFill>
                  <a:schemeClr val="bg1"/>
                </a:solidFill>
                <a:latin typeface="Arial" panose="020B0604020202020204" pitchFamily="34" charset="0"/>
                <a:cs typeface="Arial" panose="020B0604020202020204" pitchFamily="34" charset="0"/>
              </a:rPr>
              <a:t>Member since 1986</a:t>
            </a:r>
          </a:p>
        </p:txBody>
      </p:sp>
    </p:spTree>
    <p:extLst>
      <p:ext uri="{BB962C8B-B14F-4D97-AF65-F5344CB8AC3E}">
        <p14:creationId xmlns:p14="http://schemas.microsoft.com/office/powerpoint/2010/main" val="3997488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A575DE-7467-DD4A-A8C2-BFC2CE59EB56}"/>
              </a:ext>
            </a:extLst>
          </p:cNvPr>
          <p:cNvPicPr>
            <a:picLocks noChangeAspect="1"/>
          </p:cNvPicPr>
          <p:nvPr userDrawn="1"/>
        </p:nvPicPr>
        <p:blipFill rotWithShape="1">
          <a:blip r:embed="rId2"/>
          <a:srcRect l="12508" r="1800"/>
          <a:stretch/>
        </p:blipFill>
        <p:spPr>
          <a:xfrm>
            <a:off x="0" y="271176"/>
            <a:ext cx="4231532" cy="4414836"/>
          </a:xfrm>
          <a:prstGeom prst="rect">
            <a:avLst/>
          </a:prstGeom>
        </p:spPr>
      </p:pic>
      <p:sp>
        <p:nvSpPr>
          <p:cNvPr id="2" name="Title 1"/>
          <p:cNvSpPr>
            <a:spLocks noGrp="1"/>
          </p:cNvSpPr>
          <p:nvPr>
            <p:ph type="title"/>
          </p:nvPr>
        </p:nvSpPr>
        <p:spPr>
          <a:xfrm>
            <a:off x="3871609" y="138131"/>
            <a:ext cx="4945300" cy="897710"/>
          </a:xfrm>
        </p:spPr>
        <p:txBody>
          <a:bodyPr/>
          <a:lstStyle/>
          <a:p>
            <a:r>
              <a:rPr lang="en-US"/>
              <a:t>Click to edit Master title style</a:t>
            </a:r>
          </a:p>
        </p:txBody>
      </p:sp>
      <p:sp>
        <p:nvSpPr>
          <p:cNvPr id="3" name="Content Placeholder 2"/>
          <p:cNvSpPr>
            <a:spLocks noGrp="1"/>
          </p:cNvSpPr>
          <p:nvPr>
            <p:ph idx="1"/>
          </p:nvPr>
        </p:nvSpPr>
        <p:spPr>
          <a:xfrm>
            <a:off x="3891063" y="1131502"/>
            <a:ext cx="4925845" cy="33918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9" name="TextBox 8">
            <a:extLst>
              <a:ext uri="{FF2B5EF4-FFF2-40B4-BE49-F238E27FC236}">
                <a16:creationId xmlns:a16="http://schemas.microsoft.com/office/drawing/2014/main" id="{EE2E7921-068D-694B-B99D-C41E61891D0C}"/>
              </a:ext>
            </a:extLst>
          </p:cNvPr>
          <p:cNvSpPr txBox="1"/>
          <p:nvPr userDrawn="1"/>
        </p:nvSpPr>
        <p:spPr>
          <a:xfrm>
            <a:off x="2213241" y="3786706"/>
            <a:ext cx="1600223" cy="338554"/>
          </a:xfrm>
          <a:prstGeom prst="rect">
            <a:avLst/>
          </a:prstGeom>
          <a:noFill/>
        </p:spPr>
        <p:txBody>
          <a:bodyPr wrap="square" rtlCol="0">
            <a:spAutoFit/>
          </a:bodyPr>
          <a:lstStyle/>
          <a:p>
            <a:r>
              <a:rPr lang="en-US" sz="800" b="1" dirty="0">
                <a:solidFill>
                  <a:srgbClr val="452663"/>
                </a:solidFill>
                <a:latin typeface="Arial" panose="020B0604020202020204" pitchFamily="34" charset="0"/>
                <a:cs typeface="Arial" panose="020B0604020202020204" pitchFamily="34" charset="0"/>
              </a:rPr>
              <a:t>Natasha Thiagalingam </a:t>
            </a:r>
            <a:r>
              <a:rPr lang="en-US" sz="800" dirty="0">
                <a:solidFill>
                  <a:srgbClr val="452663"/>
                </a:solidFill>
                <a:latin typeface="Arial" panose="020B0604020202020204" pitchFamily="34" charset="0"/>
                <a:cs typeface="Arial" panose="020B0604020202020204" pitchFamily="34" charset="0"/>
              </a:rPr>
              <a:t>Member since 2017</a:t>
            </a:r>
          </a:p>
        </p:txBody>
      </p:sp>
    </p:spTree>
    <p:extLst>
      <p:ext uri="{BB962C8B-B14F-4D97-AF65-F5344CB8AC3E}">
        <p14:creationId xmlns:p14="http://schemas.microsoft.com/office/powerpoint/2010/main" val="391597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A1A69EB-36C3-4E46-A9E8-2D9F1477F9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9299" y="-99046"/>
            <a:ext cx="7654089" cy="4817126"/>
          </a:xfrm>
          <a:prstGeom prst="rect">
            <a:avLst/>
          </a:prstGeom>
        </p:spPr>
      </p:pic>
      <p:sp>
        <p:nvSpPr>
          <p:cNvPr id="2" name="Title 1"/>
          <p:cNvSpPr>
            <a:spLocks noGrp="1"/>
          </p:cNvSpPr>
          <p:nvPr>
            <p:ph type="title"/>
          </p:nvPr>
        </p:nvSpPr>
        <p:spPr>
          <a:xfrm>
            <a:off x="628650" y="138131"/>
            <a:ext cx="7886700" cy="897710"/>
          </a:xfrm>
        </p:spPr>
        <p:txBody>
          <a:bodyPr/>
          <a:lstStyle/>
          <a:p>
            <a:r>
              <a:rPr lang="en-US"/>
              <a:t>Click to edit Master title style</a:t>
            </a:r>
          </a:p>
        </p:txBody>
      </p:sp>
      <p:sp>
        <p:nvSpPr>
          <p:cNvPr id="3" name="Content Placeholder 2"/>
          <p:cNvSpPr>
            <a:spLocks noGrp="1"/>
          </p:cNvSpPr>
          <p:nvPr>
            <p:ph idx="1"/>
          </p:nvPr>
        </p:nvSpPr>
        <p:spPr>
          <a:xfrm>
            <a:off x="628650" y="1131502"/>
            <a:ext cx="7886700"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793154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0A25F5-1DE4-D045-B333-C03865F7B677}"/>
              </a:ext>
            </a:extLst>
          </p:cNvPr>
          <p:cNvPicPr>
            <a:picLocks noChangeAspect="1"/>
          </p:cNvPicPr>
          <p:nvPr userDrawn="1"/>
        </p:nvPicPr>
        <p:blipFill rotWithShape="1">
          <a:blip r:embed="rId2"/>
          <a:srcRect r="3813"/>
          <a:stretch/>
        </p:blipFill>
        <p:spPr>
          <a:xfrm>
            <a:off x="4823025" y="651753"/>
            <a:ext cx="4320975" cy="4034097"/>
          </a:xfrm>
          <a:prstGeom prst="rect">
            <a:avLst/>
          </a:prstGeom>
        </p:spPr>
      </p:pic>
      <p:sp>
        <p:nvSpPr>
          <p:cNvPr id="10" name="Rectangle 9">
            <a:extLst>
              <a:ext uri="{FF2B5EF4-FFF2-40B4-BE49-F238E27FC236}">
                <a16:creationId xmlns:a16="http://schemas.microsoft.com/office/drawing/2014/main" id="{86132B20-F772-EB47-B479-65204C4292CC}"/>
              </a:ext>
            </a:extLst>
          </p:cNvPr>
          <p:cNvSpPr/>
          <p:nvPr userDrawn="1"/>
        </p:nvSpPr>
        <p:spPr>
          <a:xfrm>
            <a:off x="7663543" y="2987040"/>
            <a:ext cx="1593668" cy="1384663"/>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138131"/>
            <a:ext cx="4779930" cy="897710"/>
          </a:xfrm>
        </p:spPr>
        <p:txBody>
          <a:bodyPr/>
          <a:lstStyle/>
          <a:p>
            <a:r>
              <a:rPr lang="en-US"/>
              <a:t>Click to edit Master title style</a:t>
            </a:r>
          </a:p>
        </p:txBody>
      </p:sp>
      <p:sp>
        <p:nvSpPr>
          <p:cNvPr id="3" name="Content Placeholder 2"/>
          <p:cNvSpPr>
            <a:spLocks noGrp="1"/>
          </p:cNvSpPr>
          <p:nvPr>
            <p:ph idx="1"/>
          </p:nvPr>
        </p:nvSpPr>
        <p:spPr>
          <a:xfrm>
            <a:off x="628651" y="1131502"/>
            <a:ext cx="4254634"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13" name="TextBox 12">
            <a:extLst>
              <a:ext uri="{FF2B5EF4-FFF2-40B4-BE49-F238E27FC236}">
                <a16:creationId xmlns:a16="http://schemas.microsoft.com/office/drawing/2014/main" id="{0ED3C5D2-A3B5-064D-8139-BE53B153D91E}"/>
              </a:ext>
            </a:extLst>
          </p:cNvPr>
          <p:cNvSpPr txBox="1"/>
          <p:nvPr userDrawn="1"/>
        </p:nvSpPr>
        <p:spPr>
          <a:xfrm>
            <a:off x="7754175" y="3094616"/>
            <a:ext cx="1560182" cy="1200329"/>
          </a:xfrm>
          <a:prstGeom prst="rect">
            <a:avLst/>
          </a:prstGeom>
          <a:noFill/>
        </p:spPr>
        <p:txBody>
          <a:bodyPr wrap="square" rtlCol="0">
            <a:spAutoFit/>
          </a:bodyPr>
          <a:lstStyle/>
          <a:p>
            <a:r>
              <a:rPr lang="en-US" sz="800" i="1" dirty="0">
                <a:solidFill>
                  <a:srgbClr val="452663"/>
                </a:solidFill>
                <a:latin typeface="Arial" panose="020B0604020202020204" pitchFamily="34" charset="0"/>
                <a:cs typeface="Arial" panose="020B0604020202020204" pitchFamily="34" charset="0"/>
              </a:rPr>
              <a:t>(From left)</a:t>
            </a:r>
          </a:p>
          <a:p>
            <a:r>
              <a:rPr lang="en-US" sz="800" b="1" dirty="0">
                <a:solidFill>
                  <a:srgbClr val="452663"/>
                </a:solidFill>
                <a:latin typeface="Arial" panose="020B0604020202020204" pitchFamily="34" charset="0"/>
                <a:cs typeface="Arial" panose="020B0604020202020204" pitchFamily="34" charset="0"/>
              </a:rPr>
              <a:t>Mohammed Miniato</a:t>
            </a:r>
            <a:br>
              <a:rPr lang="en-US" sz="800" dirty="0">
                <a:solidFill>
                  <a:srgbClr val="452663"/>
                </a:solidFill>
                <a:latin typeface="Arial" panose="020B0604020202020204" pitchFamily="34" charset="0"/>
                <a:cs typeface="Arial" panose="020B0604020202020204" pitchFamily="34" charset="0"/>
              </a:rPr>
            </a:br>
            <a:r>
              <a:rPr lang="en-US" sz="800" dirty="0">
                <a:solidFill>
                  <a:srgbClr val="452663"/>
                </a:solidFill>
                <a:latin typeface="Arial" panose="020B0604020202020204" pitchFamily="34" charset="0"/>
                <a:cs typeface="Arial" panose="020B0604020202020204" pitchFamily="34" charset="0"/>
              </a:rPr>
              <a:t>Member since 2016</a:t>
            </a:r>
          </a:p>
          <a:p>
            <a:endParaRPr lang="en-US" sz="800" dirty="0">
              <a:solidFill>
                <a:srgbClr val="452663"/>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dirty="0">
                <a:solidFill>
                  <a:srgbClr val="452663"/>
                </a:solidFill>
                <a:latin typeface="Arial" panose="020B0604020202020204" pitchFamily="34" charset="0"/>
                <a:cs typeface="Arial" panose="020B0604020202020204" pitchFamily="34" charset="0"/>
              </a:rPr>
              <a:t>Nara Tashjian</a:t>
            </a:r>
            <a:br>
              <a:rPr lang="en-US" sz="800" dirty="0">
                <a:solidFill>
                  <a:srgbClr val="452663"/>
                </a:solidFill>
                <a:latin typeface="Arial" panose="020B0604020202020204" pitchFamily="34" charset="0"/>
                <a:cs typeface="Arial" panose="020B0604020202020204" pitchFamily="34" charset="0"/>
              </a:rPr>
            </a:br>
            <a:r>
              <a:rPr lang="en-US" sz="800" dirty="0">
                <a:solidFill>
                  <a:srgbClr val="452663"/>
                </a:solidFill>
                <a:latin typeface="Arial" panose="020B0604020202020204" pitchFamily="34" charset="0"/>
                <a:cs typeface="Arial" panose="020B0604020202020204" pitchFamily="34" charset="0"/>
              </a:rPr>
              <a:t>Member since 2014</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dirty="0">
              <a:solidFill>
                <a:srgbClr val="452663"/>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dirty="0">
                <a:solidFill>
                  <a:srgbClr val="452663"/>
                </a:solidFill>
                <a:latin typeface="Arial" panose="020B0604020202020204" pitchFamily="34" charset="0"/>
                <a:cs typeface="Arial" panose="020B0604020202020204" pitchFamily="34" charset="0"/>
              </a:rPr>
              <a:t>Ajeet Singh</a:t>
            </a:r>
            <a:br>
              <a:rPr lang="en-US" sz="800" dirty="0">
                <a:solidFill>
                  <a:srgbClr val="452663"/>
                </a:solidFill>
                <a:latin typeface="Arial" panose="020B0604020202020204" pitchFamily="34" charset="0"/>
                <a:cs typeface="Arial" panose="020B0604020202020204" pitchFamily="34" charset="0"/>
              </a:rPr>
            </a:br>
            <a:r>
              <a:rPr lang="en-US" sz="800" dirty="0">
                <a:solidFill>
                  <a:srgbClr val="452663"/>
                </a:solidFill>
                <a:latin typeface="Arial" panose="020B0604020202020204" pitchFamily="34" charset="0"/>
                <a:cs typeface="Arial" panose="020B0604020202020204" pitchFamily="34" charset="0"/>
              </a:rPr>
              <a:t>Member since 2015</a:t>
            </a:r>
          </a:p>
        </p:txBody>
      </p:sp>
    </p:spTree>
    <p:extLst>
      <p:ext uri="{BB962C8B-B14F-4D97-AF65-F5344CB8AC3E}">
        <p14:creationId xmlns:p14="http://schemas.microsoft.com/office/powerpoint/2010/main" val="2466835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99BD6B-914C-2947-9057-4DC314B31AA8}"/>
              </a:ext>
            </a:extLst>
          </p:cNvPr>
          <p:cNvPicPr>
            <a:picLocks noChangeAspect="1"/>
          </p:cNvPicPr>
          <p:nvPr userDrawn="1"/>
        </p:nvPicPr>
        <p:blipFill rotWithShape="1">
          <a:blip r:embed="rId2"/>
          <a:srcRect t="2250" r="11826" b="6610"/>
          <a:stretch/>
        </p:blipFill>
        <p:spPr>
          <a:xfrm>
            <a:off x="4884951" y="218209"/>
            <a:ext cx="4249323" cy="4469538"/>
          </a:xfrm>
          <a:prstGeom prst="rect">
            <a:avLst/>
          </a:prstGeom>
        </p:spPr>
      </p:pic>
      <p:sp>
        <p:nvSpPr>
          <p:cNvPr id="2" name="Title 1"/>
          <p:cNvSpPr>
            <a:spLocks noGrp="1"/>
          </p:cNvSpPr>
          <p:nvPr>
            <p:ph type="title"/>
          </p:nvPr>
        </p:nvSpPr>
        <p:spPr>
          <a:xfrm>
            <a:off x="628650" y="138131"/>
            <a:ext cx="5149580" cy="897710"/>
          </a:xfrm>
        </p:spPr>
        <p:txBody>
          <a:bodyPr/>
          <a:lstStyle/>
          <a:p>
            <a:r>
              <a:rPr lang="en-US"/>
              <a:t>Click to edit Master title style</a:t>
            </a:r>
          </a:p>
        </p:txBody>
      </p:sp>
      <p:sp>
        <p:nvSpPr>
          <p:cNvPr id="3" name="Content Placeholder 2"/>
          <p:cNvSpPr>
            <a:spLocks noGrp="1"/>
          </p:cNvSpPr>
          <p:nvPr>
            <p:ph idx="1"/>
          </p:nvPr>
        </p:nvSpPr>
        <p:spPr>
          <a:xfrm>
            <a:off x="628650" y="1131502"/>
            <a:ext cx="4614559"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9" name="TextBox 8">
            <a:extLst>
              <a:ext uri="{FF2B5EF4-FFF2-40B4-BE49-F238E27FC236}">
                <a16:creationId xmlns:a16="http://schemas.microsoft.com/office/drawing/2014/main" id="{1BE07399-9235-2F4D-B931-82284A8AB102}"/>
              </a:ext>
            </a:extLst>
          </p:cNvPr>
          <p:cNvSpPr txBox="1"/>
          <p:nvPr userDrawn="1"/>
        </p:nvSpPr>
        <p:spPr>
          <a:xfrm>
            <a:off x="5235077" y="4160038"/>
            <a:ext cx="3798160" cy="338554"/>
          </a:xfrm>
          <a:prstGeom prst="rect">
            <a:avLst/>
          </a:prstGeom>
          <a:noFill/>
        </p:spPr>
        <p:txBody>
          <a:bodyPr wrap="square" rtlCol="0">
            <a:spAutoFit/>
          </a:bodyPr>
          <a:lstStyle/>
          <a:p>
            <a:r>
              <a:rPr lang="en-US" sz="800" b="1" dirty="0">
                <a:solidFill>
                  <a:schemeClr val="bg1"/>
                </a:solidFill>
                <a:latin typeface="Arial" panose="020B0604020202020204" pitchFamily="34" charset="0"/>
                <a:cs typeface="Arial" panose="020B0604020202020204" pitchFamily="34" charset="0"/>
              </a:rPr>
              <a:t>Carl G. Streed Jr., MD</a:t>
            </a:r>
          </a:p>
          <a:p>
            <a:r>
              <a:rPr lang="en-US" sz="800" dirty="0">
                <a:solidFill>
                  <a:schemeClr val="bg1"/>
                </a:solidFill>
                <a:latin typeface="Arial" panose="020B0604020202020204" pitchFamily="34" charset="0"/>
                <a:cs typeface="Arial" panose="020B0604020202020204" pitchFamily="34" charset="0"/>
              </a:rPr>
              <a:t>Member since 2010</a:t>
            </a:r>
          </a:p>
        </p:txBody>
      </p:sp>
    </p:spTree>
    <p:extLst>
      <p:ext uri="{BB962C8B-B14F-4D97-AF65-F5344CB8AC3E}">
        <p14:creationId xmlns:p14="http://schemas.microsoft.com/office/powerpoint/2010/main" val="2176943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3A2E46-1459-0C48-8BC5-5FDCA8316348}"/>
              </a:ext>
            </a:extLst>
          </p:cNvPr>
          <p:cNvPicPr>
            <a:picLocks noChangeAspect="1"/>
          </p:cNvPicPr>
          <p:nvPr userDrawn="1"/>
        </p:nvPicPr>
        <p:blipFill>
          <a:blip r:embed="rId2"/>
          <a:stretch>
            <a:fillRect/>
          </a:stretch>
        </p:blipFill>
        <p:spPr>
          <a:xfrm>
            <a:off x="4881072" y="166255"/>
            <a:ext cx="4262927" cy="4519596"/>
          </a:xfrm>
          <a:prstGeom prst="rect">
            <a:avLst/>
          </a:prstGeom>
        </p:spPr>
      </p:pic>
      <p:sp>
        <p:nvSpPr>
          <p:cNvPr id="2" name="Title 1"/>
          <p:cNvSpPr>
            <a:spLocks noGrp="1"/>
          </p:cNvSpPr>
          <p:nvPr>
            <p:ph type="title"/>
          </p:nvPr>
        </p:nvSpPr>
        <p:spPr>
          <a:xfrm>
            <a:off x="628649" y="138131"/>
            <a:ext cx="5772151" cy="897710"/>
          </a:xfrm>
        </p:spPr>
        <p:txBody>
          <a:bodyPr/>
          <a:lstStyle/>
          <a:p>
            <a:r>
              <a:rPr lang="en-US"/>
              <a:t>Click to edit Master title style</a:t>
            </a:r>
          </a:p>
        </p:txBody>
      </p:sp>
      <p:sp>
        <p:nvSpPr>
          <p:cNvPr id="3" name="Content Placeholder 2"/>
          <p:cNvSpPr>
            <a:spLocks noGrp="1"/>
          </p:cNvSpPr>
          <p:nvPr>
            <p:ph idx="1"/>
          </p:nvPr>
        </p:nvSpPr>
        <p:spPr>
          <a:xfrm>
            <a:off x="628650" y="1131502"/>
            <a:ext cx="4473285"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10" name="TextBox 9">
            <a:extLst>
              <a:ext uri="{FF2B5EF4-FFF2-40B4-BE49-F238E27FC236}">
                <a16:creationId xmlns:a16="http://schemas.microsoft.com/office/drawing/2014/main" id="{21290E8F-779B-D14B-989A-137BA777537B}"/>
              </a:ext>
            </a:extLst>
          </p:cNvPr>
          <p:cNvSpPr txBox="1"/>
          <p:nvPr userDrawn="1"/>
        </p:nvSpPr>
        <p:spPr>
          <a:xfrm>
            <a:off x="7572916" y="3529934"/>
            <a:ext cx="2422027" cy="338554"/>
          </a:xfrm>
          <a:prstGeom prst="rect">
            <a:avLst/>
          </a:prstGeom>
          <a:noFill/>
        </p:spPr>
        <p:txBody>
          <a:bodyPr wrap="square" rtlCol="0">
            <a:spAutoFit/>
          </a:bodyPr>
          <a:lstStyle/>
          <a:p>
            <a:r>
              <a:rPr lang="en-US" sz="800" b="1" dirty="0">
                <a:solidFill>
                  <a:srgbClr val="452663"/>
                </a:solidFill>
                <a:latin typeface="Arial" panose="020B0604020202020204" pitchFamily="34" charset="0"/>
                <a:cs typeface="Arial" panose="020B0604020202020204" pitchFamily="34" charset="0"/>
              </a:rPr>
              <a:t>Aaron Wolbrueck </a:t>
            </a:r>
          </a:p>
          <a:p>
            <a:r>
              <a:rPr lang="en-US" sz="800" dirty="0">
                <a:solidFill>
                  <a:srgbClr val="452663"/>
                </a:solidFill>
                <a:latin typeface="Arial" panose="020B0604020202020204" pitchFamily="34" charset="0"/>
                <a:cs typeface="Arial" panose="020B0604020202020204" pitchFamily="34" charset="0"/>
              </a:rPr>
              <a:t>Member since 2016</a:t>
            </a:r>
          </a:p>
        </p:txBody>
      </p:sp>
    </p:spTree>
    <p:extLst>
      <p:ext uri="{BB962C8B-B14F-4D97-AF65-F5344CB8AC3E}">
        <p14:creationId xmlns:p14="http://schemas.microsoft.com/office/powerpoint/2010/main" val="3305652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pic>
        <p:nvPicPr>
          <p:cNvPr id="5" name="Graphic 4">
            <a:extLst>
              <a:ext uri="{FF2B5EF4-FFF2-40B4-BE49-F238E27FC236}">
                <a16:creationId xmlns:a16="http://schemas.microsoft.com/office/drawing/2014/main" id="{CAC6DA56-E1BB-1842-ACFC-40EE8E10BD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6607" y="2121014"/>
            <a:ext cx="4850786" cy="901473"/>
          </a:xfrm>
          <a:prstGeom prst="rect">
            <a:avLst/>
          </a:prstGeom>
        </p:spPr>
      </p:pic>
    </p:spTree>
    <p:extLst>
      <p:ext uri="{BB962C8B-B14F-4D97-AF65-F5344CB8AC3E}">
        <p14:creationId xmlns:p14="http://schemas.microsoft.com/office/powerpoint/2010/main" val="1202067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rgbClr val="452663"/>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5D6E3DD-93C1-B94B-9613-633DD584EF7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0317"/>
          <a:stretch/>
        </p:blipFill>
        <p:spPr>
          <a:xfrm rot="18924514">
            <a:off x="776209" y="1396263"/>
            <a:ext cx="10053890" cy="2388993"/>
          </a:xfrm>
          <a:prstGeom prst="rect">
            <a:avLst/>
          </a:prstGeom>
        </p:spPr>
      </p:pic>
      <p:pic>
        <p:nvPicPr>
          <p:cNvPr id="13" name="Graphic 12">
            <a:extLst>
              <a:ext uri="{FF2B5EF4-FFF2-40B4-BE49-F238E27FC236}">
                <a16:creationId xmlns:a16="http://schemas.microsoft.com/office/drawing/2014/main" id="{E38E776A-4D7D-E442-BCA0-F16239A546F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19401" y="540308"/>
            <a:ext cx="4460240" cy="828894"/>
          </a:xfrm>
          <a:prstGeom prst="rect">
            <a:avLst/>
          </a:prstGeom>
        </p:spPr>
      </p:pic>
      <p:sp>
        <p:nvSpPr>
          <p:cNvPr id="2" name="TextBox 1">
            <a:extLst>
              <a:ext uri="{FF2B5EF4-FFF2-40B4-BE49-F238E27FC236}">
                <a16:creationId xmlns:a16="http://schemas.microsoft.com/office/drawing/2014/main" id="{0F1AE5D3-1405-4CBB-A85B-4475EDF351EE}"/>
              </a:ext>
            </a:extLst>
          </p:cNvPr>
          <p:cNvSpPr txBox="1"/>
          <p:nvPr userDrawn="1"/>
        </p:nvSpPr>
        <p:spPr>
          <a:xfrm>
            <a:off x="773581" y="2451571"/>
            <a:ext cx="7649364"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Proof Point Communicator Toolkit</a:t>
            </a:r>
          </a:p>
        </p:txBody>
      </p:sp>
      <p:sp>
        <p:nvSpPr>
          <p:cNvPr id="4" name="TextBox 3">
            <a:extLst>
              <a:ext uri="{FF2B5EF4-FFF2-40B4-BE49-F238E27FC236}">
                <a16:creationId xmlns:a16="http://schemas.microsoft.com/office/drawing/2014/main" id="{19D450C4-F73B-4637-94DE-444F3F86063E}"/>
              </a:ext>
            </a:extLst>
          </p:cNvPr>
          <p:cNvSpPr txBox="1"/>
          <p:nvPr userDrawn="1"/>
        </p:nvSpPr>
        <p:spPr>
          <a:xfrm>
            <a:off x="713355" y="3674475"/>
            <a:ext cx="7685526" cy="338554"/>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Last updated December 10, 2018</a:t>
            </a:r>
          </a:p>
        </p:txBody>
      </p:sp>
    </p:spTree>
    <p:extLst>
      <p:ext uri="{BB962C8B-B14F-4D97-AF65-F5344CB8AC3E}">
        <p14:creationId xmlns:p14="http://schemas.microsoft.com/office/powerpoint/2010/main" val="2960052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452663"/>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5D6E3DD-93C1-B94B-9613-633DD584EF7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0317"/>
          <a:stretch/>
        </p:blipFill>
        <p:spPr>
          <a:xfrm rot="18924514">
            <a:off x="776209" y="1396263"/>
            <a:ext cx="10053890" cy="2388993"/>
          </a:xfrm>
          <a:prstGeom prst="rect">
            <a:avLst/>
          </a:prstGeom>
        </p:spPr>
      </p:pic>
      <p:sp>
        <p:nvSpPr>
          <p:cNvPr id="3" name="Subtitle 2"/>
          <p:cNvSpPr>
            <a:spLocks noGrp="1"/>
          </p:cNvSpPr>
          <p:nvPr>
            <p:ph type="subTitle" idx="1" hasCustomPrompt="1"/>
          </p:nvPr>
        </p:nvSpPr>
        <p:spPr>
          <a:xfrm>
            <a:off x="737419" y="3698539"/>
            <a:ext cx="7649497" cy="687752"/>
          </a:xfrm>
        </p:spPr>
        <p:txBody>
          <a:bodyPr>
            <a:normAutofit/>
          </a:bodyPr>
          <a:lstStyle>
            <a:lvl1pPr marL="0" indent="0" algn="ctr">
              <a:lnSpc>
                <a:spcPct val="90000"/>
              </a:lnSpc>
              <a:spcBef>
                <a:spcPts val="0"/>
              </a:spcBef>
              <a:spcAft>
                <a:spcPts val="0"/>
              </a:spcAft>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 of presentation</a:t>
            </a:r>
          </a:p>
        </p:txBody>
      </p:sp>
      <p:sp>
        <p:nvSpPr>
          <p:cNvPr id="8" name="Title 7"/>
          <p:cNvSpPr>
            <a:spLocks noGrp="1"/>
          </p:cNvSpPr>
          <p:nvPr>
            <p:ph type="title" hasCustomPrompt="1"/>
          </p:nvPr>
        </p:nvSpPr>
        <p:spPr>
          <a:xfrm>
            <a:off x="743689" y="1989023"/>
            <a:ext cx="7643094" cy="1643620"/>
          </a:xfrm>
        </p:spPr>
        <p:txBody>
          <a:bodyPr anchor="ctr">
            <a:normAutofit/>
          </a:bodyPr>
          <a:lstStyle>
            <a:lvl1pPr algn="ctr">
              <a:lnSpc>
                <a:spcPct val="90000"/>
              </a:lnSpc>
              <a:defRPr sz="3600">
                <a:solidFill>
                  <a:schemeClr val="bg1"/>
                </a:solidFill>
                <a:latin typeface="Arial" panose="020B0604020202020204" pitchFamily="34" charset="0"/>
                <a:cs typeface="Arial" panose="020B0604020202020204" pitchFamily="34" charset="0"/>
              </a:defRPr>
            </a:lvl1pPr>
          </a:lstStyle>
          <a:p>
            <a:r>
              <a:rPr lang="en-US" dirty="0"/>
              <a:t>Your Presentation title</a:t>
            </a:r>
          </a:p>
        </p:txBody>
      </p:sp>
      <p:pic>
        <p:nvPicPr>
          <p:cNvPr id="13" name="Graphic 12">
            <a:extLst>
              <a:ext uri="{FF2B5EF4-FFF2-40B4-BE49-F238E27FC236}">
                <a16:creationId xmlns:a16="http://schemas.microsoft.com/office/drawing/2014/main" id="{E38E776A-4D7D-E442-BCA0-F16239A546F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19401" y="540308"/>
            <a:ext cx="4460240" cy="828894"/>
          </a:xfrm>
          <a:prstGeom prst="rect">
            <a:avLst/>
          </a:prstGeom>
        </p:spPr>
      </p:pic>
    </p:spTree>
    <p:extLst>
      <p:ext uri="{BB962C8B-B14F-4D97-AF65-F5344CB8AC3E}">
        <p14:creationId xmlns:p14="http://schemas.microsoft.com/office/powerpoint/2010/main" val="3829975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A1A69EB-36C3-4E46-A9E8-2D9F1477F9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9299" y="-99046"/>
            <a:ext cx="7654089" cy="4817126"/>
          </a:xfrm>
          <a:prstGeom prst="rect">
            <a:avLst/>
          </a:prstGeom>
        </p:spPr>
      </p:pic>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5" name="Title 1">
            <a:extLst>
              <a:ext uri="{FF2B5EF4-FFF2-40B4-BE49-F238E27FC236}">
                <a16:creationId xmlns:a16="http://schemas.microsoft.com/office/drawing/2014/main" id="{0B617580-52F4-452D-8B9E-1099562749F6}"/>
              </a:ext>
            </a:extLst>
          </p:cNvPr>
          <p:cNvSpPr>
            <a:spLocks noGrp="1"/>
          </p:cNvSpPr>
          <p:nvPr>
            <p:ph type="title"/>
          </p:nvPr>
        </p:nvSpPr>
        <p:spPr>
          <a:xfrm>
            <a:off x="628650" y="138131"/>
            <a:ext cx="7886700" cy="897710"/>
          </a:xfrm>
        </p:spPr>
        <p:txBody>
          <a:bodyPr/>
          <a:lstStyle/>
          <a:p>
            <a:r>
              <a:rPr lang="en-US"/>
              <a:t>Click to edit Master title style</a:t>
            </a:r>
          </a:p>
        </p:txBody>
      </p:sp>
      <p:sp>
        <p:nvSpPr>
          <p:cNvPr id="7" name="Content Placeholder 2">
            <a:extLst>
              <a:ext uri="{FF2B5EF4-FFF2-40B4-BE49-F238E27FC236}">
                <a16:creationId xmlns:a16="http://schemas.microsoft.com/office/drawing/2014/main" id="{09E8D4F4-C981-4D8A-AE91-F2917CB09375}"/>
              </a:ext>
            </a:extLst>
          </p:cNvPr>
          <p:cNvSpPr>
            <a:spLocks noGrp="1"/>
          </p:cNvSpPr>
          <p:nvPr>
            <p:ph idx="1"/>
          </p:nvPr>
        </p:nvSpPr>
        <p:spPr>
          <a:xfrm>
            <a:off x="628650" y="1131502"/>
            <a:ext cx="7886700"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8164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4468B1F-B988-164F-A8FF-E19D434A61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9299" y="-99046"/>
            <a:ext cx="7654089" cy="4817126"/>
          </a:xfrm>
          <a:prstGeom prst="rect">
            <a:avLst/>
          </a:prstGeom>
        </p:spPr>
      </p:pic>
      <p:sp>
        <p:nvSpPr>
          <p:cNvPr id="2" name="Title 1"/>
          <p:cNvSpPr>
            <a:spLocks noGrp="1"/>
          </p:cNvSpPr>
          <p:nvPr>
            <p:ph type="title"/>
          </p:nvPr>
        </p:nvSpPr>
        <p:spPr>
          <a:xfrm>
            <a:off x="628650" y="138131"/>
            <a:ext cx="7886700" cy="897710"/>
          </a:xfrm>
        </p:spPr>
        <p:txBody>
          <a:bodyPr/>
          <a:lstStyle/>
          <a:p>
            <a:r>
              <a:rPr lang="en-US"/>
              <a:t>Click to edit Master title style</a:t>
            </a:r>
          </a:p>
        </p:txBody>
      </p:sp>
      <p:sp>
        <p:nvSpPr>
          <p:cNvPr id="3" name="Content Placeholder 2"/>
          <p:cNvSpPr>
            <a:spLocks noGrp="1"/>
          </p:cNvSpPr>
          <p:nvPr>
            <p:ph sz="half" idx="1"/>
          </p:nvPr>
        </p:nvSpPr>
        <p:spPr>
          <a:xfrm>
            <a:off x="628650" y="1137441"/>
            <a:ext cx="3867150" cy="335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37441"/>
            <a:ext cx="3867150" cy="335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396028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3_Title Only">
    <p:bg>
      <p:bgPr>
        <a:solidFill>
          <a:srgbClr val="004A8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3789C7-7A6B-C244-B41D-D011CC5BDC33}"/>
              </a:ext>
            </a:extLst>
          </p:cNvPr>
          <p:cNvSpPr txBox="1"/>
          <p:nvPr userDrawn="1"/>
        </p:nvSpPr>
        <p:spPr>
          <a:xfrm>
            <a:off x="2788508" y="326817"/>
            <a:ext cx="3566984" cy="369332"/>
          </a:xfrm>
          <a:prstGeom prst="rect">
            <a:avLst/>
          </a:prstGeom>
          <a:noFill/>
          <a:ln>
            <a:solidFill>
              <a:schemeClr val="bg1"/>
            </a:solidFill>
          </a:ln>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ADVOCACY</a:t>
            </a:r>
          </a:p>
        </p:txBody>
      </p:sp>
      <p:sp>
        <p:nvSpPr>
          <p:cNvPr id="3" name="Slide Number Placeholder 2">
            <a:extLst>
              <a:ext uri="{FF2B5EF4-FFF2-40B4-BE49-F238E27FC236}">
                <a16:creationId xmlns:a16="http://schemas.microsoft.com/office/drawing/2014/main" id="{BA172E3C-C51B-AF4E-9F5A-B4158A8AE508}"/>
              </a:ext>
            </a:extLst>
          </p:cNvPr>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TextBox 5">
            <a:extLst>
              <a:ext uri="{FF2B5EF4-FFF2-40B4-BE49-F238E27FC236}">
                <a16:creationId xmlns:a16="http://schemas.microsoft.com/office/drawing/2014/main" id="{BEF79E7B-06B8-48F8-BE61-78DC887D7022}"/>
              </a:ext>
            </a:extLst>
          </p:cNvPr>
          <p:cNvSpPr txBox="1"/>
          <p:nvPr userDrawn="1"/>
        </p:nvSpPr>
        <p:spPr>
          <a:xfrm>
            <a:off x="969066" y="1971586"/>
            <a:ext cx="7205869" cy="1200329"/>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Represents physicians with </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a unified voice</a:t>
            </a:r>
          </a:p>
        </p:txBody>
      </p:sp>
    </p:spTree>
    <p:extLst>
      <p:ext uri="{BB962C8B-B14F-4D97-AF65-F5344CB8AC3E}">
        <p14:creationId xmlns:p14="http://schemas.microsoft.com/office/powerpoint/2010/main" val="1563736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0_Title and Conte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C6F852F-10C9-4A78-BAC3-692949D9DB39}"/>
              </a:ext>
            </a:extLst>
          </p:cNvPr>
          <p:cNvSpPr txBox="1"/>
          <p:nvPr userDrawn="1"/>
        </p:nvSpPr>
        <p:spPr>
          <a:xfrm>
            <a:off x="628650" y="1136562"/>
            <a:ext cx="7600950" cy="3539430"/>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400" b="1" i="0" u="none" strike="noStrike" kern="1200" cap="none" spc="0" normalizeH="0" baseline="0" noProof="0" dirty="0">
                <a:ln>
                  <a:noFill/>
                </a:ln>
                <a:solidFill>
                  <a:srgbClr val="595959"/>
                </a:solidFill>
                <a:effectLst/>
                <a:uLnTx/>
                <a:uFillTx/>
                <a:latin typeface="Arial" charset="0"/>
                <a:cs typeface="Arial" charset="0"/>
              </a:rPr>
              <a:t>The AMA stands up for medicine and physicians to government, insurance providers, technology companies and Big Pharma</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400" b="0" i="0" u="none" strike="noStrike" kern="1200" cap="none" spc="0" normalizeH="0" baseline="0" noProof="0" dirty="0">
                <a:ln>
                  <a:noFill/>
                </a:ln>
                <a:solidFill>
                  <a:srgbClr val="595959"/>
                </a:solidFill>
                <a:effectLst/>
                <a:uLnTx/>
                <a:uFillTx/>
                <a:latin typeface="Arial" charset="0"/>
                <a:cs typeface="Arial" charset="0"/>
              </a:rPr>
              <a:t>The AMA is the single largest physician advocacy organization in the U.S.</a:t>
            </a:r>
          </a:p>
          <a:p>
            <a:pPr marL="685800" marR="0" lvl="1" indent="-228600" algn="l" defTabSz="914400" rtl="0" eaLnBrk="1" fontAlgn="auto" latinLnBrk="0" hangingPunct="1">
              <a:lnSpc>
                <a:spcPct val="100000"/>
              </a:lnSpc>
              <a:spcBef>
                <a:spcPts val="500"/>
              </a:spcBef>
              <a:spcAft>
                <a:spcPts val="600"/>
              </a:spcAft>
              <a:buClrTx/>
              <a:buSzTx/>
              <a:buFont typeface="Arial"/>
              <a:buChar char="•"/>
              <a:tabLst/>
              <a:defRPr/>
            </a:pPr>
            <a:r>
              <a:rPr kumimoji="0" lang="en-US" sz="1400" b="1" i="0" u="none" strike="noStrike" kern="1200" cap="none" spc="0" normalizeH="0" baseline="0" noProof="0" dirty="0">
                <a:ln>
                  <a:noFill/>
                </a:ln>
                <a:solidFill>
                  <a:srgbClr val="595959"/>
                </a:solidFill>
                <a:effectLst/>
                <a:uLnTx/>
                <a:uFillTx/>
                <a:latin typeface="Arial" charset="0"/>
                <a:cs typeface="Arial" charset="0"/>
              </a:rPr>
              <a:t>Blocked two insurance mega-mergers and protected over $500 million </a:t>
            </a:r>
            <a:r>
              <a:rPr kumimoji="0" lang="en-US" sz="1400" b="0" i="0" u="none" strike="noStrike" kern="1200" cap="none" spc="0" normalizeH="0" baseline="0" noProof="0" dirty="0">
                <a:ln>
                  <a:noFill/>
                </a:ln>
                <a:solidFill>
                  <a:srgbClr val="595959"/>
                </a:solidFill>
                <a:effectLst/>
                <a:uLnTx/>
                <a:uFillTx/>
                <a:latin typeface="Arial" charset="0"/>
                <a:cs typeface="Arial" charset="0"/>
              </a:rPr>
              <a:t>in annual physicians’ payments</a:t>
            </a:r>
          </a:p>
          <a:p>
            <a:pPr marL="685800" marR="0" lvl="1" indent="-228600" algn="l" defTabSz="914400" rtl="0" eaLnBrk="1" fontAlgn="auto" latinLnBrk="0" hangingPunct="1">
              <a:lnSpc>
                <a:spcPct val="100000"/>
              </a:lnSpc>
              <a:spcBef>
                <a:spcPts val="500"/>
              </a:spcBef>
              <a:spcAft>
                <a:spcPts val="600"/>
              </a:spcAft>
              <a:buClrTx/>
              <a:buSzTx/>
              <a:buFont typeface="Arial"/>
              <a:buChar char="•"/>
              <a:tabLst/>
              <a:defRPr/>
            </a:pPr>
            <a:r>
              <a:rPr kumimoji="0" lang="en-US" sz="1400" b="1" i="0" u="none" strike="noStrike" kern="1200" cap="none" spc="0" normalizeH="0" baseline="0" noProof="0" dirty="0">
                <a:ln>
                  <a:noFill/>
                </a:ln>
                <a:solidFill>
                  <a:srgbClr val="595959"/>
                </a:solidFill>
                <a:effectLst/>
                <a:uLnTx/>
                <a:uFillTx/>
                <a:latin typeface="Arial" charset="0"/>
                <a:cs typeface="Arial" charset="0"/>
              </a:rPr>
              <a:t>Recovered $350 million for patients and physicians </a:t>
            </a:r>
            <a:r>
              <a:rPr kumimoji="0" lang="en-US" sz="1400" b="0" i="0" u="none" strike="noStrike" kern="1200" cap="none" spc="0" normalizeH="0" baseline="0" noProof="0" dirty="0">
                <a:ln>
                  <a:noFill/>
                </a:ln>
                <a:solidFill>
                  <a:srgbClr val="595959"/>
                </a:solidFill>
                <a:effectLst/>
                <a:uLnTx/>
                <a:uFillTx/>
                <a:latin typeface="Arial" charset="0"/>
                <a:cs typeface="Arial" charset="0"/>
              </a:rPr>
              <a:t>in one of the largest settlements involving a single health insurer</a:t>
            </a:r>
          </a:p>
          <a:p>
            <a:pPr marL="685800" marR="0" lvl="1" indent="-228600" algn="l" defTabSz="914400" rtl="0" eaLnBrk="1" fontAlgn="auto" latinLnBrk="0" hangingPunct="1">
              <a:lnSpc>
                <a:spcPct val="100000"/>
              </a:lnSpc>
              <a:spcBef>
                <a:spcPts val="500"/>
              </a:spcBef>
              <a:spcAft>
                <a:spcPts val="600"/>
              </a:spcAft>
              <a:buClrTx/>
              <a:buSzTx/>
              <a:buFont typeface="Arial"/>
              <a:buChar char="•"/>
              <a:tabLst/>
              <a:defRPr/>
            </a:pPr>
            <a:r>
              <a:rPr kumimoji="0" lang="en-US" sz="1400" b="1" i="0" u="none" strike="noStrike" kern="1200" cap="none" spc="0" normalizeH="0" baseline="0" noProof="0" dirty="0">
                <a:ln>
                  <a:noFill/>
                </a:ln>
                <a:solidFill>
                  <a:srgbClr val="595959"/>
                </a:solidFill>
                <a:effectLst/>
                <a:uLnTx/>
                <a:uFillTx/>
                <a:latin typeface="Arial" charset="0"/>
                <a:cs typeface="Arial" charset="0"/>
              </a:rPr>
              <a:t>Prevented 21% cut to Medicare payments </a:t>
            </a:r>
            <a:r>
              <a:rPr kumimoji="0" lang="en-US" sz="1400" b="0" i="0" u="none" strike="noStrike" kern="1200" cap="none" spc="0" normalizeH="0" baseline="0" noProof="0" dirty="0">
                <a:ln>
                  <a:noFill/>
                </a:ln>
                <a:solidFill>
                  <a:srgbClr val="595959"/>
                </a:solidFill>
                <a:effectLst/>
                <a:uLnTx/>
                <a:uFillTx/>
                <a:latin typeface="Arial" charset="0"/>
                <a:cs typeface="Arial" charset="0"/>
              </a:rPr>
              <a:t>by repealing the Sustainable Growth Rate formula</a:t>
            </a:r>
          </a:p>
          <a:p>
            <a:pPr marL="685800" marR="0" lvl="1" indent="-228600" algn="l" defTabSz="914400" rtl="0" eaLnBrk="1" fontAlgn="auto" latinLnBrk="0" hangingPunct="1">
              <a:lnSpc>
                <a:spcPct val="100000"/>
              </a:lnSpc>
              <a:spcBef>
                <a:spcPts val="500"/>
              </a:spcBef>
              <a:spcAft>
                <a:spcPts val="600"/>
              </a:spcAft>
              <a:buClrTx/>
              <a:buSzTx/>
              <a:buFont typeface="Arial"/>
              <a:buChar char="•"/>
              <a:tabLst/>
              <a:defRPr/>
            </a:pPr>
            <a:r>
              <a:rPr kumimoji="0" lang="en-US" sz="1400" b="1" i="0" u="none" strike="noStrike" kern="1200" cap="none" spc="0" normalizeH="0" baseline="0" noProof="0" dirty="0">
                <a:ln>
                  <a:noFill/>
                </a:ln>
                <a:solidFill>
                  <a:srgbClr val="595959"/>
                </a:solidFill>
                <a:effectLst/>
                <a:uLnTx/>
                <a:uFillTx/>
                <a:latin typeface="Arial" charset="0"/>
                <a:cs typeface="Arial" charset="0"/>
              </a:rPr>
              <a:t>Awarded the highest performance ratings in APCO </a:t>
            </a:r>
            <a:r>
              <a:rPr kumimoji="0" lang="en-US" sz="1400" b="1" i="0" u="none" strike="noStrike" kern="1200" cap="none" spc="0" normalizeH="0" baseline="0" noProof="0" dirty="0" err="1">
                <a:ln>
                  <a:noFill/>
                </a:ln>
                <a:solidFill>
                  <a:srgbClr val="595959"/>
                </a:solidFill>
                <a:effectLst/>
                <a:uLnTx/>
                <a:uFillTx/>
                <a:latin typeface="Arial" charset="0"/>
                <a:cs typeface="Arial" charset="0"/>
              </a:rPr>
              <a:t>Worldwide's</a:t>
            </a:r>
            <a:r>
              <a:rPr kumimoji="0" lang="en-US" sz="1400" b="1" i="0" u="none" strike="noStrike" kern="1200" cap="none" spc="0" normalizeH="0" baseline="0" noProof="0" dirty="0">
                <a:ln>
                  <a:noFill/>
                </a:ln>
                <a:solidFill>
                  <a:srgbClr val="595959"/>
                </a:solidFill>
                <a:effectLst/>
                <a:uLnTx/>
                <a:uFillTx/>
                <a:latin typeface="Arial" charset="0"/>
                <a:cs typeface="Arial" charset="0"/>
              </a:rPr>
              <a:t> </a:t>
            </a:r>
            <a:r>
              <a:rPr kumimoji="0" lang="en-US" sz="1400" b="1" i="0" u="none" strike="noStrike" kern="1200" cap="none" spc="0" normalizeH="0" baseline="0" noProof="0" dirty="0" err="1">
                <a:ln>
                  <a:noFill/>
                </a:ln>
                <a:solidFill>
                  <a:srgbClr val="595959"/>
                </a:solidFill>
                <a:effectLst/>
                <a:uLnTx/>
                <a:uFillTx/>
                <a:latin typeface="Arial" charset="0"/>
                <a:cs typeface="Arial" charset="0"/>
              </a:rPr>
              <a:t>TradeMarks</a:t>
            </a:r>
            <a:r>
              <a:rPr kumimoji="0" lang="en-US" sz="1400" b="1" i="0" u="none" strike="noStrike" kern="1200" cap="none" spc="0" normalizeH="0" baseline="0" noProof="0" dirty="0">
                <a:ln>
                  <a:noFill/>
                </a:ln>
                <a:solidFill>
                  <a:srgbClr val="595959"/>
                </a:solidFill>
                <a:effectLst/>
                <a:uLnTx/>
                <a:uFillTx/>
                <a:latin typeface="Arial" charset="0"/>
                <a:cs typeface="Arial" charset="0"/>
              </a:rPr>
              <a:t> research study </a:t>
            </a:r>
            <a:r>
              <a:rPr kumimoji="0" lang="en-US" sz="1400" b="0" i="0" u="none" strike="noStrike" kern="1200" cap="none" spc="0" normalizeH="0" baseline="0" noProof="0" dirty="0">
                <a:ln>
                  <a:noFill/>
                </a:ln>
                <a:solidFill>
                  <a:srgbClr val="595959"/>
                </a:solidFill>
                <a:effectLst/>
                <a:uLnTx/>
                <a:uFillTx/>
                <a:latin typeface="Arial" charset="0"/>
                <a:cs typeface="Arial" charset="0"/>
              </a:rPr>
              <a:t>in the following categories: local impact, coalition building, industry reputation steward and bipartisanship</a:t>
            </a:r>
          </a:p>
        </p:txBody>
      </p:sp>
      <p:pic>
        <p:nvPicPr>
          <p:cNvPr id="12" name="Graphic 11">
            <a:extLst>
              <a:ext uri="{FF2B5EF4-FFF2-40B4-BE49-F238E27FC236}">
                <a16:creationId xmlns:a16="http://schemas.microsoft.com/office/drawing/2014/main" id="{3A1A69EB-36C3-4E46-A9E8-2D9F1477F9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9299" y="-99046"/>
            <a:ext cx="7654089" cy="4817126"/>
          </a:xfrm>
          <a:prstGeom prst="rect">
            <a:avLst/>
          </a:prstGeom>
        </p:spPr>
      </p:pic>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5" name="TextBox 4">
            <a:extLst>
              <a:ext uri="{FF2B5EF4-FFF2-40B4-BE49-F238E27FC236}">
                <a16:creationId xmlns:a16="http://schemas.microsoft.com/office/drawing/2014/main" id="{EA438E32-F5C3-4687-8A98-242B98BBD885}"/>
              </a:ext>
            </a:extLst>
          </p:cNvPr>
          <p:cNvSpPr txBox="1"/>
          <p:nvPr userDrawn="1"/>
        </p:nvSpPr>
        <p:spPr>
          <a:xfrm>
            <a:off x="628650" y="356153"/>
            <a:ext cx="7886700" cy="461665"/>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46166B"/>
                </a:solidFill>
                <a:effectLst/>
                <a:uLnTx/>
                <a:uFillTx/>
                <a:latin typeface="Arial" panose="020B0604020202020204" pitchFamily="34" charset="0"/>
                <a:cs typeface="Arial" panose="020B0604020202020204" pitchFamily="34" charset="0"/>
              </a:rPr>
              <a:t>Advocacy Overview</a:t>
            </a:r>
            <a:endParaRPr lang="en-US" sz="2400" b="1" dirty="0">
              <a:solidFill>
                <a:srgbClr val="45266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6130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4468B1F-B988-164F-A8FF-E19D434A61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9299" y="-99046"/>
            <a:ext cx="7654089" cy="4817126"/>
          </a:xfrm>
          <a:prstGeom prst="rect">
            <a:avLst/>
          </a:prstGeom>
        </p:spPr>
      </p:pic>
      <p:sp>
        <p:nvSpPr>
          <p:cNvPr id="2" name="Title 1"/>
          <p:cNvSpPr>
            <a:spLocks noGrp="1"/>
          </p:cNvSpPr>
          <p:nvPr>
            <p:ph type="title"/>
          </p:nvPr>
        </p:nvSpPr>
        <p:spPr>
          <a:xfrm>
            <a:off x="628650" y="138131"/>
            <a:ext cx="7886700" cy="897710"/>
          </a:xfrm>
        </p:spPr>
        <p:txBody>
          <a:bodyPr/>
          <a:lstStyle/>
          <a:p>
            <a:r>
              <a:rPr lang="en-US"/>
              <a:t>Click to edit Master title style</a:t>
            </a:r>
          </a:p>
        </p:txBody>
      </p:sp>
      <p:sp>
        <p:nvSpPr>
          <p:cNvPr id="3" name="Content Placeholder 2"/>
          <p:cNvSpPr>
            <a:spLocks noGrp="1"/>
          </p:cNvSpPr>
          <p:nvPr>
            <p:ph sz="half" idx="1"/>
          </p:nvPr>
        </p:nvSpPr>
        <p:spPr>
          <a:xfrm>
            <a:off x="628650" y="1137441"/>
            <a:ext cx="3867150" cy="335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37441"/>
            <a:ext cx="3867150" cy="335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911035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1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36010" y="0"/>
            <a:ext cx="3419726" cy="4684729"/>
          </a:xfrm>
          <a:prstGeom prst="rect">
            <a:avLst/>
          </a:prstGeom>
          <a:solidFill>
            <a:srgbClr val="004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6" y="3018222"/>
            <a:ext cx="2907956" cy="1699717"/>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r>
              <a:rPr lang="en-US" sz="1600" dirty="0">
                <a:solidFill>
                  <a:schemeClr val="bg1"/>
                </a:solidFill>
              </a:rPr>
              <a:t>An </a:t>
            </a:r>
            <a:r>
              <a:rPr lang="en-US" sz="1600" b="1" dirty="0">
                <a:solidFill>
                  <a:schemeClr val="bg1"/>
                </a:solidFill>
              </a:rPr>
              <a:t>AMA membership</a:t>
            </a:r>
            <a:r>
              <a:rPr lang="en-US" sz="1600" dirty="0">
                <a:solidFill>
                  <a:schemeClr val="bg1"/>
                </a:solidFill>
              </a:rPr>
              <a:t> means you have a say when it comes to costly insurance mergers.</a:t>
            </a:r>
          </a:p>
        </p:txBody>
      </p:sp>
      <p:pic>
        <p:nvPicPr>
          <p:cNvPr id="9" name="Graphic 8">
            <a:extLst>
              <a:ext uri="{FF2B5EF4-FFF2-40B4-BE49-F238E27FC236}">
                <a16:creationId xmlns:a16="http://schemas.microsoft.com/office/drawing/2014/main" id="{DB36D8A6-27B4-D247-9D83-D5DADF29A4E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5927" b="17755"/>
          <a:stretch/>
        </p:blipFill>
        <p:spPr>
          <a:xfrm>
            <a:off x="6251675" y="930634"/>
            <a:ext cx="2382417" cy="2211960"/>
          </a:xfrm>
          <a:prstGeom prst="rect">
            <a:avLst/>
          </a:prstGeom>
        </p:spPr>
      </p:pic>
      <p:sp>
        <p:nvSpPr>
          <p:cNvPr id="12" name="TextBox 11">
            <a:extLst>
              <a:ext uri="{FF2B5EF4-FFF2-40B4-BE49-F238E27FC236}">
                <a16:creationId xmlns:a16="http://schemas.microsoft.com/office/drawing/2014/main" id="{9709B17E-1A3F-9947-B367-59A12BE61750}"/>
              </a:ext>
            </a:extLst>
          </p:cNvPr>
          <p:cNvSpPr txBox="1"/>
          <p:nvPr userDrawn="1"/>
        </p:nvSpPr>
        <p:spPr>
          <a:xfrm>
            <a:off x="6445748" y="448486"/>
            <a:ext cx="2000250" cy="276999"/>
          </a:xfrm>
          <a:prstGeom prst="rect">
            <a:avLst/>
          </a:prstGeom>
          <a:noFill/>
          <a:ln>
            <a:solidFill>
              <a:schemeClr val="bg1"/>
            </a:solidFill>
          </a:ln>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ADVOCACY</a:t>
            </a:r>
          </a:p>
        </p:txBody>
      </p:sp>
      <p:sp>
        <p:nvSpPr>
          <p:cNvPr id="5" name="TextBox 4">
            <a:extLst>
              <a:ext uri="{FF2B5EF4-FFF2-40B4-BE49-F238E27FC236}">
                <a16:creationId xmlns:a16="http://schemas.microsoft.com/office/drawing/2014/main" id="{3C62699D-FC7C-4DBD-A348-624BABCE7087}"/>
              </a:ext>
            </a:extLst>
          </p:cNvPr>
          <p:cNvSpPr txBox="1"/>
          <p:nvPr userDrawn="1"/>
        </p:nvSpPr>
        <p:spPr>
          <a:xfrm>
            <a:off x="628649" y="362637"/>
            <a:ext cx="4965543" cy="461665"/>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46166B"/>
                </a:solidFill>
                <a:effectLst/>
                <a:uLnTx/>
                <a:uFillTx/>
                <a:latin typeface="Arial" panose="020B0604020202020204" pitchFamily="34" charset="0"/>
                <a:cs typeface="Arial" panose="020B0604020202020204" pitchFamily="34" charset="0"/>
              </a:rPr>
              <a:t>Insurance Mega-Mergers</a:t>
            </a:r>
            <a:endParaRPr lang="en-US" dirty="0"/>
          </a:p>
        </p:txBody>
      </p:sp>
      <p:sp>
        <p:nvSpPr>
          <p:cNvPr id="7" name="TextBox 6">
            <a:extLst>
              <a:ext uri="{FF2B5EF4-FFF2-40B4-BE49-F238E27FC236}">
                <a16:creationId xmlns:a16="http://schemas.microsoft.com/office/drawing/2014/main" id="{F961155A-8F51-4AD9-AAE1-AF5333CC25BC}"/>
              </a:ext>
            </a:extLst>
          </p:cNvPr>
          <p:cNvSpPr txBox="1"/>
          <p:nvPr userDrawn="1"/>
        </p:nvSpPr>
        <p:spPr>
          <a:xfrm>
            <a:off x="628649" y="1131502"/>
            <a:ext cx="4603370" cy="2021066"/>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The AMA blocked two insurance mega-mergers and effectively protected over $500 million in annual physicians' payments</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Victories like this are possible because 60% of all membership dues go to lobbying activities that advance the cause of physicians and their patients</a:t>
            </a:r>
          </a:p>
        </p:txBody>
      </p:sp>
    </p:spTree>
    <p:extLst>
      <p:ext uri="{BB962C8B-B14F-4D97-AF65-F5344CB8AC3E}">
        <p14:creationId xmlns:p14="http://schemas.microsoft.com/office/powerpoint/2010/main" val="61172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2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36010" y="0"/>
            <a:ext cx="3419726" cy="4684729"/>
          </a:xfrm>
          <a:prstGeom prst="rect">
            <a:avLst/>
          </a:prstGeom>
          <a:solidFill>
            <a:srgbClr val="004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6" y="3072252"/>
            <a:ext cx="3155094" cy="1699717"/>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r>
              <a:rPr lang="en-US" sz="1600" dirty="0">
                <a:solidFill>
                  <a:schemeClr val="bg1"/>
                </a:solidFill>
              </a:rPr>
              <a:t>An </a:t>
            </a:r>
            <a:r>
              <a:rPr lang="en-US" sz="1600" b="1" dirty="0">
                <a:solidFill>
                  <a:schemeClr val="bg1"/>
                </a:solidFill>
              </a:rPr>
              <a:t>AMA membership</a:t>
            </a:r>
            <a:r>
              <a:rPr lang="en-US" sz="1600" dirty="0">
                <a:solidFill>
                  <a:schemeClr val="bg1"/>
                </a:solidFill>
              </a:rPr>
              <a:t> means you’re protecting insurance coverage for millions of patients.</a:t>
            </a:r>
          </a:p>
        </p:txBody>
      </p:sp>
      <p:pic>
        <p:nvPicPr>
          <p:cNvPr id="10" name="Graphic 9">
            <a:extLst>
              <a:ext uri="{FF2B5EF4-FFF2-40B4-BE49-F238E27FC236}">
                <a16:creationId xmlns:a16="http://schemas.microsoft.com/office/drawing/2014/main" id="{D12C86B8-A47D-1146-B2EB-FDC2099BD7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67889" y="1081822"/>
            <a:ext cx="2027174" cy="1998420"/>
          </a:xfrm>
          <a:prstGeom prst="rect">
            <a:avLst/>
          </a:prstGeom>
        </p:spPr>
      </p:pic>
      <p:sp>
        <p:nvSpPr>
          <p:cNvPr id="11" name="TextBox 10">
            <a:extLst>
              <a:ext uri="{FF2B5EF4-FFF2-40B4-BE49-F238E27FC236}">
                <a16:creationId xmlns:a16="http://schemas.microsoft.com/office/drawing/2014/main" id="{9C656CD9-0344-F343-9EE3-562001FDEB3F}"/>
              </a:ext>
            </a:extLst>
          </p:cNvPr>
          <p:cNvSpPr txBox="1"/>
          <p:nvPr userDrawn="1"/>
        </p:nvSpPr>
        <p:spPr>
          <a:xfrm>
            <a:off x="6445748" y="448486"/>
            <a:ext cx="2000250" cy="276999"/>
          </a:xfrm>
          <a:prstGeom prst="rect">
            <a:avLst/>
          </a:prstGeom>
          <a:noFill/>
          <a:ln>
            <a:solidFill>
              <a:schemeClr val="bg1"/>
            </a:solidFill>
          </a:ln>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ADVOCACY</a:t>
            </a:r>
          </a:p>
        </p:txBody>
      </p:sp>
      <p:sp>
        <p:nvSpPr>
          <p:cNvPr id="5" name="TextBox 4">
            <a:extLst>
              <a:ext uri="{FF2B5EF4-FFF2-40B4-BE49-F238E27FC236}">
                <a16:creationId xmlns:a16="http://schemas.microsoft.com/office/drawing/2014/main" id="{1CE44907-761C-4BDD-AF7B-56E3B09B8DB0}"/>
              </a:ext>
            </a:extLst>
          </p:cNvPr>
          <p:cNvSpPr txBox="1"/>
          <p:nvPr userDrawn="1"/>
        </p:nvSpPr>
        <p:spPr>
          <a:xfrm>
            <a:off x="628650" y="371595"/>
            <a:ext cx="4965543" cy="461665"/>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46166B"/>
                </a:solidFill>
                <a:effectLst/>
                <a:uLnTx/>
                <a:uFillTx/>
                <a:latin typeface="Arial" panose="020B0604020202020204" pitchFamily="34" charset="0"/>
                <a:cs typeface="Arial" panose="020B0604020202020204" pitchFamily="34" charset="0"/>
              </a:rPr>
              <a:t>Health Reform</a:t>
            </a:r>
            <a:endParaRPr lang="en-US" dirty="0"/>
          </a:p>
        </p:txBody>
      </p:sp>
      <p:sp>
        <p:nvSpPr>
          <p:cNvPr id="7" name="TextBox 6">
            <a:extLst>
              <a:ext uri="{FF2B5EF4-FFF2-40B4-BE49-F238E27FC236}">
                <a16:creationId xmlns:a16="http://schemas.microsoft.com/office/drawing/2014/main" id="{05E01F26-7B17-41E4-A5E2-3601E66B2E9C}"/>
              </a:ext>
            </a:extLst>
          </p:cNvPr>
          <p:cNvSpPr txBox="1"/>
          <p:nvPr userDrawn="1"/>
        </p:nvSpPr>
        <p:spPr>
          <a:xfrm>
            <a:off x="628650" y="1136920"/>
            <a:ext cx="4669682" cy="1569660"/>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Through our </a:t>
            </a:r>
            <a:r>
              <a:rPr kumimoji="0" lang="en-US" sz="1600" b="0" i="0" u="none" strike="noStrike" kern="1200" cap="none" spc="0" normalizeH="0" baseline="0" noProof="0" dirty="0">
                <a:ln>
                  <a:noFill/>
                </a:ln>
                <a:solidFill>
                  <a:srgbClr val="595959"/>
                </a:solidFill>
                <a:effectLst/>
                <a:uLnTx/>
                <a:uFillTx/>
                <a:latin typeface="Arial" charset="0"/>
                <a:cs typeface="Arial" charset="0"/>
                <a:hlinkClick r:id="rId4"/>
              </a:rPr>
              <a:t>Patients Before Politics campaign</a:t>
            </a:r>
            <a:r>
              <a:rPr kumimoji="0" lang="en-US" sz="1600" b="0" i="0" u="none" strike="noStrike" kern="1200" cap="none" spc="0" normalizeH="0" baseline="0" noProof="0" dirty="0">
                <a:ln>
                  <a:noFill/>
                </a:ln>
                <a:solidFill>
                  <a:srgbClr val="595959"/>
                </a:solidFill>
                <a:effectLst/>
                <a:uLnTx/>
                <a:uFillTx/>
                <a:latin typeface="Arial" charset="0"/>
                <a:cs typeface="Arial" charset="0"/>
              </a:rPr>
              <a:t>, we’ve generated more than 7 million emails, social media messages and phone calls to help shape health care reform discussions on Capitol Hill, as well as in exam rooms, boardrooms and town halls across the country</a:t>
            </a:r>
          </a:p>
        </p:txBody>
      </p:sp>
    </p:spTree>
    <p:extLst>
      <p:ext uri="{BB962C8B-B14F-4D97-AF65-F5344CB8AC3E}">
        <p14:creationId xmlns:p14="http://schemas.microsoft.com/office/powerpoint/2010/main" val="111492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3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36010" y="0"/>
            <a:ext cx="3419726" cy="4684729"/>
          </a:xfrm>
          <a:prstGeom prst="rect">
            <a:avLst/>
          </a:prstGeom>
          <a:solidFill>
            <a:srgbClr val="004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6" y="3018222"/>
            <a:ext cx="2907956" cy="1699717"/>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r>
              <a:rPr lang="en-US" sz="1600" dirty="0">
                <a:solidFill>
                  <a:schemeClr val="bg1"/>
                </a:solidFill>
              </a:rPr>
              <a:t>An </a:t>
            </a:r>
            <a:r>
              <a:rPr lang="en-US" sz="1600" b="1" dirty="0">
                <a:solidFill>
                  <a:schemeClr val="bg1"/>
                </a:solidFill>
              </a:rPr>
              <a:t>AMA membership</a:t>
            </a:r>
            <a:r>
              <a:rPr lang="en-US" sz="1600" dirty="0">
                <a:solidFill>
                  <a:schemeClr val="bg1"/>
                </a:solidFill>
              </a:rPr>
              <a:t> means you're fighting for physicians and patients in our courts.</a:t>
            </a:r>
          </a:p>
        </p:txBody>
      </p:sp>
      <p:pic>
        <p:nvPicPr>
          <p:cNvPr id="11" name="Graphic 10">
            <a:extLst>
              <a:ext uri="{FF2B5EF4-FFF2-40B4-BE49-F238E27FC236}">
                <a16:creationId xmlns:a16="http://schemas.microsoft.com/office/drawing/2014/main" id="{70FDF63D-F2A0-7A47-AEF4-21A2C96E32C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385" t="20962" r="9361" b="21701"/>
          <a:stretch/>
        </p:blipFill>
        <p:spPr>
          <a:xfrm>
            <a:off x="6372224" y="865087"/>
            <a:ext cx="2152651" cy="2153136"/>
          </a:xfrm>
          <a:prstGeom prst="rect">
            <a:avLst/>
          </a:prstGeom>
        </p:spPr>
      </p:pic>
      <p:sp>
        <p:nvSpPr>
          <p:cNvPr id="9" name="TextBox 8">
            <a:extLst>
              <a:ext uri="{FF2B5EF4-FFF2-40B4-BE49-F238E27FC236}">
                <a16:creationId xmlns:a16="http://schemas.microsoft.com/office/drawing/2014/main" id="{1A27EA59-6004-A240-AAD3-9714822FDE00}"/>
              </a:ext>
            </a:extLst>
          </p:cNvPr>
          <p:cNvSpPr txBox="1"/>
          <p:nvPr userDrawn="1"/>
        </p:nvSpPr>
        <p:spPr>
          <a:xfrm>
            <a:off x="6445748" y="448486"/>
            <a:ext cx="2000250" cy="276999"/>
          </a:xfrm>
          <a:prstGeom prst="rect">
            <a:avLst/>
          </a:prstGeom>
          <a:noFill/>
          <a:ln>
            <a:solidFill>
              <a:schemeClr val="bg1"/>
            </a:solidFill>
          </a:ln>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ADVOCACY</a:t>
            </a:r>
          </a:p>
        </p:txBody>
      </p:sp>
      <p:sp>
        <p:nvSpPr>
          <p:cNvPr id="5" name="TextBox 4">
            <a:extLst>
              <a:ext uri="{FF2B5EF4-FFF2-40B4-BE49-F238E27FC236}">
                <a16:creationId xmlns:a16="http://schemas.microsoft.com/office/drawing/2014/main" id="{3AAE6FC8-5CDF-455A-807A-FED1E136CAF5}"/>
              </a:ext>
            </a:extLst>
          </p:cNvPr>
          <p:cNvSpPr txBox="1"/>
          <p:nvPr userDrawn="1"/>
        </p:nvSpPr>
        <p:spPr>
          <a:xfrm>
            <a:off x="628651" y="369647"/>
            <a:ext cx="4961511" cy="461665"/>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46166B"/>
                </a:solidFill>
                <a:effectLst/>
                <a:uLnTx/>
                <a:uFillTx/>
                <a:latin typeface="Arial" panose="020B0604020202020204" pitchFamily="34" charset="0"/>
                <a:cs typeface="Arial" panose="020B0604020202020204" pitchFamily="34" charset="0"/>
              </a:rPr>
              <a:t>Abusive Litigation</a:t>
            </a:r>
            <a:endParaRPr lang="en-US" dirty="0"/>
          </a:p>
        </p:txBody>
      </p:sp>
      <p:sp>
        <p:nvSpPr>
          <p:cNvPr id="7" name="TextBox 6">
            <a:extLst>
              <a:ext uri="{FF2B5EF4-FFF2-40B4-BE49-F238E27FC236}">
                <a16:creationId xmlns:a16="http://schemas.microsoft.com/office/drawing/2014/main" id="{47D118BA-19E8-4060-B75A-CDFFCC453BAF}"/>
              </a:ext>
            </a:extLst>
          </p:cNvPr>
          <p:cNvSpPr txBox="1"/>
          <p:nvPr userDrawn="1"/>
        </p:nvSpPr>
        <p:spPr>
          <a:xfrm>
            <a:off x="628651" y="1136920"/>
            <a:ext cx="4617118" cy="1774845"/>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a:ln>
                  <a:noFill/>
                </a:ln>
                <a:solidFill>
                  <a:srgbClr val="595959"/>
                </a:solidFill>
                <a:effectLst/>
                <a:uLnTx/>
                <a:uFillTx/>
                <a:latin typeface="Arial" charset="0"/>
                <a:cs typeface="Arial" charset="0"/>
              </a:rPr>
              <a:t>In more than 400 key cases, the AMA has helped set important precedent and has generated hundreds of millions of dollars in settlements for physicians and their patients</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a:ln>
                  <a:noFill/>
                </a:ln>
                <a:solidFill>
                  <a:srgbClr val="595959"/>
                </a:solidFill>
                <a:effectLst/>
                <a:uLnTx/>
                <a:uFillTx/>
                <a:latin typeface="Arial" charset="0"/>
                <a:cs typeface="Arial" charset="0"/>
              </a:rPr>
              <a:t>We’ve helped win nearly 70% of cases related to abusive litigation against physicians</a:t>
            </a:r>
            <a:endParaRPr kumimoji="0" lang="en-US" sz="1600" b="0" i="0" u="none" strike="noStrike" kern="1200" cap="none" spc="0" normalizeH="0" baseline="0" noProof="0" dirty="0">
              <a:ln>
                <a:noFill/>
              </a:ln>
              <a:solidFill>
                <a:srgbClr val="595959"/>
              </a:solidFill>
              <a:effectLst/>
              <a:uLnTx/>
              <a:uFillTx/>
              <a:latin typeface="Arial" charset="0"/>
              <a:cs typeface="Arial" charset="0"/>
            </a:endParaRPr>
          </a:p>
        </p:txBody>
      </p:sp>
    </p:spTree>
    <p:extLst>
      <p:ext uri="{BB962C8B-B14F-4D97-AF65-F5344CB8AC3E}">
        <p14:creationId xmlns:p14="http://schemas.microsoft.com/office/powerpoint/2010/main" val="33385149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4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36010" y="0"/>
            <a:ext cx="3419726" cy="4684729"/>
          </a:xfrm>
          <a:prstGeom prst="rect">
            <a:avLst/>
          </a:prstGeom>
          <a:solidFill>
            <a:srgbClr val="004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6" y="3440780"/>
            <a:ext cx="2907956" cy="999241"/>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dirty="0">
                <a:solidFill>
                  <a:schemeClr val="bg1"/>
                </a:solidFill>
              </a:rPr>
              <a:t>An </a:t>
            </a:r>
            <a:r>
              <a:rPr lang="en-US" sz="1600" b="1" dirty="0">
                <a:solidFill>
                  <a:schemeClr val="bg1"/>
                </a:solidFill>
              </a:rPr>
              <a:t>AMA membership</a:t>
            </a:r>
            <a:r>
              <a:rPr lang="en-US" sz="1600" dirty="0">
                <a:solidFill>
                  <a:schemeClr val="bg1"/>
                </a:solidFill>
              </a:rPr>
              <a:t> means </a:t>
            </a:r>
            <a:r>
              <a:rPr lang="en-US" sz="1600" kern="1200" dirty="0">
                <a:solidFill>
                  <a:schemeClr val="bg1"/>
                </a:solidFill>
                <a:effectLst/>
                <a:latin typeface="Arial" panose="020B0604020202020204" pitchFamily="34" charset="0"/>
                <a:ea typeface="Arial" panose="020B0604020202020204" pitchFamily="34" charset="0"/>
                <a:cs typeface="Arial" panose="020B0604020202020204" pitchFamily="34" charset="0"/>
              </a:rPr>
              <a:t>you’re bringing transparency to prescription drug pricing.</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600" dirty="0">
              <a:solidFill>
                <a:schemeClr val="bg1"/>
              </a:solidFill>
            </a:endParaRPr>
          </a:p>
        </p:txBody>
      </p:sp>
      <p:sp>
        <p:nvSpPr>
          <p:cNvPr id="11" name="TextBox 10">
            <a:extLst>
              <a:ext uri="{FF2B5EF4-FFF2-40B4-BE49-F238E27FC236}">
                <a16:creationId xmlns:a16="http://schemas.microsoft.com/office/drawing/2014/main" id="{30250F8C-C714-2E42-A712-48D41BD8A9AA}"/>
              </a:ext>
            </a:extLst>
          </p:cNvPr>
          <p:cNvSpPr txBox="1"/>
          <p:nvPr userDrawn="1"/>
        </p:nvSpPr>
        <p:spPr>
          <a:xfrm>
            <a:off x="6445748" y="448486"/>
            <a:ext cx="2000250" cy="276999"/>
          </a:xfrm>
          <a:prstGeom prst="rect">
            <a:avLst/>
          </a:prstGeom>
          <a:noFill/>
          <a:ln>
            <a:solidFill>
              <a:schemeClr val="bg1"/>
            </a:solidFill>
          </a:ln>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ADVOCACY</a:t>
            </a:r>
          </a:p>
        </p:txBody>
      </p:sp>
      <p:sp>
        <p:nvSpPr>
          <p:cNvPr id="10" name="Title 5">
            <a:extLst>
              <a:ext uri="{FF2B5EF4-FFF2-40B4-BE49-F238E27FC236}">
                <a16:creationId xmlns:a16="http://schemas.microsoft.com/office/drawing/2014/main" id="{684DA2FB-957B-784A-A9CB-15FF181746D9}"/>
              </a:ext>
            </a:extLst>
          </p:cNvPr>
          <p:cNvSpPr txBox="1">
            <a:spLocks/>
          </p:cNvSpPr>
          <p:nvPr userDrawn="1"/>
        </p:nvSpPr>
        <p:spPr>
          <a:xfrm>
            <a:off x="4010167" y="1469939"/>
            <a:ext cx="4676637" cy="2006600"/>
          </a:xfrm>
          <a:prstGeom prst="rect">
            <a:avLst/>
          </a:prstGeom>
        </p:spPr>
        <p:txBody>
          <a:bodyPr vert="horz" lIns="91440" tIns="45720" rIns="91440" bIns="45720" rtlCol="0" anchor="ctr" anchorCtr="0">
            <a:norm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pic>
        <p:nvPicPr>
          <p:cNvPr id="7" name="Graphic 6">
            <a:extLst>
              <a:ext uri="{FF2B5EF4-FFF2-40B4-BE49-F238E27FC236}">
                <a16:creationId xmlns:a16="http://schemas.microsoft.com/office/drawing/2014/main" id="{9205133F-CF98-954B-99FC-7E11019EA6A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7025" b="8102"/>
          <a:stretch/>
        </p:blipFill>
        <p:spPr>
          <a:xfrm>
            <a:off x="6376392" y="565607"/>
            <a:ext cx="2275646" cy="2865748"/>
          </a:xfrm>
          <a:prstGeom prst="rect">
            <a:avLst/>
          </a:prstGeom>
        </p:spPr>
      </p:pic>
      <p:sp>
        <p:nvSpPr>
          <p:cNvPr id="5" name="TextBox 4">
            <a:extLst>
              <a:ext uri="{FF2B5EF4-FFF2-40B4-BE49-F238E27FC236}">
                <a16:creationId xmlns:a16="http://schemas.microsoft.com/office/drawing/2014/main" id="{E0B42B5C-AB21-42F8-805A-5E8B8FE04AC9}"/>
              </a:ext>
            </a:extLst>
          </p:cNvPr>
          <p:cNvSpPr txBox="1"/>
          <p:nvPr userDrawn="1"/>
        </p:nvSpPr>
        <p:spPr>
          <a:xfrm>
            <a:off x="628651" y="181582"/>
            <a:ext cx="4948540" cy="830997"/>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46166B"/>
                </a:solidFill>
                <a:effectLst/>
                <a:uLnTx/>
                <a:uFillTx/>
                <a:latin typeface="Arial" panose="020B0604020202020204" pitchFamily="34" charset="0"/>
                <a:cs typeface="Arial" panose="020B0604020202020204" pitchFamily="34" charset="0"/>
              </a:rPr>
              <a:t>Transparency in Prescription Drug Pricing</a:t>
            </a:r>
            <a:endParaRPr lang="en-US" dirty="0"/>
          </a:p>
        </p:txBody>
      </p:sp>
      <p:sp>
        <p:nvSpPr>
          <p:cNvPr id="9" name="TextBox 8">
            <a:extLst>
              <a:ext uri="{FF2B5EF4-FFF2-40B4-BE49-F238E27FC236}">
                <a16:creationId xmlns:a16="http://schemas.microsoft.com/office/drawing/2014/main" id="{F3F9F4C5-F642-4FB5-854B-C59854135DD0}"/>
              </a:ext>
            </a:extLst>
          </p:cNvPr>
          <p:cNvSpPr txBox="1"/>
          <p:nvPr userDrawn="1"/>
        </p:nvSpPr>
        <p:spPr>
          <a:xfrm>
            <a:off x="628651" y="1136920"/>
            <a:ext cx="4603368" cy="2021066"/>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a:ln>
                  <a:noFill/>
                </a:ln>
                <a:solidFill>
                  <a:srgbClr val="595959"/>
                </a:solidFill>
                <a:effectLst/>
                <a:uLnTx/>
                <a:uFillTx/>
                <a:latin typeface="Arial" charset="0"/>
                <a:cs typeface="Arial" charset="0"/>
              </a:rPr>
              <a:t>The AMA’s interactive grassroots campaign microsite—</a:t>
            </a:r>
            <a:r>
              <a:rPr kumimoji="0" lang="en-US" sz="1600" b="0" i="0" u="none" strike="noStrike" kern="1200" cap="none" spc="0" normalizeH="0" baseline="0" noProof="0">
                <a:ln>
                  <a:noFill/>
                </a:ln>
                <a:solidFill>
                  <a:srgbClr val="595959"/>
                </a:solidFill>
                <a:effectLst/>
                <a:uLnTx/>
                <a:uFillTx/>
                <a:latin typeface="Arial" charset="0"/>
                <a:cs typeface="Arial" charset="0"/>
                <a:hlinkClick r:id="rId4"/>
              </a:rPr>
              <a:t>truthinrx.org</a:t>
            </a:r>
            <a:r>
              <a:rPr kumimoji="0" lang="en-US" sz="1600" b="0" i="0" u="none" strike="noStrike" kern="1200" cap="none" spc="0" normalizeH="0" baseline="0" noProof="0">
                <a:ln>
                  <a:noFill/>
                </a:ln>
                <a:solidFill>
                  <a:srgbClr val="595959"/>
                </a:solidFill>
                <a:effectLst/>
                <a:uLnTx/>
                <a:uFillTx/>
                <a:latin typeface="Arial" charset="0"/>
                <a:cs typeface="Arial" charset="0"/>
              </a:rPr>
              <a:t>—has built a network of more than 275,000 advocates who have taken action and signed our online petition</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a:ln>
                  <a:noFill/>
                </a:ln>
                <a:solidFill>
                  <a:srgbClr val="595959"/>
                </a:solidFill>
                <a:effectLst/>
                <a:uLnTx/>
                <a:uFillTx/>
                <a:latin typeface="Arial" charset="0"/>
                <a:cs typeface="Arial" charset="0"/>
              </a:rPr>
              <a:t>This campaign has generated more than 827,000 messages sent to Congress demanding drug pricing transparency</a:t>
            </a:r>
            <a:endParaRPr kumimoji="0" lang="en-US" sz="1600" b="0" i="0" u="none" strike="noStrike" kern="1200" cap="none" spc="0" normalizeH="0" baseline="0" noProof="0" dirty="0">
              <a:ln>
                <a:noFill/>
              </a:ln>
              <a:solidFill>
                <a:srgbClr val="595959"/>
              </a:solidFill>
              <a:effectLst/>
              <a:uLnTx/>
              <a:uFillTx/>
              <a:latin typeface="Arial" charset="0"/>
              <a:cs typeface="Arial" charset="0"/>
            </a:endParaRPr>
          </a:p>
        </p:txBody>
      </p:sp>
    </p:spTree>
    <p:extLst>
      <p:ext uri="{BB962C8B-B14F-4D97-AF65-F5344CB8AC3E}">
        <p14:creationId xmlns:p14="http://schemas.microsoft.com/office/powerpoint/2010/main" val="41090963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5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36010" y="0"/>
            <a:ext cx="3419726" cy="4684729"/>
          </a:xfrm>
          <a:prstGeom prst="rect">
            <a:avLst/>
          </a:prstGeom>
          <a:solidFill>
            <a:srgbClr val="004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5" y="3018222"/>
            <a:ext cx="2989631" cy="1699717"/>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dirty="0">
                <a:solidFill>
                  <a:schemeClr val="bg1"/>
                </a:solidFill>
                <a:latin typeface="Arial" panose="020B0604020202020204" pitchFamily="34" charset="0"/>
                <a:cs typeface="Arial" panose="020B0604020202020204" pitchFamily="34" charset="0"/>
              </a:rPr>
              <a:t>An </a:t>
            </a:r>
            <a:r>
              <a:rPr lang="en-US" sz="1600" b="1" dirty="0">
                <a:solidFill>
                  <a:schemeClr val="bg1"/>
                </a:solidFill>
                <a:latin typeface="Arial" panose="020B0604020202020204" pitchFamily="34" charset="0"/>
                <a:cs typeface="Arial" panose="020B0604020202020204" pitchFamily="34" charset="0"/>
              </a:rPr>
              <a:t>AMA membership</a:t>
            </a:r>
            <a:r>
              <a:rPr lang="en-US" sz="1600" dirty="0">
                <a:solidFill>
                  <a:schemeClr val="bg1"/>
                </a:solidFill>
                <a:latin typeface="Arial" panose="020B0604020202020204" pitchFamily="34" charset="0"/>
                <a:cs typeface="Arial" panose="020B0604020202020204" pitchFamily="34" charset="0"/>
              </a:rPr>
              <a:t> means you’re working to protect patient/physician confidentiality.</a:t>
            </a:r>
          </a:p>
        </p:txBody>
      </p:sp>
      <p:pic>
        <p:nvPicPr>
          <p:cNvPr id="9" name="Graphic 8">
            <a:extLst>
              <a:ext uri="{FF2B5EF4-FFF2-40B4-BE49-F238E27FC236}">
                <a16:creationId xmlns:a16="http://schemas.microsoft.com/office/drawing/2014/main" id="{7576A5EE-01A5-4044-935A-DDE76130B1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58749" y="1002709"/>
            <a:ext cx="1915990" cy="1915990"/>
          </a:xfrm>
          <a:prstGeom prst="rect">
            <a:avLst/>
          </a:prstGeom>
        </p:spPr>
      </p:pic>
      <p:sp>
        <p:nvSpPr>
          <p:cNvPr id="11" name="TextBox 10">
            <a:extLst>
              <a:ext uri="{FF2B5EF4-FFF2-40B4-BE49-F238E27FC236}">
                <a16:creationId xmlns:a16="http://schemas.microsoft.com/office/drawing/2014/main" id="{30250F8C-C714-2E42-A712-48D41BD8A9AA}"/>
              </a:ext>
            </a:extLst>
          </p:cNvPr>
          <p:cNvSpPr txBox="1"/>
          <p:nvPr userDrawn="1"/>
        </p:nvSpPr>
        <p:spPr>
          <a:xfrm>
            <a:off x="6445748" y="448486"/>
            <a:ext cx="2000250" cy="276999"/>
          </a:xfrm>
          <a:prstGeom prst="rect">
            <a:avLst/>
          </a:prstGeom>
          <a:noFill/>
          <a:ln>
            <a:solidFill>
              <a:schemeClr val="bg1"/>
            </a:solidFill>
          </a:ln>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ADVOCACY</a:t>
            </a:r>
          </a:p>
        </p:txBody>
      </p:sp>
      <p:sp>
        <p:nvSpPr>
          <p:cNvPr id="7" name="TextBox 6">
            <a:extLst>
              <a:ext uri="{FF2B5EF4-FFF2-40B4-BE49-F238E27FC236}">
                <a16:creationId xmlns:a16="http://schemas.microsoft.com/office/drawing/2014/main" id="{21A0D1C7-E2D3-4A9C-91C3-96CCDAE2A3CA}"/>
              </a:ext>
            </a:extLst>
          </p:cNvPr>
          <p:cNvSpPr txBox="1"/>
          <p:nvPr userDrawn="1"/>
        </p:nvSpPr>
        <p:spPr>
          <a:xfrm>
            <a:off x="628651" y="175097"/>
            <a:ext cx="4974481" cy="830997"/>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46166B"/>
                </a:solidFill>
                <a:effectLst/>
                <a:uLnTx/>
                <a:uFillTx/>
                <a:latin typeface="Arial" panose="020B0604020202020204" pitchFamily="34" charset="0"/>
                <a:cs typeface="Arial" panose="020B0604020202020204" pitchFamily="34" charset="0"/>
              </a:rPr>
              <a:t>Preserving Physician Patient Relationship</a:t>
            </a:r>
            <a:endParaRPr lang="en-US" dirty="0"/>
          </a:p>
        </p:txBody>
      </p:sp>
      <p:sp>
        <p:nvSpPr>
          <p:cNvPr id="10" name="TextBox 9">
            <a:extLst>
              <a:ext uri="{FF2B5EF4-FFF2-40B4-BE49-F238E27FC236}">
                <a16:creationId xmlns:a16="http://schemas.microsoft.com/office/drawing/2014/main" id="{90610AF1-8865-46BF-BA48-C446AB9BCE84}"/>
              </a:ext>
            </a:extLst>
          </p:cNvPr>
          <p:cNvSpPr txBox="1"/>
          <p:nvPr userDrawn="1"/>
        </p:nvSpPr>
        <p:spPr>
          <a:xfrm>
            <a:off x="628651" y="1136920"/>
            <a:ext cx="4603368" cy="1774845"/>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The AMA believes patient/physician confidentiality is sacred</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For more than 20 years, across 11 states and in nine federal courts of appeal and the U.S. Supreme Court, the AMA has been litigating this important issue on your behalf</a:t>
            </a:r>
          </a:p>
        </p:txBody>
      </p:sp>
    </p:spTree>
    <p:extLst>
      <p:ext uri="{BB962C8B-B14F-4D97-AF65-F5344CB8AC3E}">
        <p14:creationId xmlns:p14="http://schemas.microsoft.com/office/powerpoint/2010/main" val="17101247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6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36010" y="0"/>
            <a:ext cx="3419726" cy="4684729"/>
          </a:xfrm>
          <a:prstGeom prst="rect">
            <a:avLst/>
          </a:prstGeom>
          <a:solidFill>
            <a:srgbClr val="004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6" y="3018222"/>
            <a:ext cx="2907956" cy="1699717"/>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dirty="0">
                <a:solidFill>
                  <a:schemeClr val="bg1"/>
                </a:solidFill>
              </a:rPr>
              <a:t>An </a:t>
            </a:r>
            <a:r>
              <a:rPr lang="en-US" sz="1600" b="1" dirty="0">
                <a:solidFill>
                  <a:schemeClr val="bg1"/>
                </a:solidFill>
              </a:rPr>
              <a:t>AMA membership</a:t>
            </a:r>
            <a:r>
              <a:rPr lang="en-US" sz="1600" dirty="0">
                <a:solidFill>
                  <a:schemeClr val="bg1"/>
                </a:solidFill>
              </a:rPr>
              <a:t> means exposing dishonest and unfair insurance practices.</a:t>
            </a:r>
          </a:p>
        </p:txBody>
      </p:sp>
      <p:sp>
        <p:nvSpPr>
          <p:cNvPr id="11" name="TextBox 10">
            <a:extLst>
              <a:ext uri="{FF2B5EF4-FFF2-40B4-BE49-F238E27FC236}">
                <a16:creationId xmlns:a16="http://schemas.microsoft.com/office/drawing/2014/main" id="{30250F8C-C714-2E42-A712-48D41BD8A9AA}"/>
              </a:ext>
            </a:extLst>
          </p:cNvPr>
          <p:cNvSpPr txBox="1"/>
          <p:nvPr userDrawn="1"/>
        </p:nvSpPr>
        <p:spPr>
          <a:xfrm>
            <a:off x="6445748" y="448486"/>
            <a:ext cx="2000250" cy="276999"/>
          </a:xfrm>
          <a:prstGeom prst="rect">
            <a:avLst/>
          </a:prstGeom>
          <a:noFill/>
          <a:ln>
            <a:solidFill>
              <a:schemeClr val="bg1"/>
            </a:solidFill>
          </a:ln>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ADVOCACY</a:t>
            </a:r>
          </a:p>
        </p:txBody>
      </p:sp>
      <p:sp>
        <p:nvSpPr>
          <p:cNvPr id="10" name="Title 5">
            <a:extLst>
              <a:ext uri="{FF2B5EF4-FFF2-40B4-BE49-F238E27FC236}">
                <a16:creationId xmlns:a16="http://schemas.microsoft.com/office/drawing/2014/main" id="{684DA2FB-957B-784A-A9CB-15FF181746D9}"/>
              </a:ext>
            </a:extLst>
          </p:cNvPr>
          <p:cNvSpPr txBox="1">
            <a:spLocks/>
          </p:cNvSpPr>
          <p:nvPr userDrawn="1"/>
        </p:nvSpPr>
        <p:spPr>
          <a:xfrm>
            <a:off x="4010167" y="1469939"/>
            <a:ext cx="4676637" cy="2006600"/>
          </a:xfrm>
          <a:prstGeom prst="rect">
            <a:avLst/>
          </a:prstGeom>
        </p:spPr>
        <p:txBody>
          <a:bodyPr vert="horz" lIns="91440" tIns="45720" rIns="91440" bIns="45720" rtlCol="0" anchor="ctr" anchorCtr="0">
            <a:norm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pic>
        <p:nvPicPr>
          <p:cNvPr id="13" name="Graphic 12">
            <a:extLst>
              <a:ext uri="{FF2B5EF4-FFF2-40B4-BE49-F238E27FC236}">
                <a16:creationId xmlns:a16="http://schemas.microsoft.com/office/drawing/2014/main" id="{2219DB76-B07E-624E-8355-84F03B3B59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7564" y="1033262"/>
            <a:ext cx="2013247" cy="2013247"/>
          </a:xfrm>
          <a:prstGeom prst="rect">
            <a:avLst/>
          </a:prstGeom>
        </p:spPr>
      </p:pic>
      <p:sp>
        <p:nvSpPr>
          <p:cNvPr id="5" name="TextBox 4">
            <a:extLst>
              <a:ext uri="{FF2B5EF4-FFF2-40B4-BE49-F238E27FC236}">
                <a16:creationId xmlns:a16="http://schemas.microsoft.com/office/drawing/2014/main" id="{1E86E263-0EA9-4BCF-A6EB-6D0E845FBCAB}"/>
              </a:ext>
            </a:extLst>
          </p:cNvPr>
          <p:cNvSpPr txBox="1"/>
          <p:nvPr userDrawn="1"/>
        </p:nvSpPr>
        <p:spPr>
          <a:xfrm>
            <a:off x="628651" y="369650"/>
            <a:ext cx="4967996" cy="461665"/>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46166B"/>
                </a:solidFill>
                <a:effectLst/>
                <a:uLnTx/>
                <a:uFillTx/>
                <a:latin typeface="Arial" panose="020B0604020202020204" pitchFamily="34" charset="0"/>
                <a:cs typeface="Arial" panose="020B0604020202020204" pitchFamily="34" charset="0"/>
              </a:rPr>
              <a:t>AMA vs United Healthcare</a:t>
            </a:r>
            <a:endParaRPr lang="en-US" dirty="0"/>
          </a:p>
        </p:txBody>
      </p:sp>
      <p:sp>
        <p:nvSpPr>
          <p:cNvPr id="7" name="TextBox 6">
            <a:extLst>
              <a:ext uri="{FF2B5EF4-FFF2-40B4-BE49-F238E27FC236}">
                <a16:creationId xmlns:a16="http://schemas.microsoft.com/office/drawing/2014/main" id="{3861443C-4460-491C-B83C-4BB2996A4F86}"/>
              </a:ext>
            </a:extLst>
          </p:cNvPr>
          <p:cNvSpPr txBox="1"/>
          <p:nvPr userDrawn="1"/>
        </p:nvSpPr>
        <p:spPr>
          <a:xfrm>
            <a:off x="628651" y="1131502"/>
            <a:ext cx="4603368" cy="1774845"/>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For 10 years the AMA fought relentlessly in the courts for physicians and patients, demanding transparency. And we won</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In one of the largest settlements involving a single health insurer, $350 million was paid back to patients and physicians</a:t>
            </a:r>
          </a:p>
        </p:txBody>
      </p:sp>
    </p:spTree>
    <p:extLst>
      <p:ext uri="{BB962C8B-B14F-4D97-AF65-F5344CB8AC3E}">
        <p14:creationId xmlns:p14="http://schemas.microsoft.com/office/powerpoint/2010/main" val="27651446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7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36010" y="0"/>
            <a:ext cx="3419726" cy="4684729"/>
          </a:xfrm>
          <a:prstGeom prst="rect">
            <a:avLst/>
          </a:prstGeom>
          <a:solidFill>
            <a:srgbClr val="004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6" y="3018222"/>
            <a:ext cx="2907956" cy="1699717"/>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r>
              <a:rPr lang="en-US" sz="1600" dirty="0">
                <a:solidFill>
                  <a:schemeClr val="bg1"/>
                </a:solidFill>
                <a:latin typeface="Arial" panose="020B0604020202020204" pitchFamily="34" charset="0"/>
                <a:cs typeface="Arial" panose="020B0604020202020204" pitchFamily="34" charset="0"/>
              </a:rPr>
              <a:t>An </a:t>
            </a:r>
            <a:r>
              <a:rPr lang="en-US" sz="1600" b="1" dirty="0">
                <a:solidFill>
                  <a:schemeClr val="bg1"/>
                </a:solidFill>
                <a:latin typeface="Arial" panose="020B0604020202020204" pitchFamily="34" charset="0"/>
                <a:cs typeface="Arial" panose="020B0604020202020204" pitchFamily="34" charset="0"/>
              </a:rPr>
              <a:t>AMA membership</a:t>
            </a:r>
            <a:r>
              <a:rPr lang="en-US" sz="1600" dirty="0">
                <a:solidFill>
                  <a:schemeClr val="bg1"/>
                </a:solidFill>
                <a:latin typeface="Arial" panose="020B0604020202020204" pitchFamily="34" charset="0"/>
                <a:cs typeface="Arial" panose="020B0604020202020204" pitchFamily="34" charset="0"/>
              </a:rPr>
              <a:t> means you’re helping protect the peer-review process in your practice.</a:t>
            </a:r>
          </a:p>
        </p:txBody>
      </p:sp>
      <p:pic>
        <p:nvPicPr>
          <p:cNvPr id="12" name="Graphic 11">
            <a:extLst>
              <a:ext uri="{FF2B5EF4-FFF2-40B4-BE49-F238E27FC236}">
                <a16:creationId xmlns:a16="http://schemas.microsoft.com/office/drawing/2014/main" id="{A5CD3821-00F0-5249-8530-C890335EF4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79601" y="891213"/>
            <a:ext cx="2163266" cy="2163266"/>
          </a:xfrm>
          <a:prstGeom prst="rect">
            <a:avLst/>
          </a:prstGeom>
        </p:spPr>
      </p:pic>
      <p:sp>
        <p:nvSpPr>
          <p:cNvPr id="9" name="TextBox 8">
            <a:extLst>
              <a:ext uri="{FF2B5EF4-FFF2-40B4-BE49-F238E27FC236}">
                <a16:creationId xmlns:a16="http://schemas.microsoft.com/office/drawing/2014/main" id="{957C3FFC-137A-EE49-AC78-3794DE712113}"/>
              </a:ext>
            </a:extLst>
          </p:cNvPr>
          <p:cNvSpPr txBox="1"/>
          <p:nvPr userDrawn="1"/>
        </p:nvSpPr>
        <p:spPr>
          <a:xfrm>
            <a:off x="6445748" y="448486"/>
            <a:ext cx="2000250" cy="276999"/>
          </a:xfrm>
          <a:prstGeom prst="rect">
            <a:avLst/>
          </a:prstGeom>
          <a:noFill/>
          <a:ln>
            <a:solidFill>
              <a:schemeClr val="bg1"/>
            </a:solidFill>
          </a:ln>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ADVOCACY</a:t>
            </a:r>
          </a:p>
        </p:txBody>
      </p:sp>
      <p:sp>
        <p:nvSpPr>
          <p:cNvPr id="5" name="TextBox 4">
            <a:extLst>
              <a:ext uri="{FF2B5EF4-FFF2-40B4-BE49-F238E27FC236}">
                <a16:creationId xmlns:a16="http://schemas.microsoft.com/office/drawing/2014/main" id="{4E613FC0-A430-4B1D-AE19-EBC92BC2F67A}"/>
              </a:ext>
            </a:extLst>
          </p:cNvPr>
          <p:cNvSpPr txBox="1"/>
          <p:nvPr userDrawn="1"/>
        </p:nvSpPr>
        <p:spPr>
          <a:xfrm>
            <a:off x="628650" y="371591"/>
            <a:ext cx="4965543" cy="461665"/>
          </a:xfrm>
          <a:prstGeom prst="rect">
            <a:avLst/>
          </a:prstGeom>
          <a:noFill/>
        </p:spPr>
        <p:txBody>
          <a:bodyPr wrap="square" rtlCol="0">
            <a:spAutoFit/>
          </a:bodyPr>
          <a:lstStyle/>
          <a:p>
            <a:r>
              <a:rPr kumimoji="0" lang="en-US" sz="2400" b="1" i="0" u="none" strike="noStrike" kern="1200" cap="none" spc="0" normalizeH="0" baseline="0" noProof="0">
                <a:ln>
                  <a:noFill/>
                </a:ln>
                <a:solidFill>
                  <a:srgbClr val="46166B"/>
                </a:solidFill>
                <a:effectLst/>
                <a:uLnTx/>
                <a:uFillTx/>
                <a:latin typeface="Arial" panose="020B0604020202020204" pitchFamily="34" charset="0"/>
                <a:cs typeface="Arial" panose="020B0604020202020204" pitchFamily="34" charset="0"/>
              </a:rPr>
              <a:t>Peer-Review Confidentiality</a:t>
            </a:r>
            <a:endParaRPr lang="en-US" dirty="0"/>
          </a:p>
        </p:txBody>
      </p:sp>
      <p:sp>
        <p:nvSpPr>
          <p:cNvPr id="7" name="TextBox 6">
            <a:extLst>
              <a:ext uri="{FF2B5EF4-FFF2-40B4-BE49-F238E27FC236}">
                <a16:creationId xmlns:a16="http://schemas.microsoft.com/office/drawing/2014/main" id="{DFB27A87-1ED3-4CF6-8334-A05103495908}"/>
              </a:ext>
            </a:extLst>
          </p:cNvPr>
          <p:cNvSpPr txBox="1"/>
          <p:nvPr userDrawn="1"/>
        </p:nvSpPr>
        <p:spPr>
          <a:xfrm>
            <a:off x="628650" y="1136920"/>
            <a:ext cx="4610243" cy="1569660"/>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In nine states, three federal courts of appeals and three times in the U.S. Supreme Court, the AMA has fought to protect the confidentiality of peer review and to keeping lawyers from invading private deliberations to punish physicians</a:t>
            </a:r>
          </a:p>
        </p:txBody>
      </p:sp>
    </p:spTree>
    <p:extLst>
      <p:ext uri="{BB962C8B-B14F-4D97-AF65-F5344CB8AC3E}">
        <p14:creationId xmlns:p14="http://schemas.microsoft.com/office/powerpoint/2010/main" val="6332991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8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36010" y="0"/>
            <a:ext cx="3419726" cy="4684729"/>
          </a:xfrm>
          <a:prstGeom prst="rect">
            <a:avLst/>
          </a:prstGeom>
          <a:solidFill>
            <a:srgbClr val="004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6" y="3072252"/>
            <a:ext cx="3081522" cy="1699717"/>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r>
              <a:rPr lang="en-US" sz="1600" dirty="0">
                <a:solidFill>
                  <a:schemeClr val="bg1"/>
                </a:solidFill>
              </a:rPr>
              <a:t>An </a:t>
            </a:r>
            <a:r>
              <a:rPr lang="en-US" sz="1600" b="1" dirty="0">
                <a:solidFill>
                  <a:schemeClr val="bg1"/>
                </a:solidFill>
              </a:rPr>
              <a:t>AMA membership</a:t>
            </a:r>
            <a:r>
              <a:rPr lang="en-US" sz="1600" dirty="0">
                <a:solidFill>
                  <a:schemeClr val="bg1"/>
                </a:solidFill>
              </a:rPr>
              <a:t> means you're fighting to prevent unintentional drug overdoses.</a:t>
            </a:r>
          </a:p>
        </p:txBody>
      </p:sp>
      <p:pic>
        <p:nvPicPr>
          <p:cNvPr id="9" name="Graphic 8">
            <a:extLst>
              <a:ext uri="{FF2B5EF4-FFF2-40B4-BE49-F238E27FC236}">
                <a16:creationId xmlns:a16="http://schemas.microsoft.com/office/drawing/2014/main" id="{05DA0ADD-0D95-C648-8B08-748B6CD29E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26770" y="1217393"/>
            <a:ext cx="2716630" cy="1854859"/>
          </a:xfrm>
          <a:prstGeom prst="rect">
            <a:avLst/>
          </a:prstGeom>
        </p:spPr>
      </p:pic>
      <p:sp>
        <p:nvSpPr>
          <p:cNvPr id="10" name="TextBox 9">
            <a:extLst>
              <a:ext uri="{FF2B5EF4-FFF2-40B4-BE49-F238E27FC236}">
                <a16:creationId xmlns:a16="http://schemas.microsoft.com/office/drawing/2014/main" id="{8F4C0D76-BD34-D74E-9D43-C1F2B065A440}"/>
              </a:ext>
            </a:extLst>
          </p:cNvPr>
          <p:cNvSpPr txBox="1"/>
          <p:nvPr userDrawn="1"/>
        </p:nvSpPr>
        <p:spPr>
          <a:xfrm>
            <a:off x="6445748" y="448486"/>
            <a:ext cx="2000250" cy="276999"/>
          </a:xfrm>
          <a:prstGeom prst="rect">
            <a:avLst/>
          </a:prstGeom>
          <a:noFill/>
          <a:ln>
            <a:solidFill>
              <a:schemeClr val="bg1"/>
            </a:solidFill>
          </a:ln>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ADVOCACY</a:t>
            </a:r>
          </a:p>
        </p:txBody>
      </p:sp>
      <p:sp>
        <p:nvSpPr>
          <p:cNvPr id="5" name="TextBox 4">
            <a:extLst>
              <a:ext uri="{FF2B5EF4-FFF2-40B4-BE49-F238E27FC236}">
                <a16:creationId xmlns:a16="http://schemas.microsoft.com/office/drawing/2014/main" id="{328B837D-8196-43F9-8390-3525306B936B}"/>
              </a:ext>
            </a:extLst>
          </p:cNvPr>
          <p:cNvSpPr txBox="1"/>
          <p:nvPr userDrawn="1"/>
        </p:nvSpPr>
        <p:spPr>
          <a:xfrm>
            <a:off x="628650" y="177041"/>
            <a:ext cx="4965543" cy="830997"/>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46166B"/>
                </a:solidFill>
                <a:effectLst/>
                <a:uLnTx/>
                <a:uFillTx/>
                <a:latin typeface="Arial" panose="020B0604020202020204" pitchFamily="34" charset="0"/>
                <a:cs typeface="Arial" panose="020B0604020202020204" pitchFamily="34" charset="0"/>
              </a:rPr>
              <a:t>Preventing Unintentional </a:t>
            </a:r>
            <a:br>
              <a:rPr kumimoji="0" lang="en-US" sz="2400" b="1" i="0" u="none" strike="noStrike" kern="1200" cap="none" spc="0" normalizeH="0" baseline="0" noProof="0" dirty="0">
                <a:ln>
                  <a:noFill/>
                </a:ln>
                <a:solidFill>
                  <a:srgbClr val="46166B"/>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46166B"/>
                </a:solidFill>
                <a:effectLst/>
                <a:uLnTx/>
                <a:uFillTx/>
                <a:latin typeface="Arial" panose="020B0604020202020204" pitchFamily="34" charset="0"/>
                <a:cs typeface="Arial" panose="020B0604020202020204" pitchFamily="34" charset="0"/>
              </a:rPr>
              <a:t>Drug Overdoses</a:t>
            </a:r>
            <a:endParaRPr lang="en-US" dirty="0"/>
          </a:p>
        </p:txBody>
      </p:sp>
      <p:sp>
        <p:nvSpPr>
          <p:cNvPr id="7" name="TextBox 6">
            <a:extLst>
              <a:ext uri="{FF2B5EF4-FFF2-40B4-BE49-F238E27FC236}">
                <a16:creationId xmlns:a16="http://schemas.microsoft.com/office/drawing/2014/main" id="{E35D6C1F-530A-42E5-AB21-205CB5AD1934}"/>
              </a:ext>
            </a:extLst>
          </p:cNvPr>
          <p:cNvSpPr txBox="1"/>
          <p:nvPr userDrawn="1"/>
        </p:nvSpPr>
        <p:spPr>
          <a:xfrm>
            <a:off x="628650" y="1156375"/>
            <a:ext cx="4880332" cy="3383490"/>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In collaboration with state medical societies and partners, the AMA has fought for and helped shape naloxone access laws throughout the nation. All 50 states have now enacted a naloxone access law that has prevented tens of thousands of deaths in the U.S.</a:t>
            </a:r>
          </a:p>
          <a:p>
            <a:pPr marL="228600" marR="0" lvl="0" indent="-228600" algn="l" defTabSz="914400" rtl="0" eaLnBrk="1" fontAlgn="auto" latinLnBrk="0" hangingPunct="1">
              <a:lnSpc>
                <a:spcPct val="9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In 2017 naloxone prescriptions more than doubled from approximately 3,500 to 8,000 prescriptions dispensed per week</a:t>
            </a:r>
          </a:p>
          <a:p>
            <a:pPr marL="228600" marR="0" lvl="0" indent="-228600" algn="l" defTabSz="914400" rtl="0" eaLnBrk="1" fontAlgn="auto" latinLnBrk="0" hangingPunct="1">
              <a:lnSpc>
                <a:spcPct val="9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Between January 2018 and April 2018, naloxone prescriptions reached a record high in the U.S.—increasing to more than 11,600 prescriptions dispensed per week</a:t>
            </a:r>
          </a:p>
        </p:txBody>
      </p:sp>
    </p:spTree>
    <p:extLst>
      <p:ext uri="{BB962C8B-B14F-4D97-AF65-F5344CB8AC3E}">
        <p14:creationId xmlns:p14="http://schemas.microsoft.com/office/powerpoint/2010/main" val="1847402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9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36010" y="0"/>
            <a:ext cx="3419726" cy="4684729"/>
          </a:xfrm>
          <a:prstGeom prst="rect">
            <a:avLst/>
          </a:prstGeom>
          <a:solidFill>
            <a:srgbClr val="004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6" y="3072252"/>
            <a:ext cx="3081522" cy="1699717"/>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r>
              <a:rPr lang="en-US" sz="1600" dirty="0">
                <a:solidFill>
                  <a:schemeClr val="bg1"/>
                </a:solidFill>
              </a:rPr>
              <a:t>An </a:t>
            </a:r>
            <a:r>
              <a:rPr lang="en-US" sz="1600" b="1" dirty="0">
                <a:solidFill>
                  <a:schemeClr val="bg1"/>
                </a:solidFill>
              </a:rPr>
              <a:t>AMA membership</a:t>
            </a:r>
            <a:r>
              <a:rPr lang="en-US" sz="1600" dirty="0">
                <a:solidFill>
                  <a:schemeClr val="bg1"/>
                </a:solidFill>
              </a:rPr>
              <a:t> means physician representation when health care is on the line.</a:t>
            </a:r>
          </a:p>
        </p:txBody>
      </p:sp>
      <p:sp>
        <p:nvSpPr>
          <p:cNvPr id="10" name="TextBox 9">
            <a:extLst>
              <a:ext uri="{FF2B5EF4-FFF2-40B4-BE49-F238E27FC236}">
                <a16:creationId xmlns:a16="http://schemas.microsoft.com/office/drawing/2014/main" id="{8F4C0D76-BD34-D74E-9D43-C1F2B065A440}"/>
              </a:ext>
            </a:extLst>
          </p:cNvPr>
          <p:cNvSpPr txBox="1"/>
          <p:nvPr userDrawn="1"/>
        </p:nvSpPr>
        <p:spPr>
          <a:xfrm>
            <a:off x="6445748" y="448486"/>
            <a:ext cx="2000250" cy="276999"/>
          </a:xfrm>
          <a:prstGeom prst="rect">
            <a:avLst/>
          </a:prstGeom>
          <a:noFill/>
          <a:ln>
            <a:solidFill>
              <a:schemeClr val="bg1"/>
            </a:solidFill>
          </a:ln>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ADVOCACY</a:t>
            </a:r>
          </a:p>
        </p:txBody>
      </p:sp>
      <p:pic>
        <p:nvPicPr>
          <p:cNvPr id="12" name="Graphic 11">
            <a:extLst>
              <a:ext uri="{FF2B5EF4-FFF2-40B4-BE49-F238E27FC236}">
                <a16:creationId xmlns:a16="http://schemas.microsoft.com/office/drawing/2014/main" id="{58E2245A-2884-DC4F-97A6-8B80290AA2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13587" y="926107"/>
            <a:ext cx="2832159" cy="2058905"/>
          </a:xfrm>
          <a:prstGeom prst="rect">
            <a:avLst/>
          </a:prstGeom>
        </p:spPr>
      </p:pic>
      <p:sp>
        <p:nvSpPr>
          <p:cNvPr id="5" name="TextBox 4">
            <a:extLst>
              <a:ext uri="{FF2B5EF4-FFF2-40B4-BE49-F238E27FC236}">
                <a16:creationId xmlns:a16="http://schemas.microsoft.com/office/drawing/2014/main" id="{35D3C9FC-984C-4530-9343-CFAE80D08BD4}"/>
              </a:ext>
            </a:extLst>
          </p:cNvPr>
          <p:cNvSpPr txBox="1"/>
          <p:nvPr userDrawn="1"/>
        </p:nvSpPr>
        <p:spPr>
          <a:xfrm>
            <a:off x="628650" y="177041"/>
            <a:ext cx="4965543" cy="830997"/>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46166B"/>
                </a:solidFill>
                <a:effectLst/>
                <a:uLnTx/>
                <a:uFillTx/>
                <a:latin typeface="Arial" panose="020B0604020202020204" pitchFamily="34" charset="0"/>
                <a:cs typeface="Arial" panose="020B0604020202020204" pitchFamily="34" charset="0"/>
              </a:rPr>
              <a:t>AMA House of Delegates Representation</a:t>
            </a:r>
            <a:endParaRPr lang="en-US" dirty="0"/>
          </a:p>
        </p:txBody>
      </p:sp>
      <p:sp>
        <p:nvSpPr>
          <p:cNvPr id="7" name="TextBox 6">
            <a:extLst>
              <a:ext uri="{FF2B5EF4-FFF2-40B4-BE49-F238E27FC236}">
                <a16:creationId xmlns:a16="http://schemas.microsoft.com/office/drawing/2014/main" id="{BB9549E2-B174-4E24-90B8-E7347DB08622}"/>
              </a:ext>
            </a:extLst>
          </p:cNvPr>
          <p:cNvSpPr txBox="1"/>
          <p:nvPr userDrawn="1"/>
        </p:nvSpPr>
        <p:spPr>
          <a:xfrm>
            <a:off x="628650" y="1136920"/>
            <a:ext cx="4856265" cy="3252172"/>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The AMA House of Delegates, the only body truly representative of the diverse physician population, provides the powerful forum responsible for bringing physicians together to debate issues affecting health care delivery and to establish AMA policy in a democratic forum</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By convening 196 societies and other entities—including every state medical association, more than 122 medical specialty societies, every practice stage and practice setting—the AMA works diligently to ensure physician voices are unified and always part of the conversation</a:t>
            </a:r>
          </a:p>
        </p:txBody>
      </p:sp>
    </p:spTree>
    <p:extLst>
      <p:ext uri="{BB962C8B-B14F-4D97-AF65-F5344CB8AC3E}">
        <p14:creationId xmlns:p14="http://schemas.microsoft.com/office/powerpoint/2010/main" val="16076394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0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36010" y="0"/>
            <a:ext cx="3419726" cy="4684729"/>
          </a:xfrm>
          <a:prstGeom prst="rect">
            <a:avLst/>
          </a:prstGeom>
          <a:solidFill>
            <a:srgbClr val="004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6" y="3440780"/>
            <a:ext cx="2907956" cy="999241"/>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r>
              <a:rPr lang="en-US" sz="1600" dirty="0">
                <a:solidFill>
                  <a:schemeClr val="bg1"/>
                </a:solidFill>
              </a:rPr>
              <a:t>An </a:t>
            </a:r>
            <a:r>
              <a:rPr lang="en-US" sz="1600" b="1" dirty="0">
                <a:solidFill>
                  <a:schemeClr val="bg1"/>
                </a:solidFill>
              </a:rPr>
              <a:t>AMA membership</a:t>
            </a:r>
            <a:r>
              <a:rPr lang="en-US" sz="1600" dirty="0">
                <a:solidFill>
                  <a:schemeClr val="bg1"/>
                </a:solidFill>
              </a:rPr>
              <a:t> means </a:t>
            </a:r>
            <a:r>
              <a:rPr lang="en-US" sz="1600" kern="1200" dirty="0">
                <a:solidFill>
                  <a:schemeClr val="bg1"/>
                </a:solidFill>
                <a:effectLst/>
                <a:latin typeface="Arial" panose="020B0604020202020204" pitchFamily="34" charset="0"/>
                <a:ea typeface="Arial" panose="020B0604020202020204" pitchFamily="34" charset="0"/>
                <a:cs typeface="Arial" panose="020B0604020202020204" pitchFamily="34" charset="0"/>
              </a:rPr>
              <a:t>you’re supporting efforts to fix prior authorization.</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600" dirty="0">
              <a:solidFill>
                <a:schemeClr val="bg1"/>
              </a:solidFill>
            </a:endParaRPr>
          </a:p>
        </p:txBody>
      </p:sp>
      <p:sp>
        <p:nvSpPr>
          <p:cNvPr id="11" name="TextBox 10">
            <a:extLst>
              <a:ext uri="{FF2B5EF4-FFF2-40B4-BE49-F238E27FC236}">
                <a16:creationId xmlns:a16="http://schemas.microsoft.com/office/drawing/2014/main" id="{30250F8C-C714-2E42-A712-48D41BD8A9AA}"/>
              </a:ext>
            </a:extLst>
          </p:cNvPr>
          <p:cNvSpPr txBox="1"/>
          <p:nvPr userDrawn="1"/>
        </p:nvSpPr>
        <p:spPr>
          <a:xfrm>
            <a:off x="6445748" y="448486"/>
            <a:ext cx="2000250" cy="276999"/>
          </a:xfrm>
          <a:prstGeom prst="rect">
            <a:avLst/>
          </a:prstGeom>
          <a:noFill/>
          <a:ln>
            <a:solidFill>
              <a:schemeClr val="bg1"/>
            </a:solidFill>
          </a:ln>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ADVOCACY</a:t>
            </a:r>
          </a:p>
        </p:txBody>
      </p:sp>
      <p:sp>
        <p:nvSpPr>
          <p:cNvPr id="10" name="Title 5">
            <a:extLst>
              <a:ext uri="{FF2B5EF4-FFF2-40B4-BE49-F238E27FC236}">
                <a16:creationId xmlns:a16="http://schemas.microsoft.com/office/drawing/2014/main" id="{684DA2FB-957B-784A-A9CB-15FF181746D9}"/>
              </a:ext>
            </a:extLst>
          </p:cNvPr>
          <p:cNvSpPr txBox="1">
            <a:spLocks/>
          </p:cNvSpPr>
          <p:nvPr userDrawn="1"/>
        </p:nvSpPr>
        <p:spPr>
          <a:xfrm>
            <a:off x="4010167" y="1469939"/>
            <a:ext cx="4676637" cy="2006600"/>
          </a:xfrm>
          <a:prstGeom prst="rect">
            <a:avLst/>
          </a:prstGeom>
        </p:spPr>
        <p:txBody>
          <a:bodyPr vert="horz" lIns="91440" tIns="45720" rIns="91440" bIns="45720" rtlCol="0" anchor="ctr" anchorCtr="0">
            <a:norm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pic>
        <p:nvPicPr>
          <p:cNvPr id="9" name="Graphic 8">
            <a:extLst>
              <a:ext uri="{FF2B5EF4-FFF2-40B4-BE49-F238E27FC236}">
                <a16:creationId xmlns:a16="http://schemas.microsoft.com/office/drawing/2014/main" id="{143BFE7E-906C-E046-B730-FA9D2DDA00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8547" y="725284"/>
            <a:ext cx="2156433" cy="2406535"/>
          </a:xfrm>
          <a:prstGeom prst="rect">
            <a:avLst/>
          </a:prstGeom>
        </p:spPr>
      </p:pic>
      <p:sp>
        <p:nvSpPr>
          <p:cNvPr id="5" name="TextBox 4">
            <a:extLst>
              <a:ext uri="{FF2B5EF4-FFF2-40B4-BE49-F238E27FC236}">
                <a16:creationId xmlns:a16="http://schemas.microsoft.com/office/drawing/2014/main" id="{9B824C07-B7F9-4346-9536-B4060494B79B}"/>
              </a:ext>
            </a:extLst>
          </p:cNvPr>
          <p:cNvSpPr txBox="1"/>
          <p:nvPr userDrawn="1"/>
        </p:nvSpPr>
        <p:spPr>
          <a:xfrm>
            <a:off x="628650" y="371591"/>
            <a:ext cx="4965543" cy="461665"/>
          </a:xfrm>
          <a:prstGeom prst="rect">
            <a:avLst/>
          </a:prstGeom>
          <a:noFill/>
        </p:spPr>
        <p:txBody>
          <a:bodyPr wrap="square" rtlCol="0">
            <a:spAutoFit/>
          </a:bodyPr>
          <a:lstStyle/>
          <a:p>
            <a:r>
              <a:rPr kumimoji="0" lang="en-US" sz="2400" b="1" i="0" u="none" strike="noStrike" kern="1200" cap="none" spc="0" normalizeH="0" baseline="0" noProof="0">
                <a:ln>
                  <a:noFill/>
                </a:ln>
                <a:solidFill>
                  <a:srgbClr val="46166B"/>
                </a:solidFill>
                <a:effectLst/>
                <a:uLnTx/>
                <a:uFillTx/>
                <a:latin typeface="Arial" panose="020B0604020202020204" pitchFamily="34" charset="0"/>
                <a:cs typeface="Arial" panose="020B0604020202020204" pitchFamily="34" charset="0"/>
              </a:rPr>
              <a:t>Prior Authorization</a:t>
            </a:r>
            <a:endParaRPr lang="en-US" dirty="0"/>
          </a:p>
        </p:txBody>
      </p:sp>
      <p:sp>
        <p:nvSpPr>
          <p:cNvPr id="7" name="TextBox 6">
            <a:extLst>
              <a:ext uri="{FF2B5EF4-FFF2-40B4-BE49-F238E27FC236}">
                <a16:creationId xmlns:a16="http://schemas.microsoft.com/office/drawing/2014/main" id="{EF094F32-CFE4-4AD7-937C-55F605779034}"/>
              </a:ext>
            </a:extLst>
          </p:cNvPr>
          <p:cNvSpPr txBox="1"/>
          <p:nvPr userDrawn="1"/>
        </p:nvSpPr>
        <p:spPr>
          <a:xfrm>
            <a:off x="628650" y="1156375"/>
            <a:ext cx="4603369" cy="3178306"/>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Because of the significant impact of prior authorization on both patients and physician practices, the AMA launched a multi-pronged campaign aimed at “right-sizing” insurers’ prior authorization programs</a:t>
            </a:r>
          </a:p>
          <a:p>
            <a:pPr marL="228600" marR="0" lvl="0" indent="-228600" algn="l" defTabSz="914400" rtl="0" eaLnBrk="1" fontAlgn="auto" latinLnBrk="0" hangingPunct="1">
              <a:lnSpc>
                <a:spcPct val="9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By developing research that fuels evidence-based advocacy, enacting state legislation, engaging directly with health plans, and spearheading grassroots campaigns, such as </a:t>
            </a:r>
            <a:r>
              <a:rPr kumimoji="0" lang="en-US" sz="1600" b="0" i="0" u="none" strike="noStrike" kern="1200" cap="none" spc="0" normalizeH="0" baseline="0" noProof="0" dirty="0">
                <a:ln>
                  <a:noFill/>
                </a:ln>
                <a:solidFill>
                  <a:srgbClr val="595959"/>
                </a:solidFill>
                <a:effectLst/>
                <a:uLnTx/>
                <a:uFillTx/>
                <a:latin typeface="Arial" charset="0"/>
                <a:cs typeface="Arial" charset="0"/>
                <a:hlinkClick r:id="rId4"/>
              </a:rPr>
              <a:t>FixPriorAuth.org</a:t>
            </a:r>
            <a:r>
              <a:rPr kumimoji="0" lang="en-US" sz="1600" b="0" i="0" u="none" strike="noStrike" kern="1200" cap="none" spc="0" normalizeH="0" baseline="0" noProof="0" dirty="0">
                <a:ln>
                  <a:noFill/>
                </a:ln>
                <a:solidFill>
                  <a:srgbClr val="595959"/>
                </a:solidFill>
                <a:effectLst/>
                <a:uLnTx/>
                <a:uFillTx/>
                <a:latin typeface="Arial" charset="0"/>
                <a:cs typeface="Arial" charset="0"/>
              </a:rPr>
              <a:t>, the AMA is fighting to protect you and your patients. We also developed practice tools to help you navigate prior authorization hurdles</a:t>
            </a:r>
          </a:p>
        </p:txBody>
      </p:sp>
    </p:spTree>
    <p:extLst>
      <p:ext uri="{BB962C8B-B14F-4D97-AF65-F5344CB8AC3E}">
        <p14:creationId xmlns:p14="http://schemas.microsoft.com/office/powerpoint/2010/main" val="2764580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7F060EA-89C1-BB43-A4AF-FC6A342C00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9299" y="-99046"/>
            <a:ext cx="7654089" cy="4817126"/>
          </a:xfrm>
          <a:prstGeom prst="rect">
            <a:avLst/>
          </a:prstGeom>
        </p:spPr>
      </p:pic>
      <p:sp>
        <p:nvSpPr>
          <p:cNvPr id="2" name="Title 1"/>
          <p:cNvSpPr>
            <a:spLocks noGrp="1"/>
          </p:cNvSpPr>
          <p:nvPr>
            <p:ph type="title"/>
          </p:nvPr>
        </p:nvSpPr>
        <p:spPr>
          <a:xfrm>
            <a:off x="628650" y="138131"/>
            <a:ext cx="7886700" cy="897710"/>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2657190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5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36010" y="0"/>
            <a:ext cx="3419726" cy="4684729"/>
          </a:xfrm>
          <a:prstGeom prst="rect">
            <a:avLst/>
          </a:prstGeom>
          <a:solidFill>
            <a:srgbClr val="004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6" y="2944392"/>
            <a:ext cx="2907956" cy="999241"/>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r>
              <a:rPr lang="en-US" sz="1600" dirty="0">
                <a:solidFill>
                  <a:schemeClr val="bg1"/>
                </a:solidFill>
              </a:rPr>
              <a:t>An </a:t>
            </a:r>
            <a:r>
              <a:rPr lang="en-US" sz="1600" b="1" dirty="0">
                <a:solidFill>
                  <a:schemeClr val="bg1"/>
                </a:solidFill>
              </a:rPr>
              <a:t>AMA membership</a:t>
            </a:r>
            <a:r>
              <a:rPr lang="en-US" sz="1600" dirty="0">
                <a:solidFill>
                  <a:schemeClr val="bg1"/>
                </a:solidFill>
              </a:rPr>
              <a:t> means </a:t>
            </a:r>
            <a:r>
              <a:rPr lang="en-US" sz="1600" kern="1200" dirty="0">
                <a:solidFill>
                  <a:schemeClr val="bg1"/>
                </a:solidFill>
                <a:effectLst/>
                <a:latin typeface="Arial" panose="020B0604020202020204" pitchFamily="34" charset="0"/>
                <a:ea typeface="Arial" panose="020B0604020202020204" pitchFamily="34" charset="0"/>
                <a:cs typeface="Arial" panose="020B0604020202020204" pitchFamily="34" charset="0"/>
              </a:rPr>
              <a:t>you oppose scope of practice expansions that threaten the health and safety of patients.</a:t>
            </a:r>
          </a:p>
        </p:txBody>
      </p:sp>
      <p:sp>
        <p:nvSpPr>
          <p:cNvPr id="11" name="TextBox 10">
            <a:extLst>
              <a:ext uri="{FF2B5EF4-FFF2-40B4-BE49-F238E27FC236}">
                <a16:creationId xmlns:a16="http://schemas.microsoft.com/office/drawing/2014/main" id="{30250F8C-C714-2E42-A712-48D41BD8A9AA}"/>
              </a:ext>
            </a:extLst>
          </p:cNvPr>
          <p:cNvSpPr txBox="1"/>
          <p:nvPr userDrawn="1"/>
        </p:nvSpPr>
        <p:spPr>
          <a:xfrm>
            <a:off x="6445748" y="448486"/>
            <a:ext cx="2000250" cy="276999"/>
          </a:xfrm>
          <a:prstGeom prst="rect">
            <a:avLst/>
          </a:prstGeom>
          <a:noFill/>
          <a:ln>
            <a:solidFill>
              <a:schemeClr val="bg1"/>
            </a:solidFill>
          </a:ln>
        </p:spPr>
        <p:txBody>
          <a:bodyPr wrap="square" rtlCol="0">
            <a:spAutoFit/>
          </a:bodyPr>
          <a:lstStyle/>
          <a:p>
            <a:pPr algn="ctr"/>
            <a:r>
              <a:rPr lang="en-US" sz="1200">
                <a:solidFill>
                  <a:schemeClr val="bg1"/>
                </a:solidFill>
                <a:latin typeface="Arial" panose="020B0604020202020204" pitchFamily="34" charset="0"/>
                <a:cs typeface="Arial" panose="020B0604020202020204" pitchFamily="34" charset="0"/>
              </a:rPr>
              <a:t>ADVOCACY</a:t>
            </a:r>
          </a:p>
        </p:txBody>
      </p:sp>
      <p:sp>
        <p:nvSpPr>
          <p:cNvPr id="10" name="Title 5">
            <a:extLst>
              <a:ext uri="{FF2B5EF4-FFF2-40B4-BE49-F238E27FC236}">
                <a16:creationId xmlns:a16="http://schemas.microsoft.com/office/drawing/2014/main" id="{684DA2FB-957B-784A-A9CB-15FF181746D9}"/>
              </a:ext>
            </a:extLst>
          </p:cNvPr>
          <p:cNvSpPr txBox="1">
            <a:spLocks/>
          </p:cNvSpPr>
          <p:nvPr userDrawn="1"/>
        </p:nvSpPr>
        <p:spPr>
          <a:xfrm>
            <a:off x="4010167" y="1469939"/>
            <a:ext cx="4676637" cy="2006600"/>
          </a:xfrm>
          <a:prstGeom prst="rect">
            <a:avLst/>
          </a:prstGeom>
        </p:spPr>
        <p:txBody>
          <a:bodyPr vert="horz" lIns="91440" tIns="45720" rIns="91440" bIns="45720" rtlCol="0" anchor="ctr" anchorCtr="0">
            <a:norm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endParaRPr lang="en-US"/>
          </a:p>
        </p:txBody>
      </p:sp>
      <p:pic>
        <p:nvPicPr>
          <p:cNvPr id="13" name="Graphic 12">
            <a:extLst>
              <a:ext uri="{FF2B5EF4-FFF2-40B4-BE49-F238E27FC236}">
                <a16:creationId xmlns:a16="http://schemas.microsoft.com/office/drawing/2014/main" id="{AE55BA6A-7440-624D-8D5B-562BD5E6B6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07719" y="1005886"/>
            <a:ext cx="2751146" cy="1894631"/>
          </a:xfrm>
          <a:prstGeom prst="rect">
            <a:avLst/>
          </a:prstGeom>
        </p:spPr>
      </p:pic>
      <p:sp>
        <p:nvSpPr>
          <p:cNvPr id="12" name="TextBox 11">
            <a:extLst>
              <a:ext uri="{FF2B5EF4-FFF2-40B4-BE49-F238E27FC236}">
                <a16:creationId xmlns:a16="http://schemas.microsoft.com/office/drawing/2014/main" id="{CA2FB21E-4DCA-4B42-9539-C5551323E65A}"/>
              </a:ext>
            </a:extLst>
          </p:cNvPr>
          <p:cNvSpPr txBox="1"/>
          <p:nvPr userDrawn="1"/>
        </p:nvSpPr>
        <p:spPr>
          <a:xfrm>
            <a:off x="628650" y="371592"/>
            <a:ext cx="4965543" cy="461665"/>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46166B"/>
                </a:solidFill>
                <a:effectLst/>
                <a:uLnTx/>
                <a:uFillTx/>
                <a:latin typeface="Arial" panose="020B0604020202020204" pitchFamily="34" charset="0"/>
                <a:cs typeface="Arial" panose="020B0604020202020204" pitchFamily="34" charset="0"/>
              </a:rPr>
              <a:t>Scope of Practice</a:t>
            </a:r>
            <a:endParaRPr lang="en-US" dirty="0"/>
          </a:p>
        </p:txBody>
      </p:sp>
      <p:sp>
        <p:nvSpPr>
          <p:cNvPr id="14" name="TextBox 13">
            <a:extLst>
              <a:ext uri="{FF2B5EF4-FFF2-40B4-BE49-F238E27FC236}">
                <a16:creationId xmlns:a16="http://schemas.microsoft.com/office/drawing/2014/main" id="{F7FC21C6-9423-43B2-B516-F21D10D22FEA}"/>
              </a:ext>
            </a:extLst>
          </p:cNvPr>
          <p:cNvSpPr txBox="1"/>
          <p:nvPr userDrawn="1"/>
        </p:nvSpPr>
        <p:spPr>
          <a:xfrm>
            <a:off x="628650" y="1136920"/>
            <a:ext cx="4815345" cy="3252172"/>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In 2006 the AMA created the Scope of Practice Partnership (SOPP), a coalition dedicated to opposing scope of practice expansions by non-physician providers that threaten patient safety. Since then, the SOPP has awarded over $1.5 million in grants to help its members fight scope of practice expansion bills</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So far in 2018, the AMA has tracked over 1,000 state bills related to scope of practice, collaborated with 35 state medical associations and has been directly involved in 24 legislative and regulatory victories</a:t>
            </a:r>
          </a:p>
        </p:txBody>
      </p:sp>
    </p:spTree>
    <p:extLst>
      <p:ext uri="{BB962C8B-B14F-4D97-AF65-F5344CB8AC3E}">
        <p14:creationId xmlns:p14="http://schemas.microsoft.com/office/powerpoint/2010/main" val="3798611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6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36010" y="0"/>
            <a:ext cx="3419726" cy="4684729"/>
          </a:xfrm>
          <a:prstGeom prst="rect">
            <a:avLst/>
          </a:prstGeom>
          <a:solidFill>
            <a:srgbClr val="004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6" y="3353696"/>
            <a:ext cx="2907956" cy="999241"/>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dirty="0">
                <a:solidFill>
                  <a:schemeClr val="bg1"/>
                </a:solidFill>
              </a:rPr>
              <a:t>An </a:t>
            </a:r>
            <a:r>
              <a:rPr lang="en-US" sz="1600" b="1" dirty="0">
                <a:solidFill>
                  <a:schemeClr val="bg1"/>
                </a:solidFill>
              </a:rPr>
              <a:t>AMA membership</a:t>
            </a:r>
            <a:r>
              <a:rPr lang="en-US" sz="1600" dirty="0">
                <a:solidFill>
                  <a:schemeClr val="bg1"/>
                </a:solidFill>
              </a:rPr>
              <a:t> means </a:t>
            </a:r>
            <a:r>
              <a:rPr lang="en-US" sz="1600" kern="1200" dirty="0">
                <a:solidFill>
                  <a:schemeClr val="bg1"/>
                </a:solidFill>
                <a:effectLst/>
                <a:latin typeface="Arial" panose="020B0604020202020204" pitchFamily="34" charset="0"/>
                <a:ea typeface="Arial" panose="020B0604020202020204" pitchFamily="34" charset="0"/>
                <a:cs typeface="Arial" panose="020B0604020202020204" pitchFamily="34" charset="0"/>
              </a:rPr>
              <a:t>fighting for measures to </a:t>
            </a:r>
            <a:br>
              <a:rPr lang="en-US" sz="1600" kern="1200" dirty="0">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en-US" sz="1600" kern="1200" dirty="0">
                <a:solidFill>
                  <a:schemeClr val="bg1"/>
                </a:solidFill>
                <a:effectLst/>
                <a:latin typeface="Arial" panose="020B0604020202020204" pitchFamily="34" charset="0"/>
                <a:ea typeface="Arial" panose="020B0604020202020204" pitchFamily="34" charset="0"/>
                <a:cs typeface="Arial" panose="020B0604020202020204" pitchFamily="34" charset="0"/>
              </a:rPr>
              <a:t>address gun violence. </a:t>
            </a:r>
          </a:p>
          <a:p>
            <a:endParaRPr lang="en-US" sz="1600" kern="12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0250F8C-C714-2E42-A712-48D41BD8A9AA}"/>
              </a:ext>
            </a:extLst>
          </p:cNvPr>
          <p:cNvSpPr txBox="1"/>
          <p:nvPr userDrawn="1"/>
        </p:nvSpPr>
        <p:spPr>
          <a:xfrm>
            <a:off x="6445748" y="448486"/>
            <a:ext cx="2000250" cy="276999"/>
          </a:xfrm>
          <a:prstGeom prst="rect">
            <a:avLst/>
          </a:prstGeom>
          <a:noFill/>
          <a:ln>
            <a:solidFill>
              <a:schemeClr val="bg1"/>
            </a:solidFill>
          </a:ln>
        </p:spPr>
        <p:txBody>
          <a:bodyPr wrap="square" rtlCol="0">
            <a:spAutoFit/>
          </a:bodyPr>
          <a:lstStyle/>
          <a:p>
            <a:pPr algn="ctr"/>
            <a:r>
              <a:rPr lang="en-US" sz="1200">
                <a:solidFill>
                  <a:schemeClr val="bg1"/>
                </a:solidFill>
                <a:latin typeface="Arial" panose="020B0604020202020204" pitchFamily="34" charset="0"/>
                <a:cs typeface="Arial" panose="020B0604020202020204" pitchFamily="34" charset="0"/>
              </a:rPr>
              <a:t>ADVOCACY</a:t>
            </a:r>
          </a:p>
        </p:txBody>
      </p:sp>
      <p:sp>
        <p:nvSpPr>
          <p:cNvPr id="10" name="Title 5">
            <a:extLst>
              <a:ext uri="{FF2B5EF4-FFF2-40B4-BE49-F238E27FC236}">
                <a16:creationId xmlns:a16="http://schemas.microsoft.com/office/drawing/2014/main" id="{684DA2FB-957B-784A-A9CB-15FF181746D9}"/>
              </a:ext>
            </a:extLst>
          </p:cNvPr>
          <p:cNvSpPr txBox="1">
            <a:spLocks/>
          </p:cNvSpPr>
          <p:nvPr userDrawn="1"/>
        </p:nvSpPr>
        <p:spPr>
          <a:xfrm>
            <a:off x="4010167" y="1469939"/>
            <a:ext cx="4676637" cy="2006600"/>
          </a:xfrm>
          <a:prstGeom prst="rect">
            <a:avLst/>
          </a:prstGeom>
        </p:spPr>
        <p:txBody>
          <a:bodyPr vert="horz" lIns="91440" tIns="45720" rIns="91440" bIns="45720" rtlCol="0" anchor="ctr" anchorCtr="0">
            <a:norm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endParaRPr lang="en-US"/>
          </a:p>
        </p:txBody>
      </p:sp>
      <p:pic>
        <p:nvPicPr>
          <p:cNvPr id="7" name="Graphic 6">
            <a:extLst>
              <a:ext uri="{FF2B5EF4-FFF2-40B4-BE49-F238E27FC236}">
                <a16:creationId xmlns:a16="http://schemas.microsoft.com/office/drawing/2014/main" id="{755F65A6-D23F-254B-85BA-EB7CF66736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8286" y="964174"/>
            <a:ext cx="1788242" cy="2324715"/>
          </a:xfrm>
          <a:prstGeom prst="rect">
            <a:avLst/>
          </a:prstGeom>
        </p:spPr>
      </p:pic>
      <p:sp>
        <p:nvSpPr>
          <p:cNvPr id="12" name="TextBox 11">
            <a:extLst>
              <a:ext uri="{FF2B5EF4-FFF2-40B4-BE49-F238E27FC236}">
                <a16:creationId xmlns:a16="http://schemas.microsoft.com/office/drawing/2014/main" id="{E117AE43-4DD7-4D7F-BB5B-8CA03BF8CA98}"/>
              </a:ext>
            </a:extLst>
          </p:cNvPr>
          <p:cNvSpPr txBox="1"/>
          <p:nvPr userDrawn="1"/>
        </p:nvSpPr>
        <p:spPr>
          <a:xfrm>
            <a:off x="628650" y="371594"/>
            <a:ext cx="4965543" cy="461665"/>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46166B"/>
                </a:solidFill>
                <a:effectLst/>
                <a:uLnTx/>
                <a:uFillTx/>
                <a:latin typeface="Arial" panose="020B0604020202020204" pitchFamily="34" charset="0"/>
                <a:cs typeface="Arial" panose="020B0604020202020204" pitchFamily="34" charset="0"/>
              </a:rPr>
              <a:t>Gun Violence</a:t>
            </a:r>
            <a:endParaRPr lang="en-US" dirty="0"/>
          </a:p>
        </p:txBody>
      </p:sp>
      <p:sp>
        <p:nvSpPr>
          <p:cNvPr id="13" name="TextBox 12">
            <a:extLst>
              <a:ext uri="{FF2B5EF4-FFF2-40B4-BE49-F238E27FC236}">
                <a16:creationId xmlns:a16="http://schemas.microsoft.com/office/drawing/2014/main" id="{D2DAFDAD-B28C-40D2-BB4E-24A6C8A0CF38}"/>
              </a:ext>
            </a:extLst>
          </p:cNvPr>
          <p:cNvSpPr txBox="1"/>
          <p:nvPr userDrawn="1"/>
        </p:nvSpPr>
        <p:spPr>
          <a:xfrm>
            <a:off x="628650" y="1136920"/>
            <a:ext cx="4603369" cy="2267287"/>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The AMA supports common-sense measures to address gun violence</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That’s why we’ve passed over two dozen policies supporting gun-violence restraining orders, tougher background checks, gun-free zones at schools, a ban on the sale of assault-type weapons and removal of firearms from high-risk individuals</a:t>
            </a:r>
          </a:p>
        </p:txBody>
      </p:sp>
    </p:spTree>
    <p:extLst>
      <p:ext uri="{BB962C8B-B14F-4D97-AF65-F5344CB8AC3E}">
        <p14:creationId xmlns:p14="http://schemas.microsoft.com/office/powerpoint/2010/main" val="3186896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7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36010" y="0"/>
            <a:ext cx="3419726" cy="4684729"/>
          </a:xfrm>
          <a:prstGeom prst="rect">
            <a:avLst/>
          </a:prstGeom>
          <a:solidFill>
            <a:srgbClr val="004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6" y="3371111"/>
            <a:ext cx="2907956" cy="999241"/>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dirty="0">
                <a:solidFill>
                  <a:schemeClr val="bg1"/>
                </a:solidFill>
              </a:rPr>
              <a:t>An </a:t>
            </a:r>
            <a:r>
              <a:rPr lang="en-US" sz="1600" b="1" dirty="0">
                <a:solidFill>
                  <a:schemeClr val="bg1"/>
                </a:solidFill>
              </a:rPr>
              <a:t>AMA membership</a:t>
            </a:r>
            <a:r>
              <a:rPr lang="en-US" sz="1600" dirty="0">
                <a:solidFill>
                  <a:schemeClr val="bg1"/>
                </a:solidFill>
              </a:rPr>
              <a:t> means </a:t>
            </a:r>
            <a:r>
              <a:rPr lang="en-US" sz="1600" kern="1200" dirty="0">
                <a:solidFill>
                  <a:schemeClr val="bg1"/>
                </a:solidFill>
                <a:effectLst/>
                <a:latin typeface="Arial" panose="020B0604020202020204" pitchFamily="34" charset="0"/>
                <a:ea typeface="Arial" panose="020B0604020202020204" pitchFamily="34" charset="0"/>
                <a:cs typeface="Arial" panose="020B0604020202020204" pitchFamily="34" charset="0"/>
              </a:rPr>
              <a:t>you’re defending medical liability reform.</a:t>
            </a:r>
          </a:p>
        </p:txBody>
      </p:sp>
      <p:sp>
        <p:nvSpPr>
          <p:cNvPr id="11" name="TextBox 10">
            <a:extLst>
              <a:ext uri="{FF2B5EF4-FFF2-40B4-BE49-F238E27FC236}">
                <a16:creationId xmlns:a16="http://schemas.microsoft.com/office/drawing/2014/main" id="{30250F8C-C714-2E42-A712-48D41BD8A9AA}"/>
              </a:ext>
            </a:extLst>
          </p:cNvPr>
          <p:cNvSpPr txBox="1"/>
          <p:nvPr userDrawn="1"/>
        </p:nvSpPr>
        <p:spPr>
          <a:xfrm>
            <a:off x="6445748" y="448486"/>
            <a:ext cx="2000250" cy="276999"/>
          </a:xfrm>
          <a:prstGeom prst="rect">
            <a:avLst/>
          </a:prstGeom>
          <a:noFill/>
          <a:ln>
            <a:solidFill>
              <a:schemeClr val="bg1"/>
            </a:solidFill>
          </a:ln>
        </p:spPr>
        <p:txBody>
          <a:bodyPr wrap="square" rtlCol="0">
            <a:spAutoFit/>
          </a:bodyPr>
          <a:lstStyle/>
          <a:p>
            <a:pPr algn="ctr"/>
            <a:r>
              <a:rPr lang="en-US" sz="1200">
                <a:solidFill>
                  <a:schemeClr val="bg1"/>
                </a:solidFill>
                <a:latin typeface="Arial" panose="020B0604020202020204" pitchFamily="34" charset="0"/>
                <a:cs typeface="Arial" panose="020B0604020202020204" pitchFamily="34" charset="0"/>
              </a:rPr>
              <a:t>ADVOCACY</a:t>
            </a:r>
          </a:p>
        </p:txBody>
      </p:sp>
      <p:sp>
        <p:nvSpPr>
          <p:cNvPr id="10" name="Title 5">
            <a:extLst>
              <a:ext uri="{FF2B5EF4-FFF2-40B4-BE49-F238E27FC236}">
                <a16:creationId xmlns:a16="http://schemas.microsoft.com/office/drawing/2014/main" id="{684DA2FB-957B-784A-A9CB-15FF181746D9}"/>
              </a:ext>
            </a:extLst>
          </p:cNvPr>
          <p:cNvSpPr txBox="1">
            <a:spLocks/>
          </p:cNvSpPr>
          <p:nvPr userDrawn="1"/>
        </p:nvSpPr>
        <p:spPr>
          <a:xfrm>
            <a:off x="4010167" y="1469939"/>
            <a:ext cx="4676637" cy="2006600"/>
          </a:xfrm>
          <a:prstGeom prst="rect">
            <a:avLst/>
          </a:prstGeom>
        </p:spPr>
        <p:txBody>
          <a:bodyPr vert="horz" lIns="91440" tIns="45720" rIns="91440" bIns="45720" rtlCol="0" anchor="ctr" anchorCtr="0">
            <a:norm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endParaRPr lang="en-US"/>
          </a:p>
        </p:txBody>
      </p:sp>
      <p:pic>
        <p:nvPicPr>
          <p:cNvPr id="12" name="Graphic 11">
            <a:extLst>
              <a:ext uri="{FF2B5EF4-FFF2-40B4-BE49-F238E27FC236}">
                <a16:creationId xmlns:a16="http://schemas.microsoft.com/office/drawing/2014/main" id="{CAB7A203-A6FF-1740-8049-9720CB050A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43485" y="930458"/>
            <a:ext cx="2379406" cy="2251938"/>
          </a:xfrm>
          <a:prstGeom prst="rect">
            <a:avLst/>
          </a:prstGeom>
        </p:spPr>
      </p:pic>
      <p:sp>
        <p:nvSpPr>
          <p:cNvPr id="13" name="TextBox 12">
            <a:extLst>
              <a:ext uri="{FF2B5EF4-FFF2-40B4-BE49-F238E27FC236}">
                <a16:creationId xmlns:a16="http://schemas.microsoft.com/office/drawing/2014/main" id="{E494771F-C438-4032-B488-19E1D10E2B4F}"/>
              </a:ext>
            </a:extLst>
          </p:cNvPr>
          <p:cNvSpPr txBox="1"/>
          <p:nvPr userDrawn="1"/>
        </p:nvSpPr>
        <p:spPr>
          <a:xfrm>
            <a:off x="628650" y="371591"/>
            <a:ext cx="4965543" cy="461665"/>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46166B"/>
                </a:solidFill>
                <a:effectLst/>
                <a:uLnTx/>
                <a:uFillTx/>
                <a:latin typeface="Arial" panose="020B0604020202020204" pitchFamily="34" charset="0"/>
                <a:cs typeface="Arial" panose="020B0604020202020204" pitchFamily="34" charset="0"/>
              </a:rPr>
              <a:t>Medical Liability Reform</a:t>
            </a:r>
            <a:endParaRPr lang="en-US" dirty="0"/>
          </a:p>
        </p:txBody>
      </p:sp>
      <p:sp>
        <p:nvSpPr>
          <p:cNvPr id="14" name="TextBox 13">
            <a:extLst>
              <a:ext uri="{FF2B5EF4-FFF2-40B4-BE49-F238E27FC236}">
                <a16:creationId xmlns:a16="http://schemas.microsoft.com/office/drawing/2014/main" id="{24F6BDEC-371F-414D-AD97-99DE5182AEA9}"/>
              </a:ext>
            </a:extLst>
          </p:cNvPr>
          <p:cNvSpPr txBox="1"/>
          <p:nvPr userDrawn="1"/>
        </p:nvSpPr>
        <p:spPr>
          <a:xfrm>
            <a:off x="628650" y="1136920"/>
            <a:ext cx="4603369" cy="3005951"/>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The Litigation Center of the American Medical Association and State Medical Societies, in collaboration with the Wisconsin Medical Society, fought back when the state’s $750,000 cap on awards for noneconomic damages was in danger</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Due, in part, to the AMA’s efforts, the state Supreme Court reversed a court of appeals decision and restored the cap—one important component that has helped stabilize the state’s medical liability environment</a:t>
            </a:r>
          </a:p>
        </p:txBody>
      </p:sp>
    </p:spTree>
    <p:extLst>
      <p:ext uri="{BB962C8B-B14F-4D97-AF65-F5344CB8AC3E}">
        <p14:creationId xmlns:p14="http://schemas.microsoft.com/office/powerpoint/2010/main" val="1392026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9_Title Only">
    <p:bg>
      <p:bgPr>
        <a:solidFill>
          <a:srgbClr val="009DD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3789C7-7A6B-C244-B41D-D011CC5BDC33}"/>
              </a:ext>
            </a:extLst>
          </p:cNvPr>
          <p:cNvSpPr txBox="1"/>
          <p:nvPr userDrawn="1"/>
        </p:nvSpPr>
        <p:spPr>
          <a:xfrm>
            <a:off x="2783538" y="326817"/>
            <a:ext cx="3566984" cy="369332"/>
          </a:xfrm>
          <a:prstGeom prst="rect">
            <a:avLst/>
          </a:prstGeom>
          <a:noFill/>
          <a:ln>
            <a:solidFill>
              <a:schemeClr val="bg1"/>
            </a:solidFill>
          </a:ln>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PATIENT CARE</a:t>
            </a:r>
          </a:p>
        </p:txBody>
      </p:sp>
      <p:sp>
        <p:nvSpPr>
          <p:cNvPr id="3" name="Slide Number Placeholder 2">
            <a:extLst>
              <a:ext uri="{FF2B5EF4-FFF2-40B4-BE49-F238E27FC236}">
                <a16:creationId xmlns:a16="http://schemas.microsoft.com/office/drawing/2014/main" id="{BA172E3C-C51B-AF4E-9F5A-B4158A8AE508}"/>
              </a:ext>
            </a:extLst>
          </p:cNvPr>
          <p:cNvSpPr>
            <a:spLocks noGrp="1"/>
          </p:cNvSpPr>
          <p:nvPr>
            <p:ph type="sldNum" sz="quarter" idx="10"/>
          </p:nvPr>
        </p:nvSpPr>
        <p:spPr/>
        <p:txBody>
          <a:bodyPr/>
          <a:lstStyle/>
          <a:p>
            <a:fld id="{DA05D499-8038-C642-91E0-FF7B8677CF19}" type="slidenum">
              <a:rPr lang="en-US" smtClean="0"/>
              <a:pPr/>
              <a:t>‹#›</a:t>
            </a:fld>
            <a:endParaRPr lang="en-US" dirty="0"/>
          </a:p>
        </p:txBody>
      </p:sp>
      <p:sp>
        <p:nvSpPr>
          <p:cNvPr id="4" name="TextBox 3">
            <a:extLst>
              <a:ext uri="{FF2B5EF4-FFF2-40B4-BE49-F238E27FC236}">
                <a16:creationId xmlns:a16="http://schemas.microsoft.com/office/drawing/2014/main" id="{EC8A398E-EFD5-4E74-AF87-CC326C33B890}"/>
              </a:ext>
            </a:extLst>
          </p:cNvPr>
          <p:cNvSpPr txBox="1"/>
          <p:nvPr userDrawn="1"/>
        </p:nvSpPr>
        <p:spPr>
          <a:xfrm>
            <a:off x="969066" y="1694587"/>
            <a:ext cx="7205869" cy="1754326"/>
          </a:xfrm>
          <a:prstGeom prst="rect">
            <a:avLst/>
          </a:prstGeom>
          <a:noFill/>
        </p:spPr>
        <p:txBody>
          <a:bodyPr wrap="square" rtlCol="0">
            <a:spAutoFit/>
          </a:bodyPr>
          <a:lstStyle/>
          <a:p>
            <a:pPr algn="ctr"/>
            <a:r>
              <a:rPr kumimoji="0" lang="en-US" sz="3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Leads the charge on confronting today's public health crises</a:t>
            </a:r>
            <a:endParaRPr lang="en-US" dirty="0"/>
          </a:p>
        </p:txBody>
      </p:sp>
    </p:spTree>
    <p:extLst>
      <p:ext uri="{BB962C8B-B14F-4D97-AF65-F5344CB8AC3E}">
        <p14:creationId xmlns:p14="http://schemas.microsoft.com/office/powerpoint/2010/main" val="9443176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5_Title and Conte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C6F852F-10C9-4A78-BAC3-692949D9DB39}"/>
              </a:ext>
            </a:extLst>
          </p:cNvPr>
          <p:cNvSpPr txBox="1"/>
          <p:nvPr userDrawn="1"/>
        </p:nvSpPr>
        <p:spPr>
          <a:xfrm>
            <a:off x="628650" y="1136562"/>
            <a:ext cx="7600950" cy="2395528"/>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1" i="0" u="none" strike="noStrike" kern="1200" cap="none" spc="0" normalizeH="0" baseline="0" noProof="0" dirty="0">
                <a:ln>
                  <a:noFill/>
                </a:ln>
                <a:solidFill>
                  <a:srgbClr val="595959"/>
                </a:solidFill>
                <a:effectLst/>
                <a:uLnTx/>
                <a:uFillTx/>
                <a:latin typeface="Arial" charset="0"/>
                <a:cs typeface="Arial" charset="0"/>
              </a:rPr>
              <a:t>No other organization can bring research, the health community and government together to solve today’s critical health epidemics</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The AMA is confronting the increasing chronic disease burden</a:t>
            </a:r>
          </a:p>
          <a:p>
            <a:pPr marL="685800" marR="0" lvl="1" indent="-228600" algn="l" defTabSz="914400" rtl="0" eaLnBrk="1" fontAlgn="auto" latinLnBrk="0" hangingPunct="1">
              <a:lnSpc>
                <a:spcPct val="100000"/>
              </a:lnSpc>
              <a:spcBef>
                <a:spcPts val="500"/>
              </a:spcBef>
              <a:spcAft>
                <a:spcPts val="600"/>
              </a:spcAft>
              <a:buClrTx/>
              <a:buSzTx/>
              <a:buFont typeface="Arial"/>
              <a:buChar char="•"/>
              <a:tabLst/>
              <a:defRPr/>
            </a:pPr>
            <a:r>
              <a:rPr kumimoji="0" lang="en-US" sz="1400" b="0" i="0" u="none" strike="noStrike" kern="1200" cap="none" spc="0" normalizeH="0" baseline="0" noProof="0" dirty="0">
                <a:ln>
                  <a:noFill/>
                </a:ln>
                <a:solidFill>
                  <a:srgbClr val="595959"/>
                </a:solidFill>
                <a:effectLst/>
                <a:uLnTx/>
                <a:uFillTx/>
                <a:latin typeface="Arial" charset="0"/>
                <a:cs typeface="Arial" charset="0"/>
              </a:rPr>
              <a:t>Raised awareness for prediabetes through the first-ever prediabetes service campaign, which </a:t>
            </a:r>
            <a:r>
              <a:rPr kumimoji="0" lang="en-US" sz="1400" b="1" i="0" u="none" strike="noStrike" kern="1200" cap="none" spc="0" normalizeH="0" baseline="0" noProof="0" dirty="0">
                <a:ln>
                  <a:noFill/>
                </a:ln>
                <a:solidFill>
                  <a:srgbClr val="595959"/>
                </a:solidFill>
                <a:effectLst/>
                <a:uLnTx/>
                <a:uFillTx/>
                <a:latin typeface="Arial" charset="0"/>
                <a:cs typeface="Arial" charset="0"/>
              </a:rPr>
              <a:t>generated 2.3 million visits and 730,000 risk screenings</a:t>
            </a:r>
          </a:p>
          <a:p>
            <a:pPr marL="685800" marR="0" lvl="1" indent="-228600" algn="l" defTabSz="914400" rtl="0" eaLnBrk="1" fontAlgn="auto" latinLnBrk="0" hangingPunct="1">
              <a:lnSpc>
                <a:spcPct val="100000"/>
              </a:lnSpc>
              <a:spcBef>
                <a:spcPts val="500"/>
              </a:spcBef>
              <a:spcAft>
                <a:spcPts val="600"/>
              </a:spcAft>
              <a:buClrTx/>
              <a:buSzTx/>
              <a:buFont typeface="Arial"/>
              <a:buChar char="•"/>
              <a:tabLst/>
              <a:defRPr/>
            </a:pPr>
            <a:r>
              <a:rPr kumimoji="0" lang="en-US" sz="1400" b="0" i="0" u="none" strike="noStrike" kern="1200" cap="none" spc="0" normalizeH="0" baseline="0" noProof="0" dirty="0">
                <a:ln>
                  <a:noFill/>
                </a:ln>
                <a:solidFill>
                  <a:srgbClr val="595959"/>
                </a:solidFill>
                <a:effectLst/>
                <a:uLnTx/>
                <a:uFillTx/>
                <a:latin typeface="Arial" charset="0"/>
                <a:cs typeface="Arial" charset="0"/>
              </a:rPr>
              <a:t>Developed courses on opioid prescribing, which </a:t>
            </a:r>
            <a:r>
              <a:rPr kumimoji="0" lang="en-US" sz="1400" b="1" i="0" u="none" strike="noStrike" kern="1200" cap="none" spc="0" normalizeH="0" baseline="0" noProof="0" dirty="0">
                <a:ln>
                  <a:noFill/>
                </a:ln>
                <a:solidFill>
                  <a:srgbClr val="595959"/>
                </a:solidFill>
                <a:effectLst/>
                <a:uLnTx/>
                <a:uFillTx/>
                <a:latin typeface="Arial" charset="0"/>
                <a:cs typeface="Arial" charset="0"/>
              </a:rPr>
              <a:t>more than 549,700 physicians and other health care professionals have completed </a:t>
            </a:r>
            <a:r>
              <a:rPr kumimoji="0" lang="en-US" sz="1400" b="0" i="0" u="none" strike="noStrike" kern="1200" cap="none" spc="0" normalizeH="0" baseline="0" noProof="0" dirty="0">
                <a:ln>
                  <a:noFill/>
                </a:ln>
                <a:solidFill>
                  <a:srgbClr val="595959"/>
                </a:solidFill>
                <a:effectLst/>
                <a:uLnTx/>
                <a:uFillTx/>
                <a:latin typeface="Arial" charset="0"/>
                <a:cs typeface="Arial" charset="0"/>
              </a:rPr>
              <a:t>to ensure they have the training to treat patients with pain and substance use disorders</a:t>
            </a:r>
            <a:endParaRPr kumimoji="0" lang="en-US" sz="1400" b="1" i="0" u="none" strike="noStrike" kern="1200" cap="none" spc="0" normalizeH="0" baseline="0" noProof="0" dirty="0">
              <a:ln>
                <a:noFill/>
              </a:ln>
              <a:solidFill>
                <a:srgbClr val="595959"/>
              </a:solidFill>
              <a:effectLst/>
              <a:uLnTx/>
              <a:uFillTx/>
              <a:latin typeface="Arial" charset="0"/>
              <a:cs typeface="Arial" charset="0"/>
            </a:endParaRPr>
          </a:p>
        </p:txBody>
      </p:sp>
      <p:pic>
        <p:nvPicPr>
          <p:cNvPr id="12" name="Graphic 11">
            <a:extLst>
              <a:ext uri="{FF2B5EF4-FFF2-40B4-BE49-F238E27FC236}">
                <a16:creationId xmlns:a16="http://schemas.microsoft.com/office/drawing/2014/main" id="{3A1A69EB-36C3-4E46-A9E8-2D9F1477F9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9299" y="-99046"/>
            <a:ext cx="7654089" cy="4817126"/>
          </a:xfrm>
          <a:prstGeom prst="rect">
            <a:avLst/>
          </a:prstGeom>
        </p:spPr>
      </p:pic>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5" name="TextBox 4">
            <a:extLst>
              <a:ext uri="{FF2B5EF4-FFF2-40B4-BE49-F238E27FC236}">
                <a16:creationId xmlns:a16="http://schemas.microsoft.com/office/drawing/2014/main" id="{EA438E32-F5C3-4687-8A98-242B98BBD885}"/>
              </a:ext>
            </a:extLst>
          </p:cNvPr>
          <p:cNvSpPr txBox="1"/>
          <p:nvPr userDrawn="1"/>
        </p:nvSpPr>
        <p:spPr>
          <a:xfrm>
            <a:off x="628650" y="356153"/>
            <a:ext cx="7886700" cy="461665"/>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46166B"/>
                </a:solidFill>
                <a:effectLst/>
                <a:uLnTx/>
                <a:uFillTx/>
                <a:latin typeface="Arial" panose="020B0604020202020204" pitchFamily="34" charset="0"/>
                <a:cs typeface="Arial" panose="020B0604020202020204" pitchFamily="34" charset="0"/>
              </a:rPr>
              <a:t>Patient Care Overview</a:t>
            </a:r>
            <a:endParaRPr lang="en-US" sz="2400" b="1" dirty="0">
              <a:solidFill>
                <a:srgbClr val="45266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49435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6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36010" y="0"/>
            <a:ext cx="3419726" cy="4684729"/>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6" y="3018222"/>
            <a:ext cx="2907956" cy="1699717"/>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dirty="0">
                <a:solidFill>
                  <a:schemeClr val="tx2"/>
                </a:solidFill>
              </a:rPr>
              <a:t>An </a:t>
            </a:r>
            <a:r>
              <a:rPr lang="en-US" sz="1600" b="1" dirty="0">
                <a:solidFill>
                  <a:schemeClr val="bg1"/>
                </a:solidFill>
              </a:rPr>
              <a:t>AMA membership</a:t>
            </a:r>
            <a:r>
              <a:rPr lang="en-US" sz="1600" dirty="0">
                <a:solidFill>
                  <a:schemeClr val="bg1"/>
                </a:solidFill>
              </a:rPr>
              <a:t> </a:t>
            </a:r>
            <a:r>
              <a:rPr lang="en-US" sz="1600">
                <a:solidFill>
                  <a:schemeClr val="tx2"/>
                </a:solidFill>
              </a:rPr>
              <a:t>means you’re </a:t>
            </a:r>
            <a:r>
              <a:rPr lang="en-US" sz="1600" dirty="0">
                <a:solidFill>
                  <a:schemeClr val="tx2"/>
                </a:solidFill>
              </a:rPr>
              <a:t>actively fighting to end the opioid epidemic.</a:t>
            </a:r>
          </a:p>
        </p:txBody>
      </p:sp>
      <p:pic>
        <p:nvPicPr>
          <p:cNvPr id="9" name="Graphic 8">
            <a:extLst>
              <a:ext uri="{FF2B5EF4-FFF2-40B4-BE49-F238E27FC236}">
                <a16:creationId xmlns:a16="http://schemas.microsoft.com/office/drawing/2014/main" id="{78D84AC9-9793-7B4E-8499-34485CB189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22281" y="1068464"/>
            <a:ext cx="1041206" cy="1858877"/>
          </a:xfrm>
          <a:prstGeom prst="rect">
            <a:avLst/>
          </a:prstGeom>
        </p:spPr>
      </p:pic>
      <p:sp>
        <p:nvSpPr>
          <p:cNvPr id="11" name="TextBox 10">
            <a:extLst>
              <a:ext uri="{FF2B5EF4-FFF2-40B4-BE49-F238E27FC236}">
                <a16:creationId xmlns:a16="http://schemas.microsoft.com/office/drawing/2014/main" id="{B6BE4A72-5B95-AF42-B3EB-F7B1646E1929}"/>
              </a:ext>
            </a:extLst>
          </p:cNvPr>
          <p:cNvSpPr txBox="1"/>
          <p:nvPr userDrawn="1"/>
        </p:nvSpPr>
        <p:spPr>
          <a:xfrm>
            <a:off x="6445748" y="448486"/>
            <a:ext cx="2000250" cy="276999"/>
          </a:xfrm>
          <a:prstGeom prst="rect">
            <a:avLst/>
          </a:prstGeom>
          <a:noFill/>
          <a:ln>
            <a:solidFill>
              <a:schemeClr val="bg1"/>
            </a:solidFill>
          </a:ln>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PATIENT CARE</a:t>
            </a:r>
          </a:p>
        </p:txBody>
      </p:sp>
      <p:sp>
        <p:nvSpPr>
          <p:cNvPr id="5" name="TextBox 4">
            <a:extLst>
              <a:ext uri="{FF2B5EF4-FFF2-40B4-BE49-F238E27FC236}">
                <a16:creationId xmlns:a16="http://schemas.microsoft.com/office/drawing/2014/main" id="{35EFB4A0-7222-4079-9B8B-52F442912E06}"/>
              </a:ext>
            </a:extLst>
          </p:cNvPr>
          <p:cNvSpPr txBox="1"/>
          <p:nvPr userDrawn="1"/>
        </p:nvSpPr>
        <p:spPr>
          <a:xfrm>
            <a:off x="628650" y="371591"/>
            <a:ext cx="4965543" cy="461665"/>
          </a:xfrm>
          <a:prstGeom prst="rect">
            <a:avLst/>
          </a:prstGeom>
          <a:noFill/>
        </p:spPr>
        <p:txBody>
          <a:bodyPr wrap="square" rtlCol="0">
            <a:spAutoFit/>
          </a:bodyPr>
          <a:lstStyle/>
          <a:p>
            <a:r>
              <a:rPr kumimoji="0" lang="en-US" sz="2400" b="1" i="0" u="none" strike="noStrike" kern="1200" cap="none" spc="0" normalizeH="0" baseline="0" noProof="0">
                <a:ln>
                  <a:noFill/>
                </a:ln>
                <a:solidFill>
                  <a:srgbClr val="46166B"/>
                </a:solidFill>
                <a:effectLst/>
                <a:uLnTx/>
                <a:uFillTx/>
                <a:latin typeface="Arial" panose="020B0604020202020204" pitchFamily="34" charset="0"/>
                <a:cs typeface="Arial" panose="020B0604020202020204" pitchFamily="34" charset="0"/>
              </a:rPr>
              <a:t>End the Opioid Epidemic</a:t>
            </a:r>
            <a:endParaRPr lang="en-US" dirty="0"/>
          </a:p>
        </p:txBody>
      </p:sp>
      <p:sp>
        <p:nvSpPr>
          <p:cNvPr id="10" name="TextBox 9">
            <a:extLst>
              <a:ext uri="{FF2B5EF4-FFF2-40B4-BE49-F238E27FC236}">
                <a16:creationId xmlns:a16="http://schemas.microsoft.com/office/drawing/2014/main" id="{75012EA3-7236-4181-951C-2BFF63F65D21}"/>
              </a:ext>
            </a:extLst>
          </p:cNvPr>
          <p:cNvSpPr txBox="1"/>
          <p:nvPr userDrawn="1"/>
        </p:nvSpPr>
        <p:spPr>
          <a:xfrm>
            <a:off x="628650" y="1131502"/>
            <a:ext cx="4610243" cy="2513509"/>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Between 2013 and 2017, the number of opioid prescriptions decreased by more than 55 million (22.2 percent decrease) nationally</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In 2017 more than 549,700 physicians and other health care professionals completed courses on opioid prescribing to ensure they have the necessary education and training to offer effective treatment plans for patients with pain and substance use disorders</a:t>
            </a:r>
          </a:p>
        </p:txBody>
      </p:sp>
    </p:spTree>
    <p:extLst>
      <p:ext uri="{BB962C8B-B14F-4D97-AF65-F5344CB8AC3E}">
        <p14:creationId xmlns:p14="http://schemas.microsoft.com/office/powerpoint/2010/main" val="17629124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7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36010" y="0"/>
            <a:ext cx="3419726" cy="4684729"/>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6" y="3018222"/>
            <a:ext cx="2907956" cy="1699717"/>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dirty="0">
                <a:solidFill>
                  <a:schemeClr val="tx2"/>
                </a:solidFill>
              </a:rPr>
              <a:t>An </a:t>
            </a:r>
            <a:r>
              <a:rPr lang="en-US" sz="1600" b="1" dirty="0">
                <a:solidFill>
                  <a:schemeClr val="bg1"/>
                </a:solidFill>
              </a:rPr>
              <a:t>AMA membership</a:t>
            </a:r>
            <a:r>
              <a:rPr lang="en-US" sz="1600" dirty="0">
                <a:solidFill>
                  <a:schemeClr val="bg1"/>
                </a:solidFill>
              </a:rPr>
              <a:t> </a:t>
            </a:r>
            <a:r>
              <a:rPr lang="en-US" sz="1600" dirty="0">
                <a:solidFill>
                  <a:schemeClr val="tx2"/>
                </a:solidFill>
              </a:rPr>
              <a:t>means you're helping motivate millions of patients to control hypertension.</a:t>
            </a:r>
          </a:p>
        </p:txBody>
      </p:sp>
      <p:pic>
        <p:nvPicPr>
          <p:cNvPr id="12" name="Graphic 11">
            <a:extLst>
              <a:ext uri="{FF2B5EF4-FFF2-40B4-BE49-F238E27FC236}">
                <a16:creationId xmlns:a16="http://schemas.microsoft.com/office/drawing/2014/main" id="{22DCA08B-9F6E-DF4C-A8B6-BE60D1365D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5235" y="1068464"/>
            <a:ext cx="1795297" cy="1795297"/>
          </a:xfrm>
          <a:prstGeom prst="rect">
            <a:avLst/>
          </a:prstGeom>
        </p:spPr>
      </p:pic>
      <p:sp>
        <p:nvSpPr>
          <p:cNvPr id="9" name="TextBox 8">
            <a:extLst>
              <a:ext uri="{FF2B5EF4-FFF2-40B4-BE49-F238E27FC236}">
                <a16:creationId xmlns:a16="http://schemas.microsoft.com/office/drawing/2014/main" id="{2DB4267F-0A6F-CC45-9397-72E9D8E29C52}"/>
              </a:ext>
            </a:extLst>
          </p:cNvPr>
          <p:cNvSpPr txBox="1"/>
          <p:nvPr userDrawn="1"/>
        </p:nvSpPr>
        <p:spPr>
          <a:xfrm>
            <a:off x="6445748" y="448486"/>
            <a:ext cx="2000250" cy="276999"/>
          </a:xfrm>
          <a:prstGeom prst="rect">
            <a:avLst/>
          </a:prstGeom>
          <a:noFill/>
          <a:ln>
            <a:solidFill>
              <a:schemeClr val="bg1"/>
            </a:solidFill>
          </a:ln>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PATIENT CARE</a:t>
            </a:r>
          </a:p>
        </p:txBody>
      </p:sp>
      <p:sp>
        <p:nvSpPr>
          <p:cNvPr id="5" name="TextBox 4">
            <a:extLst>
              <a:ext uri="{FF2B5EF4-FFF2-40B4-BE49-F238E27FC236}">
                <a16:creationId xmlns:a16="http://schemas.microsoft.com/office/drawing/2014/main" id="{10F58F5E-27F1-4E1C-82EE-CDEF6F667245}"/>
              </a:ext>
            </a:extLst>
          </p:cNvPr>
          <p:cNvSpPr txBox="1"/>
          <p:nvPr userDrawn="1"/>
        </p:nvSpPr>
        <p:spPr>
          <a:xfrm>
            <a:off x="628650" y="371591"/>
            <a:ext cx="4965543" cy="461665"/>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46166B"/>
                </a:solidFill>
                <a:effectLst/>
                <a:uLnTx/>
                <a:uFillTx/>
                <a:latin typeface="Arial" panose="020B0604020202020204" pitchFamily="34" charset="0"/>
                <a:cs typeface="Arial" panose="020B0604020202020204" pitchFamily="34" charset="0"/>
              </a:rPr>
              <a:t>Hypertension</a:t>
            </a:r>
            <a:endParaRPr lang="en-US" sz="2400" dirty="0"/>
          </a:p>
        </p:txBody>
      </p:sp>
      <p:sp>
        <p:nvSpPr>
          <p:cNvPr id="7" name="TextBox 6">
            <a:extLst>
              <a:ext uri="{FF2B5EF4-FFF2-40B4-BE49-F238E27FC236}">
                <a16:creationId xmlns:a16="http://schemas.microsoft.com/office/drawing/2014/main" id="{FA40C574-848A-49E7-B488-A6D86484A23B}"/>
              </a:ext>
            </a:extLst>
          </p:cNvPr>
          <p:cNvSpPr txBox="1"/>
          <p:nvPr userDrawn="1"/>
        </p:nvSpPr>
        <p:spPr>
          <a:xfrm>
            <a:off x="628650" y="1136920"/>
            <a:ext cx="4708593" cy="2964914"/>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Nearly half of U.S. adults, 103 million individuals, now have hypertension</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The AMA and the American Heart Association, in working together to address hypertension in U.S. adults, are engaged with more than 1,650 physician practices and health systems as part of Target: BP™, our national effort to improve blood pressure control</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Target: BP to date has attracted more than 100,000 health care providers to targetbp.org</a:t>
            </a:r>
          </a:p>
        </p:txBody>
      </p:sp>
    </p:spTree>
    <p:extLst>
      <p:ext uri="{BB962C8B-B14F-4D97-AF65-F5344CB8AC3E}">
        <p14:creationId xmlns:p14="http://schemas.microsoft.com/office/powerpoint/2010/main" val="20939966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8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24274" y="0"/>
            <a:ext cx="3419726" cy="4684729"/>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6" y="3018222"/>
            <a:ext cx="2907956" cy="1699717"/>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dirty="0">
                <a:solidFill>
                  <a:schemeClr val="tx2"/>
                </a:solidFill>
              </a:rPr>
              <a:t>An </a:t>
            </a:r>
            <a:r>
              <a:rPr lang="en-US" sz="1600" b="1" dirty="0">
                <a:solidFill>
                  <a:schemeClr val="bg1"/>
                </a:solidFill>
              </a:rPr>
              <a:t>AMA membership</a:t>
            </a:r>
            <a:r>
              <a:rPr lang="en-US" sz="1600" dirty="0">
                <a:solidFill>
                  <a:schemeClr val="bg1"/>
                </a:solidFill>
              </a:rPr>
              <a:t> </a:t>
            </a:r>
            <a:r>
              <a:rPr lang="en-US" sz="1600" dirty="0">
                <a:solidFill>
                  <a:schemeClr val="tx2"/>
                </a:solidFill>
              </a:rPr>
              <a:t>means you’re helping to prevent new cases of type 2 diabetes.</a:t>
            </a:r>
          </a:p>
        </p:txBody>
      </p:sp>
      <p:pic>
        <p:nvPicPr>
          <p:cNvPr id="11" name="Graphic 10">
            <a:extLst>
              <a:ext uri="{FF2B5EF4-FFF2-40B4-BE49-F238E27FC236}">
                <a16:creationId xmlns:a16="http://schemas.microsoft.com/office/drawing/2014/main" id="{986AFCAF-AFA0-4241-8DDC-69357E23AA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14009" y="1104636"/>
            <a:ext cx="1905861" cy="1789345"/>
          </a:xfrm>
          <a:prstGeom prst="rect">
            <a:avLst/>
          </a:prstGeom>
        </p:spPr>
      </p:pic>
      <p:sp>
        <p:nvSpPr>
          <p:cNvPr id="13" name="TextBox 12">
            <a:extLst>
              <a:ext uri="{FF2B5EF4-FFF2-40B4-BE49-F238E27FC236}">
                <a16:creationId xmlns:a16="http://schemas.microsoft.com/office/drawing/2014/main" id="{BA9EF0AA-948E-4549-ADC6-EDA6F8E2A1CF}"/>
              </a:ext>
            </a:extLst>
          </p:cNvPr>
          <p:cNvSpPr txBox="1"/>
          <p:nvPr userDrawn="1"/>
        </p:nvSpPr>
        <p:spPr>
          <a:xfrm>
            <a:off x="6445748" y="448486"/>
            <a:ext cx="2000250" cy="276999"/>
          </a:xfrm>
          <a:prstGeom prst="rect">
            <a:avLst/>
          </a:prstGeom>
          <a:noFill/>
          <a:ln>
            <a:solidFill>
              <a:schemeClr val="bg1"/>
            </a:solidFill>
          </a:ln>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PATIENT CARE</a:t>
            </a:r>
          </a:p>
        </p:txBody>
      </p:sp>
      <p:sp>
        <p:nvSpPr>
          <p:cNvPr id="5" name="TextBox 4">
            <a:extLst>
              <a:ext uri="{FF2B5EF4-FFF2-40B4-BE49-F238E27FC236}">
                <a16:creationId xmlns:a16="http://schemas.microsoft.com/office/drawing/2014/main" id="{CCDC514B-5371-46C9-8B46-5A414AAD8A50}"/>
              </a:ext>
            </a:extLst>
          </p:cNvPr>
          <p:cNvSpPr txBox="1"/>
          <p:nvPr userDrawn="1"/>
        </p:nvSpPr>
        <p:spPr>
          <a:xfrm>
            <a:off x="628650" y="371591"/>
            <a:ext cx="4965543" cy="461665"/>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46166B"/>
                </a:solidFill>
                <a:effectLst/>
                <a:uLnTx/>
                <a:uFillTx/>
                <a:latin typeface="Arial" panose="020B0604020202020204" pitchFamily="34" charset="0"/>
                <a:cs typeface="Arial" panose="020B0604020202020204" pitchFamily="34" charset="0"/>
              </a:rPr>
              <a:t>Preventing Type 2 Diabetes</a:t>
            </a:r>
            <a:endParaRPr lang="en-US" dirty="0"/>
          </a:p>
        </p:txBody>
      </p:sp>
      <p:sp>
        <p:nvSpPr>
          <p:cNvPr id="7" name="TextBox 6">
            <a:extLst>
              <a:ext uri="{FF2B5EF4-FFF2-40B4-BE49-F238E27FC236}">
                <a16:creationId xmlns:a16="http://schemas.microsoft.com/office/drawing/2014/main" id="{9174AC59-36B4-448F-AE61-0222143C09FD}"/>
              </a:ext>
            </a:extLst>
          </p:cNvPr>
          <p:cNvSpPr txBox="1"/>
          <p:nvPr userDrawn="1"/>
        </p:nvSpPr>
        <p:spPr>
          <a:xfrm>
            <a:off x="628650" y="1137061"/>
            <a:ext cx="4848486" cy="3005951"/>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Our prediabetes public awareness campaign with the Centers for Disease Control and Prevention has generated more than 2.3 million visits and 730,000 risk screenings</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In extending these efforts to health care systems, the AMA has guided nearly 100 organizations across the nation in developing prevention strategies for type 2 diabetes—including providing project support for health systems seeking to establish their own CDC-recognized National Diabetes Prevention Program</a:t>
            </a:r>
          </a:p>
        </p:txBody>
      </p:sp>
    </p:spTree>
    <p:extLst>
      <p:ext uri="{BB962C8B-B14F-4D97-AF65-F5344CB8AC3E}">
        <p14:creationId xmlns:p14="http://schemas.microsoft.com/office/powerpoint/2010/main" val="30243678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4_Title Only">
    <p:bg>
      <p:bgPr>
        <a:solidFill>
          <a:srgbClr val="FAA634"/>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3789C7-7A6B-C244-B41D-D011CC5BDC33}"/>
              </a:ext>
            </a:extLst>
          </p:cNvPr>
          <p:cNvSpPr txBox="1"/>
          <p:nvPr userDrawn="1"/>
        </p:nvSpPr>
        <p:spPr>
          <a:xfrm>
            <a:off x="2788508" y="326817"/>
            <a:ext cx="3566984" cy="369332"/>
          </a:xfrm>
          <a:prstGeom prst="rect">
            <a:avLst/>
          </a:prstGeom>
          <a:noFill/>
          <a:ln>
            <a:solidFill>
              <a:schemeClr val="bg1"/>
            </a:solidFill>
          </a:ln>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PRACTICE RESOURCES</a:t>
            </a:r>
          </a:p>
        </p:txBody>
      </p:sp>
      <p:sp>
        <p:nvSpPr>
          <p:cNvPr id="3" name="Slide Number Placeholder 2">
            <a:extLst>
              <a:ext uri="{FF2B5EF4-FFF2-40B4-BE49-F238E27FC236}">
                <a16:creationId xmlns:a16="http://schemas.microsoft.com/office/drawing/2014/main" id="{BA172E3C-C51B-AF4E-9F5A-B4158A8AE508}"/>
              </a:ext>
            </a:extLst>
          </p:cNvPr>
          <p:cNvSpPr>
            <a:spLocks noGrp="1"/>
          </p:cNvSpPr>
          <p:nvPr>
            <p:ph type="sldNum" sz="quarter" idx="10"/>
          </p:nvPr>
        </p:nvSpPr>
        <p:spPr/>
        <p:txBody>
          <a:bodyPr/>
          <a:lstStyle/>
          <a:p>
            <a:fld id="{DA05D499-8038-C642-91E0-FF7B8677CF19}" type="slidenum">
              <a:rPr lang="en-US" smtClean="0"/>
              <a:pPr/>
              <a:t>‹#›</a:t>
            </a:fld>
            <a:endParaRPr lang="en-US" dirty="0"/>
          </a:p>
        </p:txBody>
      </p:sp>
      <p:sp>
        <p:nvSpPr>
          <p:cNvPr id="4" name="TextBox 3">
            <a:extLst>
              <a:ext uri="{FF2B5EF4-FFF2-40B4-BE49-F238E27FC236}">
                <a16:creationId xmlns:a16="http://schemas.microsoft.com/office/drawing/2014/main" id="{3DBD7364-E98E-49A4-8436-23A67EC57783}"/>
              </a:ext>
            </a:extLst>
          </p:cNvPr>
          <p:cNvSpPr txBox="1"/>
          <p:nvPr userDrawn="1"/>
        </p:nvSpPr>
        <p:spPr>
          <a:xfrm>
            <a:off x="969066" y="1694587"/>
            <a:ext cx="7205869" cy="1754326"/>
          </a:xfrm>
          <a:prstGeom prst="rect">
            <a:avLst/>
          </a:prstGeom>
          <a:noFill/>
        </p:spPr>
        <p:txBody>
          <a:bodyPr wrap="square" rtlCol="0">
            <a:spAutoFit/>
          </a:bodyPr>
          <a:lstStyle/>
          <a:p>
            <a:pPr algn="ctr"/>
            <a:r>
              <a:rPr kumimoji="0" lang="en-US" sz="3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Removes obstacles and burdens that interfere with patient care</a:t>
            </a:r>
            <a:endParaRPr lang="en-US" dirty="0"/>
          </a:p>
        </p:txBody>
      </p:sp>
    </p:spTree>
    <p:extLst>
      <p:ext uri="{BB962C8B-B14F-4D97-AF65-F5344CB8AC3E}">
        <p14:creationId xmlns:p14="http://schemas.microsoft.com/office/powerpoint/2010/main" val="6653548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9_Title and Conte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C6F852F-10C9-4A78-BAC3-692949D9DB39}"/>
              </a:ext>
            </a:extLst>
          </p:cNvPr>
          <p:cNvSpPr txBox="1"/>
          <p:nvPr userDrawn="1"/>
        </p:nvSpPr>
        <p:spPr>
          <a:xfrm>
            <a:off x="628650" y="1136562"/>
            <a:ext cx="7600950" cy="2426305"/>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1" i="0" u="none" strike="noStrike" kern="1200" cap="none" spc="0" normalizeH="0" baseline="0" noProof="0" dirty="0">
                <a:ln>
                  <a:noFill/>
                </a:ln>
                <a:solidFill>
                  <a:srgbClr val="595959"/>
                </a:solidFill>
                <a:effectLst/>
                <a:uLnTx/>
                <a:uFillTx/>
                <a:latin typeface="Arial" charset="0"/>
                <a:cs typeface="Arial" charset="0"/>
              </a:rPr>
              <a:t>We help physicians get back to doing what they love the most: treating patients</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Medicine is a calling, and nothing should get in the way of you helping your patients</a:t>
            </a:r>
          </a:p>
          <a:p>
            <a:pPr marL="685800" marR="0" lvl="1" indent="-228600" algn="l" defTabSz="914400" rtl="0" eaLnBrk="1" fontAlgn="auto" latinLnBrk="0" hangingPunct="1">
              <a:lnSpc>
                <a:spcPct val="100000"/>
              </a:lnSpc>
              <a:spcBef>
                <a:spcPts val="500"/>
              </a:spcBef>
              <a:spcAft>
                <a:spcPts val="600"/>
              </a:spcAft>
              <a:buClrTx/>
              <a:buSzTx/>
              <a:buFont typeface="Arial"/>
              <a:buChar char="•"/>
              <a:tabLst/>
              <a:defRPr/>
            </a:pPr>
            <a:r>
              <a:rPr kumimoji="0" lang="en-US" sz="1400" b="1" i="0" u="none" strike="noStrike" kern="1200" cap="none" spc="0" normalizeH="0" baseline="0" noProof="0" dirty="0">
                <a:ln>
                  <a:noFill/>
                </a:ln>
                <a:solidFill>
                  <a:srgbClr val="595959"/>
                </a:solidFill>
                <a:effectLst/>
                <a:uLnTx/>
                <a:uFillTx/>
                <a:latin typeface="Arial" charset="0"/>
                <a:cs typeface="Arial" charset="0"/>
              </a:rPr>
              <a:t>Successfully worked with the Centers for Medicare &amp; Medicaid Services </a:t>
            </a:r>
            <a:r>
              <a:rPr kumimoji="0" lang="en-US" sz="1400" b="0" i="0" u="none" strike="noStrike" kern="1200" cap="none" spc="0" normalizeH="0" baseline="0" noProof="0" dirty="0">
                <a:ln>
                  <a:noFill/>
                </a:ln>
                <a:solidFill>
                  <a:srgbClr val="595959"/>
                </a:solidFill>
                <a:effectLst/>
                <a:uLnTx/>
                <a:uFillTx/>
                <a:latin typeface="Arial" charset="0"/>
                <a:cs typeface="Arial" charset="0"/>
              </a:rPr>
              <a:t>to make it clear that more of the care team can document information</a:t>
            </a:r>
          </a:p>
          <a:p>
            <a:pPr marL="685800" marR="0" lvl="1" indent="-228600" algn="l" defTabSz="914400" rtl="0" eaLnBrk="1" fontAlgn="auto" latinLnBrk="0" hangingPunct="1">
              <a:lnSpc>
                <a:spcPct val="100000"/>
              </a:lnSpc>
              <a:spcBef>
                <a:spcPts val="500"/>
              </a:spcBef>
              <a:spcAft>
                <a:spcPts val="600"/>
              </a:spcAft>
              <a:buClrTx/>
              <a:buSzTx/>
              <a:buFont typeface="Arial"/>
              <a:buChar char="•"/>
              <a:tabLst/>
              <a:defRPr/>
            </a:pPr>
            <a:r>
              <a:rPr kumimoji="0" lang="en-US" sz="1400" b="1" i="0" u="none" strike="noStrike" kern="1200" cap="none" spc="0" normalizeH="0" baseline="0" noProof="0" dirty="0">
                <a:ln>
                  <a:noFill/>
                </a:ln>
                <a:solidFill>
                  <a:srgbClr val="595959"/>
                </a:solidFill>
                <a:effectLst/>
                <a:uLnTx/>
                <a:uFillTx/>
                <a:latin typeface="Arial" charset="0"/>
                <a:cs typeface="Arial" charset="0"/>
              </a:rPr>
              <a:t>Provided more than 536,000 physicians and practice managers with practice improvement strategies to reduce</a:t>
            </a:r>
            <a:r>
              <a:rPr kumimoji="0" lang="en-US" sz="1400" b="0" i="0" u="none" strike="noStrike" kern="1200" cap="none" spc="0" normalizeH="0" baseline="0" noProof="0" dirty="0">
                <a:ln>
                  <a:noFill/>
                </a:ln>
                <a:solidFill>
                  <a:srgbClr val="595959"/>
                </a:solidFill>
                <a:effectLst/>
                <a:uLnTx/>
                <a:uFillTx/>
                <a:latin typeface="Arial" charset="0"/>
                <a:cs typeface="Arial" charset="0"/>
              </a:rPr>
              <a:t> burnout through AMA STEPS Forward™</a:t>
            </a:r>
          </a:p>
        </p:txBody>
      </p:sp>
      <p:pic>
        <p:nvPicPr>
          <p:cNvPr id="12" name="Graphic 11">
            <a:extLst>
              <a:ext uri="{FF2B5EF4-FFF2-40B4-BE49-F238E27FC236}">
                <a16:creationId xmlns:a16="http://schemas.microsoft.com/office/drawing/2014/main" id="{3A1A69EB-36C3-4E46-A9E8-2D9F1477F9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9299" y="-99046"/>
            <a:ext cx="7654089" cy="4817126"/>
          </a:xfrm>
          <a:prstGeom prst="rect">
            <a:avLst/>
          </a:prstGeom>
        </p:spPr>
      </p:pic>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5" name="TextBox 4">
            <a:extLst>
              <a:ext uri="{FF2B5EF4-FFF2-40B4-BE49-F238E27FC236}">
                <a16:creationId xmlns:a16="http://schemas.microsoft.com/office/drawing/2014/main" id="{EA438E32-F5C3-4687-8A98-242B98BBD885}"/>
              </a:ext>
            </a:extLst>
          </p:cNvPr>
          <p:cNvSpPr txBox="1"/>
          <p:nvPr userDrawn="1"/>
        </p:nvSpPr>
        <p:spPr>
          <a:xfrm>
            <a:off x="628650" y="356153"/>
            <a:ext cx="7886700" cy="461665"/>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46166B"/>
                </a:solidFill>
                <a:effectLst/>
                <a:uLnTx/>
                <a:uFillTx/>
                <a:latin typeface="Arial" panose="020B0604020202020204" pitchFamily="34" charset="0"/>
                <a:cs typeface="Arial" panose="020B0604020202020204" pitchFamily="34" charset="0"/>
              </a:rPr>
              <a:t>Practice Resources Overview</a:t>
            </a:r>
            <a:endParaRPr lang="en-US" sz="2400" b="1" dirty="0">
              <a:solidFill>
                <a:srgbClr val="45266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7319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08D575-39FA-8047-909D-C05D40F49197}"/>
              </a:ext>
            </a:extLst>
          </p:cNvPr>
          <p:cNvPicPr>
            <a:picLocks noChangeAspect="1"/>
          </p:cNvPicPr>
          <p:nvPr userDrawn="1"/>
        </p:nvPicPr>
        <p:blipFill>
          <a:blip r:embed="rId2"/>
          <a:stretch>
            <a:fillRect/>
          </a:stretch>
        </p:blipFill>
        <p:spPr>
          <a:xfrm>
            <a:off x="0" y="353619"/>
            <a:ext cx="2847703" cy="4338850"/>
          </a:xfrm>
          <a:prstGeom prst="rect">
            <a:avLst/>
          </a:prstGeom>
        </p:spPr>
      </p:pic>
      <p:sp>
        <p:nvSpPr>
          <p:cNvPr id="2" name="Title 1"/>
          <p:cNvSpPr>
            <a:spLocks noGrp="1"/>
          </p:cNvSpPr>
          <p:nvPr>
            <p:ph type="title"/>
          </p:nvPr>
        </p:nvSpPr>
        <p:spPr>
          <a:xfrm>
            <a:off x="3171219" y="138131"/>
            <a:ext cx="5645690" cy="897710"/>
          </a:xfrm>
        </p:spPr>
        <p:txBody>
          <a:bodyPr/>
          <a:lstStyle/>
          <a:p>
            <a:r>
              <a:rPr lang="en-US"/>
              <a:t>Click to edit Master title style</a:t>
            </a:r>
          </a:p>
        </p:txBody>
      </p:sp>
      <p:sp>
        <p:nvSpPr>
          <p:cNvPr id="3" name="Content Placeholder 2"/>
          <p:cNvSpPr>
            <a:spLocks noGrp="1"/>
          </p:cNvSpPr>
          <p:nvPr>
            <p:ph idx="1"/>
          </p:nvPr>
        </p:nvSpPr>
        <p:spPr>
          <a:xfrm>
            <a:off x="3161491" y="1131502"/>
            <a:ext cx="5655418"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9" name="TextBox 8">
            <a:extLst>
              <a:ext uri="{FF2B5EF4-FFF2-40B4-BE49-F238E27FC236}">
                <a16:creationId xmlns:a16="http://schemas.microsoft.com/office/drawing/2014/main" id="{01CFEFE8-BD10-C843-81E6-E66E326DBCBC}"/>
              </a:ext>
            </a:extLst>
          </p:cNvPr>
          <p:cNvSpPr txBox="1"/>
          <p:nvPr userDrawn="1"/>
        </p:nvSpPr>
        <p:spPr>
          <a:xfrm>
            <a:off x="1113085" y="3772424"/>
            <a:ext cx="1808571" cy="338554"/>
          </a:xfrm>
          <a:prstGeom prst="rect">
            <a:avLst/>
          </a:prstGeom>
          <a:noFill/>
        </p:spPr>
        <p:txBody>
          <a:bodyPr wrap="square" rtlCol="0">
            <a:spAutoFit/>
          </a:bodyPr>
          <a:lstStyle/>
          <a:p>
            <a:r>
              <a:rPr lang="en-US" sz="800" b="1" dirty="0">
                <a:solidFill>
                  <a:srgbClr val="452663"/>
                </a:solidFill>
                <a:latin typeface="Arial" panose="020B0604020202020204" pitchFamily="34" charset="0"/>
                <a:cs typeface="Arial" panose="020B0604020202020204" pitchFamily="34" charset="0"/>
              </a:rPr>
              <a:t>Nakisa Sadeghi </a:t>
            </a:r>
          </a:p>
          <a:p>
            <a:r>
              <a:rPr lang="en-US" sz="800" dirty="0">
                <a:solidFill>
                  <a:srgbClr val="452663"/>
                </a:solidFill>
                <a:latin typeface="Arial" panose="020B0604020202020204" pitchFamily="34" charset="0"/>
                <a:cs typeface="Arial" panose="020B0604020202020204" pitchFamily="34" charset="0"/>
              </a:rPr>
              <a:t>Member since 2018</a:t>
            </a:r>
          </a:p>
        </p:txBody>
      </p:sp>
    </p:spTree>
    <p:extLst>
      <p:ext uri="{BB962C8B-B14F-4D97-AF65-F5344CB8AC3E}">
        <p14:creationId xmlns:p14="http://schemas.microsoft.com/office/powerpoint/2010/main" val="7530692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0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24274" y="0"/>
            <a:ext cx="3419726" cy="4684729"/>
          </a:xfrm>
          <a:prstGeom prst="rect">
            <a:avLst/>
          </a:prstGeom>
          <a:solidFill>
            <a:srgbClr val="FAA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6" y="3018222"/>
            <a:ext cx="2907956" cy="1699717"/>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r>
              <a:rPr lang="en-US" sz="1600" dirty="0">
                <a:solidFill>
                  <a:schemeClr val="tx2"/>
                </a:solidFill>
              </a:rPr>
              <a:t>An </a:t>
            </a:r>
            <a:r>
              <a:rPr lang="en-US" sz="1600" b="1" dirty="0">
                <a:solidFill>
                  <a:schemeClr val="bg1"/>
                </a:solidFill>
              </a:rPr>
              <a:t>AMA membership</a:t>
            </a:r>
            <a:r>
              <a:rPr lang="en-US" sz="1600" dirty="0">
                <a:solidFill>
                  <a:schemeClr val="bg1"/>
                </a:solidFill>
              </a:rPr>
              <a:t> </a:t>
            </a:r>
            <a:r>
              <a:rPr lang="en-US" sz="1600" dirty="0">
                <a:solidFill>
                  <a:schemeClr val="tx2"/>
                </a:solidFill>
              </a:rPr>
              <a:t>means you’re working to reduce physician burnout.</a:t>
            </a:r>
          </a:p>
        </p:txBody>
      </p:sp>
      <p:pic>
        <p:nvPicPr>
          <p:cNvPr id="13" name="Graphic 12">
            <a:extLst>
              <a:ext uri="{FF2B5EF4-FFF2-40B4-BE49-F238E27FC236}">
                <a16:creationId xmlns:a16="http://schemas.microsoft.com/office/drawing/2014/main" id="{33B4C51A-ED24-A044-AEE5-0E2CE51B75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03634" y="957216"/>
            <a:ext cx="2061006" cy="2061006"/>
          </a:xfrm>
          <a:prstGeom prst="rect">
            <a:avLst/>
          </a:prstGeom>
        </p:spPr>
      </p:pic>
      <p:sp>
        <p:nvSpPr>
          <p:cNvPr id="14" name="TextBox 13">
            <a:extLst>
              <a:ext uri="{FF2B5EF4-FFF2-40B4-BE49-F238E27FC236}">
                <a16:creationId xmlns:a16="http://schemas.microsoft.com/office/drawing/2014/main" id="{765C589F-1732-1B43-8F96-FA2A845019E4}"/>
              </a:ext>
            </a:extLst>
          </p:cNvPr>
          <p:cNvSpPr txBox="1"/>
          <p:nvPr userDrawn="1"/>
        </p:nvSpPr>
        <p:spPr>
          <a:xfrm>
            <a:off x="6445748" y="448486"/>
            <a:ext cx="2000250" cy="276999"/>
          </a:xfrm>
          <a:prstGeom prst="rect">
            <a:avLst/>
          </a:prstGeom>
          <a:noFill/>
          <a:ln>
            <a:solidFill>
              <a:schemeClr val="bg1"/>
            </a:solidFill>
          </a:ln>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PRACTICE RESOURCES</a:t>
            </a:r>
          </a:p>
        </p:txBody>
      </p:sp>
      <p:sp>
        <p:nvSpPr>
          <p:cNvPr id="5" name="TextBox 4">
            <a:extLst>
              <a:ext uri="{FF2B5EF4-FFF2-40B4-BE49-F238E27FC236}">
                <a16:creationId xmlns:a16="http://schemas.microsoft.com/office/drawing/2014/main" id="{2DC2CA14-FC41-4B7D-A653-2D5965C4A899}"/>
              </a:ext>
            </a:extLst>
          </p:cNvPr>
          <p:cNvSpPr txBox="1"/>
          <p:nvPr userDrawn="1"/>
        </p:nvSpPr>
        <p:spPr>
          <a:xfrm>
            <a:off x="628650" y="371593"/>
            <a:ext cx="4965543" cy="461665"/>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46166B"/>
                </a:solidFill>
                <a:effectLst/>
                <a:uLnTx/>
                <a:uFillTx/>
                <a:latin typeface="Arial" panose="020B0604020202020204" pitchFamily="34" charset="0"/>
                <a:cs typeface="Arial" panose="020B0604020202020204" pitchFamily="34" charset="0"/>
              </a:rPr>
              <a:t>Physician Burnout</a:t>
            </a:r>
            <a:endParaRPr lang="en-US" dirty="0"/>
          </a:p>
        </p:txBody>
      </p:sp>
      <p:sp>
        <p:nvSpPr>
          <p:cNvPr id="7" name="TextBox 6">
            <a:extLst>
              <a:ext uri="{FF2B5EF4-FFF2-40B4-BE49-F238E27FC236}">
                <a16:creationId xmlns:a16="http://schemas.microsoft.com/office/drawing/2014/main" id="{42502095-18F8-4231-A677-4D0E89CC9035}"/>
              </a:ext>
            </a:extLst>
          </p:cNvPr>
          <p:cNvSpPr txBox="1"/>
          <p:nvPr userDrawn="1"/>
        </p:nvSpPr>
        <p:spPr>
          <a:xfrm>
            <a:off x="628650" y="1140210"/>
            <a:ext cx="4589618" cy="2759730"/>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Every AMA member can tap into more than </a:t>
            </a:r>
            <a:br>
              <a:rPr kumimoji="0" lang="en-US" sz="1600" b="0" i="0" u="none" strike="noStrike" kern="1200" cap="none" spc="0" normalizeH="0" baseline="0" noProof="0" dirty="0">
                <a:ln>
                  <a:noFill/>
                </a:ln>
                <a:solidFill>
                  <a:srgbClr val="595959"/>
                </a:solidFill>
                <a:effectLst/>
                <a:uLnTx/>
                <a:uFillTx/>
                <a:latin typeface="Arial" charset="0"/>
                <a:cs typeface="Arial" charset="0"/>
              </a:rPr>
            </a:br>
            <a:r>
              <a:rPr kumimoji="0" lang="en-US" sz="1600" b="0" i="0" u="none" strike="noStrike" kern="1200" cap="none" spc="0" normalizeH="0" baseline="0" noProof="0" dirty="0">
                <a:ln>
                  <a:noFill/>
                </a:ln>
                <a:solidFill>
                  <a:srgbClr val="595959"/>
                </a:solidFill>
                <a:effectLst/>
                <a:uLnTx/>
                <a:uFillTx/>
                <a:latin typeface="Arial" charset="0"/>
                <a:cs typeface="Arial" charset="0"/>
              </a:rPr>
              <a:t>50 award-winning tools that help with everything from managing stress and preventing burnout to improving your workday routine</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Membership provides easy access to </a:t>
            </a:r>
            <a:r>
              <a:rPr kumimoji="0" lang="en-US" sz="1600" b="0" i="0" u="none" strike="noStrike" kern="1200" cap="none" spc="0" normalizeH="0" baseline="0" noProof="0" dirty="0">
                <a:ln>
                  <a:noFill/>
                </a:ln>
                <a:solidFill>
                  <a:srgbClr val="595959"/>
                </a:solidFill>
                <a:effectLst/>
                <a:uLnTx/>
                <a:uFillTx/>
                <a:latin typeface="Arial" charset="0"/>
                <a:cs typeface="Arial" charset="0"/>
                <a:hlinkClick r:id="rId4"/>
              </a:rPr>
              <a:t>AMA STEPS Forward™ </a:t>
            </a:r>
            <a:r>
              <a:rPr kumimoji="0" lang="en-US" sz="1600" b="0" i="0" u="none" strike="noStrike" kern="1200" cap="none" spc="0" normalizeH="0" baseline="0" noProof="0" dirty="0">
                <a:ln>
                  <a:noFill/>
                </a:ln>
                <a:solidFill>
                  <a:srgbClr val="595959"/>
                </a:solidFill>
                <a:effectLst/>
                <a:uLnTx/>
                <a:uFillTx/>
                <a:latin typeface="Arial" charset="0"/>
                <a:cs typeface="Arial" charset="0"/>
              </a:rPr>
              <a:t>program that offers insightful and innovative strategies that allow physicians and their staff to thrive in a constantly changing health care environment</a:t>
            </a:r>
          </a:p>
        </p:txBody>
      </p:sp>
    </p:spTree>
    <p:extLst>
      <p:ext uri="{BB962C8B-B14F-4D97-AF65-F5344CB8AC3E}">
        <p14:creationId xmlns:p14="http://schemas.microsoft.com/office/powerpoint/2010/main" val="2123888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1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24274" y="0"/>
            <a:ext cx="3419726" cy="4684729"/>
          </a:xfrm>
          <a:prstGeom prst="rect">
            <a:avLst/>
          </a:prstGeom>
          <a:solidFill>
            <a:srgbClr val="FAA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5" y="3018222"/>
            <a:ext cx="2963505" cy="1699717"/>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r>
              <a:rPr lang="en-US" sz="1600" dirty="0">
                <a:solidFill>
                  <a:schemeClr val="tx2"/>
                </a:solidFill>
              </a:rPr>
              <a:t>An </a:t>
            </a:r>
            <a:r>
              <a:rPr lang="en-US" sz="1600" b="1" dirty="0">
                <a:solidFill>
                  <a:schemeClr val="bg1"/>
                </a:solidFill>
              </a:rPr>
              <a:t>AMA membership</a:t>
            </a:r>
            <a:r>
              <a:rPr lang="en-US" sz="1600" dirty="0">
                <a:solidFill>
                  <a:schemeClr val="bg1"/>
                </a:solidFill>
              </a:rPr>
              <a:t> </a:t>
            </a:r>
            <a:r>
              <a:rPr lang="en-US" sz="1600" dirty="0">
                <a:solidFill>
                  <a:schemeClr val="tx2"/>
                </a:solidFill>
              </a:rPr>
              <a:t>means you’re working to improve EHR usability so you can spend more time with your patients.</a:t>
            </a:r>
          </a:p>
        </p:txBody>
      </p:sp>
      <p:pic>
        <p:nvPicPr>
          <p:cNvPr id="12" name="Graphic 11">
            <a:extLst>
              <a:ext uri="{FF2B5EF4-FFF2-40B4-BE49-F238E27FC236}">
                <a16:creationId xmlns:a16="http://schemas.microsoft.com/office/drawing/2014/main" id="{59584186-0D5D-924E-BA27-F82FD8127A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66537" y="865086"/>
            <a:ext cx="2282946" cy="2282946"/>
          </a:xfrm>
          <a:prstGeom prst="rect">
            <a:avLst/>
          </a:prstGeom>
        </p:spPr>
      </p:pic>
      <p:sp>
        <p:nvSpPr>
          <p:cNvPr id="14" name="TextBox 13">
            <a:extLst>
              <a:ext uri="{FF2B5EF4-FFF2-40B4-BE49-F238E27FC236}">
                <a16:creationId xmlns:a16="http://schemas.microsoft.com/office/drawing/2014/main" id="{93091C6E-428B-454F-93F9-A2629D221A08}"/>
              </a:ext>
            </a:extLst>
          </p:cNvPr>
          <p:cNvSpPr txBox="1"/>
          <p:nvPr userDrawn="1"/>
        </p:nvSpPr>
        <p:spPr>
          <a:xfrm>
            <a:off x="6445748" y="448486"/>
            <a:ext cx="2000250" cy="276999"/>
          </a:xfrm>
          <a:prstGeom prst="rect">
            <a:avLst/>
          </a:prstGeom>
          <a:noFill/>
          <a:ln>
            <a:solidFill>
              <a:schemeClr val="bg1"/>
            </a:solidFill>
          </a:ln>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PRACTICE RESOURCES</a:t>
            </a:r>
          </a:p>
        </p:txBody>
      </p:sp>
      <p:sp>
        <p:nvSpPr>
          <p:cNvPr id="5" name="TextBox 4">
            <a:extLst>
              <a:ext uri="{FF2B5EF4-FFF2-40B4-BE49-F238E27FC236}">
                <a16:creationId xmlns:a16="http://schemas.microsoft.com/office/drawing/2014/main" id="{698F5AA0-4F71-453A-8293-DF9D7D07B475}"/>
              </a:ext>
            </a:extLst>
          </p:cNvPr>
          <p:cNvSpPr txBox="1"/>
          <p:nvPr userDrawn="1"/>
        </p:nvSpPr>
        <p:spPr>
          <a:xfrm>
            <a:off x="628651" y="1143405"/>
            <a:ext cx="4596492" cy="2021066"/>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a:ln>
                  <a:noFill/>
                </a:ln>
                <a:solidFill>
                  <a:srgbClr val="595959"/>
                </a:solidFill>
                <a:effectLst/>
                <a:uLnTx/>
                <a:uFillTx/>
                <a:latin typeface="Arial" charset="0"/>
                <a:cs typeface="Arial" charset="0"/>
              </a:rPr>
              <a:t>Annually, physicians spend up to 52 hours </a:t>
            </a:r>
            <a:r>
              <a:rPr kumimoji="0" lang="en-US" sz="1600" b="0" i="1" u="none" strike="noStrike" kern="1200" cap="none" spc="0" normalizeH="0" baseline="0" noProof="0">
                <a:ln>
                  <a:noFill/>
                </a:ln>
                <a:solidFill>
                  <a:srgbClr val="595959"/>
                </a:solidFill>
                <a:effectLst/>
                <a:uLnTx/>
                <a:uFillTx/>
                <a:latin typeface="Arial" charset="0"/>
                <a:cs typeface="Arial" charset="0"/>
              </a:rPr>
              <a:t>just logging in</a:t>
            </a:r>
            <a:r>
              <a:rPr kumimoji="0" lang="en-US" sz="1600" b="0" i="0" u="none" strike="noStrike" kern="1200" cap="none" spc="0" normalizeH="0" baseline="0" noProof="0">
                <a:ln>
                  <a:noFill/>
                </a:ln>
                <a:solidFill>
                  <a:srgbClr val="595959"/>
                </a:solidFill>
                <a:effectLst/>
                <a:uLnTx/>
                <a:uFillTx/>
                <a:latin typeface="Arial" charset="0"/>
                <a:cs typeface="Arial" charset="0"/>
              </a:rPr>
              <a:t> to EHR systems</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a:ln>
                  <a:noFill/>
                </a:ln>
                <a:solidFill>
                  <a:srgbClr val="595959"/>
                </a:solidFill>
                <a:effectLst/>
                <a:uLnTx/>
                <a:uFillTx/>
                <a:latin typeface="Arial" charset="0"/>
                <a:cs typeface="Arial" charset="0"/>
              </a:rPr>
              <a:t>This year, we worked successfully with the Centers for Medicare &amp; Medicaid Services to make it clear that more of the care team can document information in the EHR so the burden does not rest solely on physicians</a:t>
            </a:r>
            <a:endParaRPr kumimoji="0" lang="en-US" sz="1600" b="0" i="0" u="none" strike="noStrike" kern="1200" cap="none" spc="0" normalizeH="0" baseline="0" noProof="0" dirty="0">
              <a:ln>
                <a:noFill/>
              </a:ln>
              <a:solidFill>
                <a:srgbClr val="595959"/>
              </a:solidFill>
              <a:effectLst/>
              <a:uLnTx/>
              <a:uFillTx/>
              <a:latin typeface="Arial" charset="0"/>
              <a:cs typeface="Arial" charset="0"/>
            </a:endParaRPr>
          </a:p>
        </p:txBody>
      </p:sp>
      <p:sp>
        <p:nvSpPr>
          <p:cNvPr id="7" name="TextBox 6">
            <a:extLst>
              <a:ext uri="{FF2B5EF4-FFF2-40B4-BE49-F238E27FC236}">
                <a16:creationId xmlns:a16="http://schemas.microsoft.com/office/drawing/2014/main" id="{26AF8D46-232F-4FBD-BEB1-F86FDCE90BA7}"/>
              </a:ext>
            </a:extLst>
          </p:cNvPr>
          <p:cNvSpPr txBox="1"/>
          <p:nvPr userDrawn="1"/>
        </p:nvSpPr>
        <p:spPr>
          <a:xfrm>
            <a:off x="628650" y="371591"/>
            <a:ext cx="4965543" cy="461665"/>
          </a:xfrm>
          <a:prstGeom prst="rect">
            <a:avLst/>
          </a:prstGeom>
          <a:noFill/>
        </p:spPr>
        <p:txBody>
          <a:bodyPr wrap="square" rtlCol="0">
            <a:spAutoFit/>
          </a:bodyPr>
          <a:lstStyle/>
          <a:p>
            <a:r>
              <a:rPr kumimoji="0" lang="en-US" sz="2400" b="1" i="0" u="none" strike="noStrike" kern="1200" cap="none" spc="0" normalizeH="0" baseline="0" noProof="0">
                <a:ln>
                  <a:noFill/>
                </a:ln>
                <a:solidFill>
                  <a:srgbClr val="46166B"/>
                </a:solidFill>
                <a:effectLst/>
                <a:uLnTx/>
                <a:uFillTx/>
                <a:latin typeface="Arial" panose="020B0604020202020204" pitchFamily="34" charset="0"/>
                <a:cs typeface="Arial" panose="020B0604020202020204" pitchFamily="34" charset="0"/>
              </a:rPr>
              <a:t>Electronic Health Records (EHR)</a:t>
            </a:r>
            <a:endParaRPr lang="en-US" dirty="0"/>
          </a:p>
        </p:txBody>
      </p:sp>
    </p:spTree>
    <p:extLst>
      <p:ext uri="{BB962C8B-B14F-4D97-AF65-F5344CB8AC3E}">
        <p14:creationId xmlns:p14="http://schemas.microsoft.com/office/powerpoint/2010/main" val="2185775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2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24274" y="0"/>
            <a:ext cx="3419726" cy="4684729"/>
          </a:xfrm>
          <a:prstGeom prst="rect">
            <a:avLst/>
          </a:prstGeom>
          <a:solidFill>
            <a:srgbClr val="FAA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6" y="3018222"/>
            <a:ext cx="2907956" cy="1699717"/>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r>
              <a:rPr lang="en-US" sz="1600" dirty="0">
                <a:solidFill>
                  <a:schemeClr val="tx2"/>
                </a:solidFill>
              </a:rPr>
              <a:t>An </a:t>
            </a:r>
            <a:r>
              <a:rPr lang="en-US" sz="1600" b="1" dirty="0">
                <a:solidFill>
                  <a:schemeClr val="bg1"/>
                </a:solidFill>
              </a:rPr>
              <a:t>AMA membership</a:t>
            </a:r>
            <a:r>
              <a:rPr lang="en-US" sz="1600" dirty="0">
                <a:solidFill>
                  <a:schemeClr val="bg1"/>
                </a:solidFill>
              </a:rPr>
              <a:t> </a:t>
            </a:r>
            <a:r>
              <a:rPr lang="en-US" sz="1600" dirty="0">
                <a:solidFill>
                  <a:schemeClr val="tx2"/>
                </a:solidFill>
              </a:rPr>
              <a:t>means empowering physicians to protect their patients and practice from cyber attacks.</a:t>
            </a:r>
          </a:p>
        </p:txBody>
      </p:sp>
      <p:pic>
        <p:nvPicPr>
          <p:cNvPr id="11" name="Graphic 10">
            <a:extLst>
              <a:ext uri="{FF2B5EF4-FFF2-40B4-BE49-F238E27FC236}">
                <a16:creationId xmlns:a16="http://schemas.microsoft.com/office/drawing/2014/main" id="{3B2E5DFD-DC75-0B43-8B02-C1797A6190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8910" y="865086"/>
            <a:ext cx="2287948" cy="2287948"/>
          </a:xfrm>
          <a:prstGeom prst="rect">
            <a:avLst/>
          </a:prstGeom>
        </p:spPr>
      </p:pic>
      <p:sp>
        <p:nvSpPr>
          <p:cNvPr id="12" name="TextBox 11">
            <a:extLst>
              <a:ext uri="{FF2B5EF4-FFF2-40B4-BE49-F238E27FC236}">
                <a16:creationId xmlns:a16="http://schemas.microsoft.com/office/drawing/2014/main" id="{70D0EC06-50AF-204F-8F81-9C27F0396996}"/>
              </a:ext>
            </a:extLst>
          </p:cNvPr>
          <p:cNvSpPr txBox="1"/>
          <p:nvPr userDrawn="1"/>
        </p:nvSpPr>
        <p:spPr>
          <a:xfrm>
            <a:off x="6445748" y="448486"/>
            <a:ext cx="2000250" cy="276999"/>
          </a:xfrm>
          <a:prstGeom prst="rect">
            <a:avLst/>
          </a:prstGeom>
          <a:noFill/>
          <a:ln>
            <a:solidFill>
              <a:schemeClr val="bg1"/>
            </a:solidFill>
          </a:ln>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PRACTICE RESOURCES</a:t>
            </a:r>
          </a:p>
        </p:txBody>
      </p:sp>
      <p:sp>
        <p:nvSpPr>
          <p:cNvPr id="5" name="TextBox 4">
            <a:extLst>
              <a:ext uri="{FF2B5EF4-FFF2-40B4-BE49-F238E27FC236}">
                <a16:creationId xmlns:a16="http://schemas.microsoft.com/office/drawing/2014/main" id="{AF34EB4D-9ACA-447B-87B2-9FC77F32AA5E}"/>
              </a:ext>
            </a:extLst>
          </p:cNvPr>
          <p:cNvSpPr txBox="1"/>
          <p:nvPr userDrawn="1"/>
        </p:nvSpPr>
        <p:spPr>
          <a:xfrm>
            <a:off x="628650" y="371591"/>
            <a:ext cx="4965543" cy="461665"/>
          </a:xfrm>
          <a:prstGeom prst="rect">
            <a:avLst/>
          </a:prstGeom>
          <a:noFill/>
        </p:spPr>
        <p:txBody>
          <a:bodyPr wrap="square" rtlCol="0">
            <a:spAutoFit/>
          </a:bodyPr>
          <a:lstStyle/>
          <a:p>
            <a:r>
              <a:rPr kumimoji="0" lang="en-US" sz="2400" b="1" i="0" u="none" strike="noStrike" kern="1200" cap="none" spc="0" normalizeH="0" baseline="0" noProof="0">
                <a:ln>
                  <a:noFill/>
                </a:ln>
                <a:solidFill>
                  <a:srgbClr val="46166B"/>
                </a:solidFill>
                <a:effectLst/>
                <a:uLnTx/>
                <a:uFillTx/>
                <a:latin typeface="Arial" panose="020B0604020202020204" pitchFamily="34" charset="0"/>
                <a:cs typeface="Arial" panose="020B0604020202020204" pitchFamily="34" charset="0"/>
              </a:rPr>
              <a:t>Cybersecurity</a:t>
            </a:r>
            <a:endParaRPr lang="en-US" dirty="0"/>
          </a:p>
        </p:txBody>
      </p:sp>
      <p:sp>
        <p:nvSpPr>
          <p:cNvPr id="7" name="TextBox 6">
            <a:extLst>
              <a:ext uri="{FF2B5EF4-FFF2-40B4-BE49-F238E27FC236}">
                <a16:creationId xmlns:a16="http://schemas.microsoft.com/office/drawing/2014/main" id="{29144502-CF2B-4514-B5E2-BBDE0399512E}"/>
              </a:ext>
            </a:extLst>
          </p:cNvPr>
          <p:cNvSpPr txBox="1"/>
          <p:nvPr userDrawn="1"/>
        </p:nvSpPr>
        <p:spPr>
          <a:xfrm>
            <a:off x="628650" y="1143405"/>
            <a:ext cx="4610243" cy="2513509"/>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a:ln>
                  <a:noFill/>
                </a:ln>
                <a:solidFill>
                  <a:srgbClr val="595959"/>
                </a:solidFill>
                <a:effectLst/>
                <a:uLnTx/>
                <a:uFillTx/>
                <a:latin typeface="Arial" charset="0"/>
                <a:cs typeface="Arial" charset="0"/>
              </a:rPr>
              <a:t>The AMA found that 83% of physician practices report they have experienced a cybersecurity attack</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a:ln>
                  <a:noFill/>
                </a:ln>
                <a:solidFill>
                  <a:srgbClr val="595959"/>
                </a:solidFill>
                <a:effectLst/>
                <a:uLnTx/>
                <a:uFillTx/>
                <a:latin typeface="Arial" charset="0"/>
                <a:cs typeface="Arial" charset="0"/>
              </a:rPr>
              <a:t>The cost to protect against future attacks can be unmanageable, which is why the AMA is helping develop resources that can help physicians of all practice sizes and specialties create a culture of good cyber hygiene, protect patients and reduce burden</a:t>
            </a:r>
            <a:endParaRPr kumimoji="0" lang="en-US" sz="1600" b="0" i="0" u="none" strike="noStrike" kern="1200" cap="none" spc="0" normalizeH="0" baseline="0" noProof="0" dirty="0">
              <a:ln>
                <a:noFill/>
              </a:ln>
              <a:solidFill>
                <a:srgbClr val="595959"/>
              </a:solidFill>
              <a:effectLst/>
              <a:uLnTx/>
              <a:uFillTx/>
              <a:latin typeface="Arial" charset="0"/>
              <a:cs typeface="Arial" charset="0"/>
            </a:endParaRPr>
          </a:p>
        </p:txBody>
      </p:sp>
    </p:spTree>
    <p:extLst>
      <p:ext uri="{BB962C8B-B14F-4D97-AF65-F5344CB8AC3E}">
        <p14:creationId xmlns:p14="http://schemas.microsoft.com/office/powerpoint/2010/main" val="29664549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3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24274" y="0"/>
            <a:ext cx="3419726" cy="4684729"/>
          </a:xfrm>
          <a:prstGeom prst="rect">
            <a:avLst/>
          </a:prstGeom>
          <a:solidFill>
            <a:srgbClr val="FAA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6" y="3018222"/>
            <a:ext cx="2907956" cy="1699717"/>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r>
              <a:rPr lang="en-US" sz="1600" dirty="0">
                <a:solidFill>
                  <a:schemeClr val="tx2"/>
                </a:solidFill>
              </a:rPr>
              <a:t>An </a:t>
            </a:r>
            <a:r>
              <a:rPr lang="en-US" sz="1600" b="1" dirty="0">
                <a:solidFill>
                  <a:schemeClr val="bg1"/>
                </a:solidFill>
              </a:rPr>
              <a:t>AMA membership</a:t>
            </a:r>
            <a:r>
              <a:rPr lang="en-US" sz="1600" dirty="0">
                <a:solidFill>
                  <a:schemeClr val="bg1"/>
                </a:solidFill>
              </a:rPr>
              <a:t> </a:t>
            </a:r>
            <a:r>
              <a:rPr lang="en-US" sz="1600" dirty="0">
                <a:solidFill>
                  <a:schemeClr val="tx2"/>
                </a:solidFill>
              </a:rPr>
              <a:t>means access to workflow strategies that can reduce burnout in your organization.</a:t>
            </a:r>
          </a:p>
        </p:txBody>
      </p:sp>
      <p:pic>
        <p:nvPicPr>
          <p:cNvPr id="13" name="Graphic 12">
            <a:extLst>
              <a:ext uri="{FF2B5EF4-FFF2-40B4-BE49-F238E27FC236}">
                <a16:creationId xmlns:a16="http://schemas.microsoft.com/office/drawing/2014/main" id="{C7D3A7D2-19BC-2247-A1D4-0135DEE804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98723" y="1006744"/>
            <a:ext cx="3065797" cy="1978268"/>
          </a:xfrm>
          <a:prstGeom prst="rect">
            <a:avLst/>
          </a:prstGeom>
        </p:spPr>
      </p:pic>
      <p:sp>
        <p:nvSpPr>
          <p:cNvPr id="14" name="TextBox 13">
            <a:extLst>
              <a:ext uri="{FF2B5EF4-FFF2-40B4-BE49-F238E27FC236}">
                <a16:creationId xmlns:a16="http://schemas.microsoft.com/office/drawing/2014/main" id="{89EE445E-4280-9544-8A61-B7DDAD29289D}"/>
              </a:ext>
            </a:extLst>
          </p:cNvPr>
          <p:cNvSpPr txBox="1"/>
          <p:nvPr userDrawn="1"/>
        </p:nvSpPr>
        <p:spPr>
          <a:xfrm>
            <a:off x="6445748" y="448486"/>
            <a:ext cx="2000250" cy="276999"/>
          </a:xfrm>
          <a:prstGeom prst="rect">
            <a:avLst/>
          </a:prstGeom>
          <a:noFill/>
          <a:ln>
            <a:solidFill>
              <a:schemeClr val="bg1"/>
            </a:solidFill>
          </a:ln>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PRACTICE RESOURCES</a:t>
            </a:r>
          </a:p>
        </p:txBody>
      </p:sp>
      <p:sp>
        <p:nvSpPr>
          <p:cNvPr id="5" name="TextBox 4">
            <a:extLst>
              <a:ext uri="{FF2B5EF4-FFF2-40B4-BE49-F238E27FC236}">
                <a16:creationId xmlns:a16="http://schemas.microsoft.com/office/drawing/2014/main" id="{6833EBA0-98D9-4378-8372-6FCA2A0B5B88}"/>
              </a:ext>
            </a:extLst>
          </p:cNvPr>
          <p:cNvSpPr txBox="1"/>
          <p:nvPr userDrawn="1"/>
        </p:nvSpPr>
        <p:spPr>
          <a:xfrm>
            <a:off x="628650" y="371593"/>
            <a:ext cx="4965543" cy="461665"/>
          </a:xfrm>
          <a:prstGeom prst="rect">
            <a:avLst/>
          </a:prstGeom>
          <a:noFill/>
        </p:spPr>
        <p:txBody>
          <a:bodyPr wrap="square" rtlCol="0">
            <a:spAutoFit/>
          </a:bodyPr>
          <a:lstStyle/>
          <a:p>
            <a:r>
              <a:rPr kumimoji="0" lang="en-US" sz="2400" b="1" i="0" u="none" strike="noStrike" kern="1200" cap="none" spc="0" normalizeH="0" baseline="0" noProof="0">
                <a:ln>
                  <a:noFill/>
                </a:ln>
                <a:solidFill>
                  <a:srgbClr val="46166B"/>
                </a:solidFill>
                <a:effectLst/>
                <a:uLnTx/>
                <a:uFillTx/>
                <a:latin typeface="Arial" panose="020B0604020202020204" pitchFamily="34" charset="0"/>
                <a:cs typeface="Arial" panose="020B0604020202020204" pitchFamily="34" charset="0"/>
              </a:rPr>
              <a:t>Burnout in your Organization</a:t>
            </a:r>
            <a:endParaRPr lang="en-US" dirty="0"/>
          </a:p>
        </p:txBody>
      </p:sp>
      <p:sp>
        <p:nvSpPr>
          <p:cNvPr id="7" name="TextBox 6">
            <a:extLst>
              <a:ext uri="{FF2B5EF4-FFF2-40B4-BE49-F238E27FC236}">
                <a16:creationId xmlns:a16="http://schemas.microsoft.com/office/drawing/2014/main" id="{F7814CCB-0A25-4969-9358-BCE6BDE56E60}"/>
              </a:ext>
            </a:extLst>
          </p:cNvPr>
          <p:cNvSpPr txBox="1"/>
          <p:nvPr userDrawn="1"/>
        </p:nvSpPr>
        <p:spPr>
          <a:xfrm>
            <a:off x="628650" y="1136920"/>
            <a:ext cx="4603369" cy="3005951"/>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More than 536,000 physicians and practice managers have already accessed </a:t>
            </a:r>
            <a:r>
              <a:rPr kumimoji="0" lang="en-US" sz="1600" b="0" i="0" u="none" strike="noStrike" kern="1200" cap="none" spc="0" normalizeH="0" baseline="0" noProof="0" dirty="0">
                <a:ln>
                  <a:noFill/>
                </a:ln>
                <a:solidFill>
                  <a:srgbClr val="595959"/>
                </a:solidFill>
                <a:effectLst/>
                <a:uLnTx/>
                <a:uFillTx/>
                <a:latin typeface="Arial" charset="0"/>
                <a:cs typeface="Arial" charset="0"/>
                <a:hlinkClick r:id="rId4"/>
              </a:rPr>
              <a:t>AMA STEPS Forward™</a:t>
            </a:r>
            <a:r>
              <a:rPr kumimoji="0" lang="en-US" sz="1600" b="0" i="0" u="none" strike="noStrike" kern="1200" cap="none" spc="0" normalizeH="0" baseline="0" noProof="0" dirty="0">
                <a:ln>
                  <a:noFill/>
                </a:ln>
                <a:solidFill>
                  <a:srgbClr val="595959"/>
                </a:solidFill>
                <a:effectLst/>
                <a:uLnTx/>
                <a:uFillTx/>
                <a:latin typeface="Arial" charset="0"/>
                <a:cs typeface="Arial" charset="0"/>
              </a:rPr>
              <a:t>, the practice improvement strategies that support care teams in learning about and implementing workflows and other best practices</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Based on extensive research, expert input and case studies from physician practices, these educational modules drive the type of change that benefits both patient care and physician well-being</a:t>
            </a:r>
          </a:p>
        </p:txBody>
      </p:sp>
    </p:spTree>
    <p:extLst>
      <p:ext uri="{BB962C8B-B14F-4D97-AF65-F5344CB8AC3E}">
        <p14:creationId xmlns:p14="http://schemas.microsoft.com/office/powerpoint/2010/main" val="38500510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4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24274" y="0"/>
            <a:ext cx="3419726" cy="4684729"/>
          </a:xfrm>
          <a:prstGeom prst="rect">
            <a:avLst/>
          </a:prstGeom>
          <a:solidFill>
            <a:srgbClr val="FAA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6" y="3340439"/>
            <a:ext cx="2907956" cy="1699717"/>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dirty="0">
                <a:solidFill>
                  <a:schemeClr val="tx2"/>
                </a:solidFill>
              </a:rPr>
              <a:t>An</a:t>
            </a:r>
            <a:r>
              <a:rPr lang="en-US" sz="1600" dirty="0">
                <a:solidFill>
                  <a:schemeClr val="bg1"/>
                </a:solidFill>
              </a:rPr>
              <a:t> </a:t>
            </a:r>
            <a:r>
              <a:rPr lang="en-US" sz="1600" b="1" dirty="0">
                <a:solidFill>
                  <a:schemeClr val="bg1"/>
                </a:solidFill>
              </a:rPr>
              <a:t>AMA membership</a:t>
            </a:r>
            <a:r>
              <a:rPr lang="en-US" sz="1600" dirty="0">
                <a:solidFill>
                  <a:schemeClr val="bg1"/>
                </a:solidFill>
              </a:rPr>
              <a:t> </a:t>
            </a:r>
            <a:r>
              <a:rPr lang="en-US" sz="1600" dirty="0">
                <a:solidFill>
                  <a:schemeClr val="tx2"/>
                </a:solidFill>
              </a:rPr>
              <a:t>means you support having </a:t>
            </a:r>
            <a:r>
              <a:rPr lang="en-US" sz="1600" kern="1200" dirty="0">
                <a:solidFill>
                  <a:schemeClr val="tx2"/>
                </a:solidFill>
                <a:effectLst/>
                <a:latin typeface="Arial" panose="020B0604020202020204" pitchFamily="34" charset="0"/>
                <a:ea typeface="Arial" panose="020B0604020202020204" pitchFamily="34" charset="0"/>
                <a:cs typeface="Arial" panose="020B0604020202020204" pitchFamily="34" charset="0"/>
              </a:rPr>
              <a:t>accurate, up-to-date physician directories.</a:t>
            </a:r>
          </a:p>
        </p:txBody>
      </p:sp>
      <p:sp>
        <p:nvSpPr>
          <p:cNvPr id="12" name="TextBox 11">
            <a:extLst>
              <a:ext uri="{FF2B5EF4-FFF2-40B4-BE49-F238E27FC236}">
                <a16:creationId xmlns:a16="http://schemas.microsoft.com/office/drawing/2014/main" id="{70D0EC06-50AF-204F-8F81-9C27F0396996}"/>
              </a:ext>
            </a:extLst>
          </p:cNvPr>
          <p:cNvSpPr txBox="1"/>
          <p:nvPr userDrawn="1"/>
        </p:nvSpPr>
        <p:spPr>
          <a:xfrm>
            <a:off x="6445748" y="448486"/>
            <a:ext cx="2000250" cy="276999"/>
          </a:xfrm>
          <a:prstGeom prst="rect">
            <a:avLst/>
          </a:prstGeom>
          <a:noFill/>
          <a:ln>
            <a:solidFill>
              <a:schemeClr val="bg1"/>
            </a:solidFill>
          </a:ln>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PRACTICE RESOURCES</a:t>
            </a:r>
          </a:p>
        </p:txBody>
      </p:sp>
      <p:pic>
        <p:nvPicPr>
          <p:cNvPr id="7" name="Graphic 6">
            <a:extLst>
              <a:ext uri="{FF2B5EF4-FFF2-40B4-BE49-F238E27FC236}">
                <a16:creationId xmlns:a16="http://schemas.microsoft.com/office/drawing/2014/main" id="{84FA1ED9-3624-BB4F-BD99-40926A6158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53051" y="767530"/>
            <a:ext cx="2011680" cy="2592832"/>
          </a:xfrm>
          <a:prstGeom prst="rect">
            <a:avLst/>
          </a:prstGeom>
        </p:spPr>
      </p:pic>
      <p:sp>
        <p:nvSpPr>
          <p:cNvPr id="9" name="TextBox 8">
            <a:extLst>
              <a:ext uri="{FF2B5EF4-FFF2-40B4-BE49-F238E27FC236}">
                <a16:creationId xmlns:a16="http://schemas.microsoft.com/office/drawing/2014/main" id="{7A5A8B1E-CBDC-4C3D-B698-BC0B70BCE393}"/>
              </a:ext>
            </a:extLst>
          </p:cNvPr>
          <p:cNvSpPr txBox="1"/>
          <p:nvPr userDrawn="1"/>
        </p:nvSpPr>
        <p:spPr>
          <a:xfrm>
            <a:off x="628650" y="1143405"/>
            <a:ext cx="4610243" cy="3457357"/>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AMA Business Solutions, an AMA affiliate, is collaborating with LexisNexis Risk Solutions to improve the nation’s physician and provider directories.</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In developing </a:t>
            </a:r>
            <a:r>
              <a:rPr kumimoji="0" lang="en-US" sz="1600" b="0" i="0" u="none" strike="noStrike" kern="1200" cap="none" spc="0" normalizeH="0" baseline="0" noProof="0" dirty="0" err="1">
                <a:ln>
                  <a:noFill/>
                </a:ln>
                <a:solidFill>
                  <a:srgbClr val="595959"/>
                </a:solidFill>
                <a:effectLst/>
                <a:uLnTx/>
                <a:uFillTx/>
                <a:latin typeface="Arial" charset="0"/>
                <a:cs typeface="Arial" charset="0"/>
              </a:rPr>
              <a:t>VerifyHCP</a:t>
            </a:r>
            <a:r>
              <a:rPr kumimoji="0" lang="en-US" sz="1600" b="0" i="0" u="none" strike="noStrike" kern="1200" cap="none" spc="0" normalizeH="0" baseline="0" noProof="0" dirty="0">
                <a:ln>
                  <a:noFill/>
                </a:ln>
                <a:solidFill>
                  <a:srgbClr val="595959"/>
                </a:solidFill>
                <a:effectLst/>
                <a:uLnTx/>
                <a:uFillTx/>
                <a:latin typeface="Arial" charset="0"/>
                <a:cs typeface="Arial" charset="0"/>
              </a:rPr>
              <a:t>, we are addressing an issue that drains your time and solving the problem of directory details that quickly become quickly outdated</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With </a:t>
            </a:r>
            <a:r>
              <a:rPr kumimoji="0" lang="en-US" sz="1600" b="0" i="0" u="none" strike="noStrike" kern="1200" cap="none" spc="0" normalizeH="0" baseline="0" noProof="0" dirty="0" err="1">
                <a:ln>
                  <a:noFill/>
                </a:ln>
                <a:solidFill>
                  <a:srgbClr val="595959"/>
                </a:solidFill>
                <a:effectLst/>
                <a:uLnTx/>
                <a:uFillTx/>
                <a:latin typeface="Arial" charset="0"/>
                <a:cs typeface="Arial" charset="0"/>
              </a:rPr>
              <a:t>VerifyHCP</a:t>
            </a:r>
            <a:r>
              <a:rPr kumimoji="0" lang="en-US" sz="1600" b="0" i="0" u="none" strike="noStrike" kern="1200" cap="none" spc="0" normalizeH="0" baseline="0" noProof="0" dirty="0">
                <a:ln>
                  <a:noFill/>
                </a:ln>
                <a:solidFill>
                  <a:srgbClr val="595959"/>
                </a:solidFill>
                <a:effectLst/>
                <a:uLnTx/>
                <a:uFillTx/>
                <a:latin typeface="Arial" charset="0"/>
                <a:cs typeface="Arial" charset="0"/>
              </a:rPr>
              <a:t>, when you provide your practice’s information, the platform notifies all participating health plans so their directories can be updated</a:t>
            </a:r>
          </a:p>
        </p:txBody>
      </p:sp>
      <p:sp>
        <p:nvSpPr>
          <p:cNvPr id="10" name="TextBox 9">
            <a:extLst>
              <a:ext uri="{FF2B5EF4-FFF2-40B4-BE49-F238E27FC236}">
                <a16:creationId xmlns:a16="http://schemas.microsoft.com/office/drawing/2014/main" id="{4C65A30B-9F8A-42B4-9086-5A7B4A21AF07}"/>
              </a:ext>
            </a:extLst>
          </p:cNvPr>
          <p:cNvSpPr txBox="1"/>
          <p:nvPr userDrawn="1"/>
        </p:nvSpPr>
        <p:spPr>
          <a:xfrm>
            <a:off x="628650" y="371593"/>
            <a:ext cx="4965543" cy="461665"/>
          </a:xfrm>
          <a:prstGeom prst="rect">
            <a:avLst/>
          </a:prstGeom>
          <a:noFill/>
        </p:spPr>
        <p:txBody>
          <a:bodyPr wrap="square" rtlCol="0">
            <a:spAutoFit/>
          </a:bodyPr>
          <a:lstStyle/>
          <a:p>
            <a:r>
              <a:rPr kumimoji="0" lang="en-US" sz="2400" b="1" i="0" u="none" strike="noStrike" kern="1200" cap="none" spc="0" normalizeH="0" baseline="0" noProof="0">
                <a:ln>
                  <a:noFill/>
                </a:ln>
                <a:solidFill>
                  <a:srgbClr val="46166B"/>
                </a:solidFill>
                <a:effectLst/>
                <a:uLnTx/>
                <a:uFillTx/>
                <a:latin typeface="Arial" panose="020B0604020202020204" pitchFamily="34" charset="0"/>
                <a:cs typeface="Arial" panose="020B0604020202020204" pitchFamily="34" charset="0"/>
              </a:rPr>
              <a:t>VerifyHCP™</a:t>
            </a:r>
            <a:endParaRPr lang="en-US" dirty="0"/>
          </a:p>
        </p:txBody>
      </p:sp>
    </p:spTree>
    <p:extLst>
      <p:ext uri="{BB962C8B-B14F-4D97-AF65-F5344CB8AC3E}">
        <p14:creationId xmlns:p14="http://schemas.microsoft.com/office/powerpoint/2010/main" val="32064265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5_Title Only">
    <p:bg>
      <p:bgPr>
        <a:solidFill>
          <a:srgbClr val="8CB44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3789C7-7A6B-C244-B41D-D011CC5BDC33}"/>
              </a:ext>
            </a:extLst>
          </p:cNvPr>
          <p:cNvSpPr txBox="1"/>
          <p:nvPr userDrawn="1"/>
        </p:nvSpPr>
        <p:spPr>
          <a:xfrm>
            <a:off x="2499692" y="326817"/>
            <a:ext cx="4144617" cy="369332"/>
          </a:xfrm>
          <a:prstGeom prst="rect">
            <a:avLst/>
          </a:prstGeom>
          <a:noFill/>
          <a:ln>
            <a:solidFill>
              <a:schemeClr val="bg1"/>
            </a:solidFill>
          </a:ln>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INNOVATION &amp; EDUCATION</a:t>
            </a:r>
          </a:p>
        </p:txBody>
      </p:sp>
      <p:sp>
        <p:nvSpPr>
          <p:cNvPr id="3" name="Slide Number Placeholder 2">
            <a:extLst>
              <a:ext uri="{FF2B5EF4-FFF2-40B4-BE49-F238E27FC236}">
                <a16:creationId xmlns:a16="http://schemas.microsoft.com/office/drawing/2014/main" id="{BA172E3C-C51B-AF4E-9F5A-B4158A8AE508}"/>
              </a:ext>
            </a:extLst>
          </p:cNvPr>
          <p:cNvSpPr>
            <a:spLocks noGrp="1"/>
          </p:cNvSpPr>
          <p:nvPr>
            <p:ph type="sldNum" sz="quarter" idx="10"/>
          </p:nvPr>
        </p:nvSpPr>
        <p:spPr/>
        <p:txBody>
          <a:bodyPr/>
          <a:lstStyle/>
          <a:p>
            <a:fld id="{DA05D499-8038-C642-91E0-FF7B8677CF19}" type="slidenum">
              <a:rPr lang="en-US" smtClean="0"/>
              <a:pPr/>
              <a:t>‹#›</a:t>
            </a:fld>
            <a:endParaRPr lang="en-US" dirty="0"/>
          </a:p>
        </p:txBody>
      </p:sp>
      <p:sp>
        <p:nvSpPr>
          <p:cNvPr id="4" name="TextBox 3">
            <a:extLst>
              <a:ext uri="{FF2B5EF4-FFF2-40B4-BE49-F238E27FC236}">
                <a16:creationId xmlns:a16="http://schemas.microsoft.com/office/drawing/2014/main" id="{CD676B66-E94B-4619-9AFF-F04999E7B244}"/>
              </a:ext>
            </a:extLst>
          </p:cNvPr>
          <p:cNvSpPr txBox="1"/>
          <p:nvPr userDrawn="1"/>
        </p:nvSpPr>
        <p:spPr>
          <a:xfrm>
            <a:off x="969066" y="2248585"/>
            <a:ext cx="7205869"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Drives the future of medicine</a:t>
            </a:r>
            <a:endParaRPr lang="en-US" dirty="0"/>
          </a:p>
        </p:txBody>
      </p:sp>
    </p:spTree>
    <p:extLst>
      <p:ext uri="{BB962C8B-B14F-4D97-AF65-F5344CB8AC3E}">
        <p14:creationId xmlns:p14="http://schemas.microsoft.com/office/powerpoint/2010/main" val="19338844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5_Title and Conte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C6F852F-10C9-4A78-BAC3-692949D9DB39}"/>
              </a:ext>
            </a:extLst>
          </p:cNvPr>
          <p:cNvSpPr txBox="1"/>
          <p:nvPr userDrawn="1"/>
        </p:nvSpPr>
        <p:spPr>
          <a:xfrm>
            <a:off x="628650" y="1136562"/>
            <a:ext cx="7886700" cy="3182923"/>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1" i="0" u="none" strike="noStrike" kern="1200" cap="none" spc="0" normalizeH="0" baseline="0" noProof="0" dirty="0">
                <a:ln>
                  <a:noFill/>
                </a:ln>
                <a:solidFill>
                  <a:srgbClr val="595959"/>
                </a:solidFill>
                <a:effectLst/>
                <a:uLnTx/>
                <a:uFillTx/>
                <a:latin typeface="Arial" charset="0"/>
                <a:cs typeface="Arial" charset="0"/>
              </a:rPr>
              <a:t>The AMA speeds research into practice, drives advancements in medical education and spurs technological innovation.</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The AMA puts physicians voices and needs front and center in the medical industry</a:t>
            </a:r>
          </a:p>
          <a:p>
            <a:pPr marL="685800" marR="0" lvl="1" indent="-228600" algn="l" defTabSz="914400" rtl="0" eaLnBrk="1" fontAlgn="auto" latinLnBrk="0" hangingPunct="1">
              <a:lnSpc>
                <a:spcPct val="100000"/>
              </a:lnSpc>
              <a:spcBef>
                <a:spcPts val="500"/>
              </a:spcBef>
              <a:spcAft>
                <a:spcPts val="600"/>
              </a:spcAft>
              <a:buClrTx/>
              <a:buSzTx/>
              <a:buFont typeface="Arial"/>
              <a:buChar char="•"/>
              <a:tabLst/>
              <a:defRPr/>
            </a:pPr>
            <a:r>
              <a:rPr kumimoji="0" lang="en-US" sz="1400" b="1" i="0" u="none" strike="noStrike" kern="1200" cap="none" spc="0" normalizeH="0" baseline="0" noProof="0" dirty="0">
                <a:ln>
                  <a:noFill/>
                </a:ln>
                <a:solidFill>
                  <a:srgbClr val="595959"/>
                </a:solidFill>
                <a:effectLst/>
                <a:uLnTx/>
                <a:uFillTx/>
                <a:latin typeface="Arial" charset="0"/>
                <a:cs typeface="Arial" charset="0"/>
              </a:rPr>
              <a:t>Publishes world-class research and CME resources through JAMA®</a:t>
            </a:r>
            <a:r>
              <a:rPr kumimoji="0" lang="en-US" sz="1400" b="0" i="0" u="none" strike="noStrike" kern="1200" cap="none" spc="0" normalizeH="0" baseline="0" noProof="0" dirty="0">
                <a:ln>
                  <a:noFill/>
                </a:ln>
                <a:solidFill>
                  <a:srgbClr val="595959"/>
                </a:solidFill>
                <a:effectLst/>
                <a:uLnTx/>
                <a:uFillTx/>
                <a:latin typeface="Arial" charset="0"/>
                <a:cs typeface="Arial" charset="0"/>
              </a:rPr>
              <a:t>;</a:t>
            </a:r>
            <a:r>
              <a:rPr kumimoji="0" lang="en-US" sz="1400" b="1" i="0" u="none" strike="noStrike" kern="1200" cap="none" spc="0" normalizeH="0" baseline="0" noProof="0" dirty="0">
                <a:ln>
                  <a:noFill/>
                </a:ln>
                <a:solidFill>
                  <a:srgbClr val="595959"/>
                </a:solidFill>
                <a:effectLst/>
                <a:uLnTx/>
                <a:uFillTx/>
                <a:latin typeface="Arial" charset="0"/>
                <a:cs typeface="Arial" charset="0"/>
              </a:rPr>
              <a:t> </a:t>
            </a:r>
            <a:r>
              <a:rPr kumimoji="0" lang="en-US" sz="1400" b="0" i="0" u="none" strike="noStrike" kern="1200" cap="none" spc="0" normalizeH="0" baseline="0" noProof="0" dirty="0">
                <a:ln>
                  <a:noFill/>
                </a:ln>
                <a:solidFill>
                  <a:srgbClr val="595959"/>
                </a:solidFill>
                <a:effectLst/>
                <a:uLnTx/>
                <a:uFillTx/>
                <a:latin typeface="Arial" charset="0"/>
                <a:cs typeface="Arial" charset="0"/>
              </a:rPr>
              <a:t>JAMA Network Open™ and 11 specialty journals</a:t>
            </a:r>
          </a:p>
          <a:p>
            <a:pPr marL="685800" marR="0" lvl="1" indent="-228600" algn="l" defTabSz="914400" rtl="0" eaLnBrk="1" fontAlgn="auto" latinLnBrk="0" hangingPunct="1">
              <a:lnSpc>
                <a:spcPct val="100000"/>
              </a:lnSpc>
              <a:spcBef>
                <a:spcPts val="500"/>
              </a:spcBef>
              <a:spcAft>
                <a:spcPts val="600"/>
              </a:spcAft>
              <a:buClrTx/>
              <a:buSzTx/>
              <a:buFont typeface="Arial"/>
              <a:buChar char="•"/>
              <a:tabLst/>
              <a:defRPr/>
            </a:pPr>
            <a:r>
              <a:rPr kumimoji="0" lang="en-US" sz="1400" b="0" i="0" u="none" strike="noStrike" kern="1200" cap="none" spc="0" normalizeH="0" baseline="0" noProof="0" dirty="0">
                <a:ln>
                  <a:noFill/>
                </a:ln>
                <a:solidFill>
                  <a:srgbClr val="595959"/>
                </a:solidFill>
                <a:effectLst/>
                <a:uLnTx/>
                <a:uFillTx/>
                <a:latin typeface="Arial" charset="0"/>
                <a:cs typeface="Arial" charset="0"/>
              </a:rPr>
              <a:t>Drives</a:t>
            </a:r>
            <a:r>
              <a:rPr kumimoji="0" lang="en-US" sz="1400" b="1" i="0" u="none" strike="noStrike" kern="1200" cap="none" spc="0" normalizeH="0" baseline="0" noProof="0" dirty="0">
                <a:ln>
                  <a:noFill/>
                </a:ln>
                <a:solidFill>
                  <a:srgbClr val="595959"/>
                </a:solidFill>
                <a:effectLst/>
                <a:uLnTx/>
                <a:uFillTx/>
                <a:latin typeface="Arial" charset="0"/>
                <a:cs typeface="Arial" charset="0"/>
              </a:rPr>
              <a:t> </a:t>
            </a:r>
            <a:r>
              <a:rPr kumimoji="0" lang="en-US" sz="1400" b="0" i="0" u="none" strike="noStrike" kern="1200" cap="none" spc="0" normalizeH="0" baseline="0" noProof="0" dirty="0">
                <a:ln>
                  <a:noFill/>
                </a:ln>
                <a:solidFill>
                  <a:srgbClr val="595959"/>
                </a:solidFill>
                <a:effectLst/>
                <a:uLnTx/>
                <a:uFillTx/>
                <a:latin typeface="Arial" charset="0"/>
                <a:cs typeface="Arial" charset="0"/>
              </a:rPr>
              <a:t>innovation around data liquidity, chronic care delivery, productivity, security and payments through </a:t>
            </a:r>
            <a:r>
              <a:rPr kumimoji="0" lang="en-US" sz="1400" b="1" i="0" u="none" strike="noStrike" kern="1200" cap="none" spc="0" normalizeH="0" baseline="0" noProof="0" dirty="0">
                <a:ln>
                  <a:noFill/>
                </a:ln>
                <a:solidFill>
                  <a:srgbClr val="595959"/>
                </a:solidFill>
                <a:effectLst/>
                <a:uLnTx/>
                <a:uFillTx/>
                <a:latin typeface="Arial" charset="0"/>
                <a:cs typeface="Arial" charset="0"/>
              </a:rPr>
              <a:t>Health 2047 and the creation of Integrated Health Model Initiative (IHMI)</a:t>
            </a:r>
          </a:p>
          <a:p>
            <a:pPr marL="685800" marR="0" lvl="1" indent="-228600" algn="l" defTabSz="914400" rtl="0" eaLnBrk="1" fontAlgn="auto" latinLnBrk="0" hangingPunct="1">
              <a:lnSpc>
                <a:spcPct val="100000"/>
              </a:lnSpc>
              <a:spcBef>
                <a:spcPts val="500"/>
              </a:spcBef>
              <a:spcAft>
                <a:spcPts val="600"/>
              </a:spcAft>
              <a:buClrTx/>
              <a:buSzTx/>
              <a:buFont typeface="Arial"/>
              <a:buChar char="•"/>
              <a:tabLst/>
              <a:defRPr/>
            </a:pPr>
            <a:r>
              <a:rPr kumimoji="0" lang="en-US" sz="1400" b="0" i="0" u="none" strike="noStrike" kern="1200" cap="none" spc="0" normalizeH="0" baseline="0" noProof="0" dirty="0">
                <a:ln>
                  <a:noFill/>
                </a:ln>
                <a:solidFill>
                  <a:srgbClr val="595959"/>
                </a:solidFill>
                <a:effectLst/>
                <a:uLnTx/>
                <a:uFillTx/>
                <a:latin typeface="Arial" charset="0"/>
                <a:cs typeface="Arial" charset="0"/>
              </a:rPr>
              <a:t>Through the Accelerating Change in Medical Education Consortium (ACE), the AMA has </a:t>
            </a:r>
            <a:r>
              <a:rPr kumimoji="0" lang="en-US" sz="1400" b="1" i="0" u="none" strike="noStrike" kern="1200" cap="none" spc="0" normalizeH="0" baseline="0" noProof="0" dirty="0">
                <a:ln>
                  <a:noFill/>
                </a:ln>
                <a:solidFill>
                  <a:srgbClr val="595959"/>
                </a:solidFill>
                <a:effectLst/>
                <a:uLnTx/>
                <a:uFillTx/>
                <a:latin typeface="Arial" charset="0"/>
                <a:cs typeface="Arial" charset="0"/>
              </a:rPr>
              <a:t>awarded $12.5 million in grants</a:t>
            </a:r>
            <a:r>
              <a:rPr kumimoji="0" lang="en-US" sz="1400" b="0" i="0" u="none" strike="noStrike" kern="1200" cap="none" spc="0" normalizeH="0" baseline="0" noProof="0" dirty="0">
                <a:ln>
                  <a:noFill/>
                </a:ln>
                <a:solidFill>
                  <a:srgbClr val="595959"/>
                </a:solidFill>
                <a:effectLst/>
                <a:uLnTx/>
                <a:uFillTx/>
                <a:latin typeface="Arial" charset="0"/>
                <a:cs typeface="Arial" charset="0"/>
              </a:rPr>
              <a:t> to 32 of the nation’s leading medical schools—which </a:t>
            </a:r>
            <a:r>
              <a:rPr kumimoji="0" lang="en-US" sz="1400" b="1" i="0" u="none" strike="noStrike" kern="1200" cap="none" spc="0" normalizeH="0" baseline="0" noProof="0" dirty="0">
                <a:ln>
                  <a:noFill/>
                </a:ln>
                <a:solidFill>
                  <a:srgbClr val="595959"/>
                </a:solidFill>
                <a:effectLst/>
                <a:uLnTx/>
                <a:uFillTx/>
                <a:latin typeface="Arial" charset="0"/>
                <a:cs typeface="Arial" charset="0"/>
              </a:rPr>
              <a:t>supports training for an estimated 19,000 medical students</a:t>
            </a:r>
          </a:p>
        </p:txBody>
      </p:sp>
      <p:pic>
        <p:nvPicPr>
          <p:cNvPr id="12" name="Graphic 11">
            <a:extLst>
              <a:ext uri="{FF2B5EF4-FFF2-40B4-BE49-F238E27FC236}">
                <a16:creationId xmlns:a16="http://schemas.microsoft.com/office/drawing/2014/main" id="{3A1A69EB-36C3-4E46-A9E8-2D9F1477F9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9299" y="-99046"/>
            <a:ext cx="7654089" cy="4817126"/>
          </a:xfrm>
          <a:prstGeom prst="rect">
            <a:avLst/>
          </a:prstGeom>
        </p:spPr>
      </p:pic>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5" name="TextBox 4">
            <a:extLst>
              <a:ext uri="{FF2B5EF4-FFF2-40B4-BE49-F238E27FC236}">
                <a16:creationId xmlns:a16="http://schemas.microsoft.com/office/drawing/2014/main" id="{EA438E32-F5C3-4687-8A98-242B98BBD885}"/>
              </a:ext>
            </a:extLst>
          </p:cNvPr>
          <p:cNvSpPr txBox="1"/>
          <p:nvPr userDrawn="1"/>
        </p:nvSpPr>
        <p:spPr>
          <a:xfrm>
            <a:off x="628650" y="356153"/>
            <a:ext cx="7886700" cy="461665"/>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46166B"/>
                </a:solidFill>
                <a:effectLst/>
                <a:uLnTx/>
                <a:uFillTx/>
                <a:latin typeface="Arial" panose="020B0604020202020204" pitchFamily="34" charset="0"/>
                <a:cs typeface="Arial" panose="020B0604020202020204" pitchFamily="34" charset="0"/>
              </a:rPr>
              <a:t>Innovation &amp; Education Overview</a:t>
            </a:r>
            <a:endParaRPr lang="en-US" sz="2400" b="1" dirty="0">
              <a:solidFill>
                <a:srgbClr val="45266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72247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6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C65DE5-4047-F34E-B90C-FC9F3F7EB328}"/>
              </a:ext>
            </a:extLst>
          </p:cNvPr>
          <p:cNvSpPr/>
          <p:nvPr userDrawn="1"/>
        </p:nvSpPr>
        <p:spPr>
          <a:xfrm>
            <a:off x="5764519" y="0"/>
            <a:ext cx="3419726" cy="4684729"/>
          </a:xfrm>
          <a:prstGeom prst="rect">
            <a:avLst/>
          </a:prstGeom>
          <a:solidFill>
            <a:srgbClr val="8CB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D37F495-B854-AB44-AF9D-D8D414BC5A10}"/>
              </a:ext>
            </a:extLst>
          </p:cNvPr>
          <p:cNvSpPr txBox="1"/>
          <p:nvPr userDrawn="1"/>
        </p:nvSpPr>
        <p:spPr>
          <a:xfrm>
            <a:off x="6255183" y="448486"/>
            <a:ext cx="2438399" cy="276999"/>
          </a:xfrm>
          <a:prstGeom prst="rect">
            <a:avLst/>
          </a:prstGeom>
          <a:noFill/>
          <a:ln>
            <a:solidFill>
              <a:schemeClr val="bg1"/>
            </a:solidFill>
          </a:ln>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INNOVATION &amp; EDUCATION</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6" y="3018222"/>
            <a:ext cx="2907956" cy="1699717"/>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dirty="0">
                <a:solidFill>
                  <a:schemeClr val="tx2"/>
                </a:solidFill>
              </a:rPr>
              <a:t>An </a:t>
            </a:r>
            <a:r>
              <a:rPr lang="en-US" sz="1600" b="1" dirty="0">
                <a:solidFill>
                  <a:schemeClr val="bg1"/>
                </a:solidFill>
              </a:rPr>
              <a:t>AMA membership</a:t>
            </a:r>
            <a:r>
              <a:rPr lang="en-US" sz="1600" dirty="0">
                <a:solidFill>
                  <a:schemeClr val="bg1"/>
                </a:solidFill>
              </a:rPr>
              <a:t> </a:t>
            </a:r>
            <a:r>
              <a:rPr lang="en-US" sz="1600" dirty="0">
                <a:solidFill>
                  <a:schemeClr val="tx2"/>
                </a:solidFill>
              </a:rPr>
              <a:t>means you’re turning data into better health care.</a:t>
            </a:r>
          </a:p>
        </p:txBody>
      </p:sp>
      <p:pic>
        <p:nvPicPr>
          <p:cNvPr id="15" name="Graphic 14">
            <a:extLst>
              <a:ext uri="{FF2B5EF4-FFF2-40B4-BE49-F238E27FC236}">
                <a16:creationId xmlns:a16="http://schemas.microsoft.com/office/drawing/2014/main" id="{31EC5521-E9AB-1D4F-B25E-5AB3D5CA303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44"/>
          <a:stretch/>
        </p:blipFill>
        <p:spPr>
          <a:xfrm>
            <a:off x="5762137" y="1040281"/>
            <a:ext cx="2709988" cy="1848143"/>
          </a:xfrm>
          <a:prstGeom prst="rect">
            <a:avLst/>
          </a:prstGeom>
        </p:spPr>
      </p:pic>
      <p:sp>
        <p:nvSpPr>
          <p:cNvPr id="5" name="TextBox 4">
            <a:extLst>
              <a:ext uri="{FF2B5EF4-FFF2-40B4-BE49-F238E27FC236}">
                <a16:creationId xmlns:a16="http://schemas.microsoft.com/office/drawing/2014/main" id="{C3A34243-A359-406F-AF73-EA10DBACEAAA}"/>
              </a:ext>
            </a:extLst>
          </p:cNvPr>
          <p:cNvSpPr txBox="1"/>
          <p:nvPr userDrawn="1"/>
        </p:nvSpPr>
        <p:spPr>
          <a:xfrm>
            <a:off x="628650" y="177041"/>
            <a:ext cx="4965543" cy="830997"/>
          </a:xfrm>
          <a:prstGeom prst="rect">
            <a:avLst/>
          </a:prstGeom>
          <a:noFill/>
        </p:spPr>
        <p:txBody>
          <a:bodyPr wrap="square" rtlCol="0">
            <a:spAutoFit/>
          </a:bodyPr>
          <a:lstStyle/>
          <a:p>
            <a:r>
              <a:rPr kumimoji="0" lang="en-US" sz="2400" b="1" i="0" u="none" strike="noStrike" kern="1200" cap="none" spc="0" normalizeH="0" baseline="0" noProof="0">
                <a:ln>
                  <a:noFill/>
                </a:ln>
                <a:solidFill>
                  <a:srgbClr val="46166B"/>
                </a:solidFill>
                <a:effectLst/>
                <a:uLnTx/>
                <a:uFillTx/>
                <a:latin typeface="Arial" panose="020B0604020202020204" pitchFamily="34" charset="0"/>
                <a:cs typeface="Arial" panose="020B0604020202020204" pitchFamily="34" charset="0"/>
              </a:rPr>
              <a:t>AMA’s Integrated Health Model Initiative (IHMI)</a:t>
            </a:r>
            <a:endParaRPr lang="en-US" dirty="0"/>
          </a:p>
        </p:txBody>
      </p:sp>
      <p:sp>
        <p:nvSpPr>
          <p:cNvPr id="6" name="TextBox 5">
            <a:extLst>
              <a:ext uri="{FF2B5EF4-FFF2-40B4-BE49-F238E27FC236}">
                <a16:creationId xmlns:a16="http://schemas.microsoft.com/office/drawing/2014/main" id="{B6696B9A-D5C8-4B9F-83BA-A9C174A68FB2}"/>
              </a:ext>
            </a:extLst>
          </p:cNvPr>
          <p:cNvSpPr txBox="1"/>
          <p:nvPr userDrawn="1"/>
        </p:nvSpPr>
        <p:spPr>
          <a:xfrm>
            <a:off x="628650" y="1136920"/>
            <a:ext cx="4721563" cy="2513509"/>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The AMA created the Integrated Health Model Initiative, an ambitious health care collaboration that will unleash a new era of better, more effective care</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We're bringing together collaborators across health care and technology to crowdsource clinical expertise and build a comprehensive model for health care data, so we can truly innovate patient care</a:t>
            </a:r>
          </a:p>
        </p:txBody>
      </p:sp>
    </p:spTree>
    <p:extLst>
      <p:ext uri="{BB962C8B-B14F-4D97-AF65-F5344CB8AC3E}">
        <p14:creationId xmlns:p14="http://schemas.microsoft.com/office/powerpoint/2010/main" val="18501530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7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66609" y="0"/>
            <a:ext cx="3419726" cy="4684729"/>
          </a:xfrm>
          <a:prstGeom prst="rect">
            <a:avLst/>
          </a:prstGeom>
          <a:solidFill>
            <a:srgbClr val="8C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6" y="3018222"/>
            <a:ext cx="2907956" cy="1699717"/>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r>
              <a:rPr lang="en-US" sz="1600" dirty="0">
                <a:solidFill>
                  <a:schemeClr val="tx2"/>
                </a:solidFill>
              </a:rPr>
              <a:t>An </a:t>
            </a:r>
            <a:r>
              <a:rPr lang="en-US" sz="1600" b="1" dirty="0">
                <a:solidFill>
                  <a:schemeClr val="bg1"/>
                </a:solidFill>
              </a:rPr>
              <a:t>AMA membership</a:t>
            </a:r>
            <a:r>
              <a:rPr lang="en-US" sz="1600" dirty="0">
                <a:solidFill>
                  <a:schemeClr val="bg1"/>
                </a:solidFill>
              </a:rPr>
              <a:t> </a:t>
            </a:r>
            <a:r>
              <a:rPr lang="en-US" sz="1600" dirty="0">
                <a:solidFill>
                  <a:schemeClr val="tx2"/>
                </a:solidFill>
              </a:rPr>
              <a:t>puts you at the table on mobile health innovation.</a:t>
            </a:r>
          </a:p>
        </p:txBody>
      </p:sp>
      <p:sp>
        <p:nvSpPr>
          <p:cNvPr id="9" name="TextBox 8">
            <a:extLst>
              <a:ext uri="{FF2B5EF4-FFF2-40B4-BE49-F238E27FC236}">
                <a16:creationId xmlns:a16="http://schemas.microsoft.com/office/drawing/2014/main" id="{4AF53583-6F13-5340-9F43-0E0DCB184D86}"/>
              </a:ext>
            </a:extLst>
          </p:cNvPr>
          <p:cNvSpPr txBox="1"/>
          <p:nvPr userDrawn="1"/>
        </p:nvSpPr>
        <p:spPr>
          <a:xfrm>
            <a:off x="6255183" y="448486"/>
            <a:ext cx="2438399" cy="276999"/>
          </a:xfrm>
          <a:prstGeom prst="rect">
            <a:avLst/>
          </a:prstGeom>
          <a:noFill/>
          <a:ln>
            <a:solidFill>
              <a:schemeClr val="bg1"/>
            </a:solidFill>
          </a:ln>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INNOVATION &amp; EDUCATION</a:t>
            </a:r>
          </a:p>
        </p:txBody>
      </p:sp>
      <p:pic>
        <p:nvPicPr>
          <p:cNvPr id="13" name="Graphic 12">
            <a:extLst>
              <a:ext uri="{FF2B5EF4-FFF2-40B4-BE49-F238E27FC236}">
                <a16:creationId xmlns:a16="http://schemas.microsoft.com/office/drawing/2014/main" id="{2D392C60-8C75-7C45-988B-04E614CEF9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75630" y="805263"/>
            <a:ext cx="2403691" cy="2296860"/>
          </a:xfrm>
          <a:prstGeom prst="rect">
            <a:avLst/>
          </a:prstGeom>
        </p:spPr>
      </p:pic>
      <p:sp>
        <p:nvSpPr>
          <p:cNvPr id="5" name="TextBox 4">
            <a:extLst>
              <a:ext uri="{FF2B5EF4-FFF2-40B4-BE49-F238E27FC236}">
                <a16:creationId xmlns:a16="http://schemas.microsoft.com/office/drawing/2014/main" id="{53DA4C8C-6D65-41C1-8DD3-C9F819881315}"/>
              </a:ext>
            </a:extLst>
          </p:cNvPr>
          <p:cNvSpPr txBox="1"/>
          <p:nvPr userDrawn="1"/>
        </p:nvSpPr>
        <p:spPr>
          <a:xfrm>
            <a:off x="628650" y="371591"/>
            <a:ext cx="4965543" cy="461665"/>
          </a:xfrm>
          <a:prstGeom prst="rect">
            <a:avLst/>
          </a:prstGeom>
          <a:noFill/>
        </p:spPr>
        <p:txBody>
          <a:bodyPr wrap="square" rtlCol="0">
            <a:spAutoFit/>
          </a:bodyPr>
          <a:lstStyle/>
          <a:p>
            <a:r>
              <a:rPr kumimoji="0" lang="en-US" sz="2400" b="1" i="0" u="none" strike="noStrike" kern="1200" cap="none" spc="0" normalizeH="0" baseline="0" noProof="0">
                <a:ln>
                  <a:noFill/>
                </a:ln>
                <a:solidFill>
                  <a:srgbClr val="46166B"/>
                </a:solidFill>
                <a:effectLst/>
                <a:uLnTx/>
                <a:uFillTx/>
                <a:latin typeface="Arial" panose="020B0604020202020204" pitchFamily="34" charset="0"/>
                <a:cs typeface="Arial" panose="020B0604020202020204" pitchFamily="34" charset="0"/>
              </a:rPr>
              <a:t>Xcertia: mHealth App Guidance</a:t>
            </a:r>
            <a:endParaRPr lang="en-US" dirty="0"/>
          </a:p>
        </p:txBody>
      </p:sp>
      <p:sp>
        <p:nvSpPr>
          <p:cNvPr id="7" name="TextBox 6">
            <a:extLst>
              <a:ext uri="{FF2B5EF4-FFF2-40B4-BE49-F238E27FC236}">
                <a16:creationId xmlns:a16="http://schemas.microsoft.com/office/drawing/2014/main" id="{A2F3EED2-0416-4279-9F3D-E6C9C8CC48BA}"/>
              </a:ext>
            </a:extLst>
          </p:cNvPr>
          <p:cNvSpPr txBox="1"/>
          <p:nvPr userDrawn="1"/>
        </p:nvSpPr>
        <p:spPr>
          <a:xfrm>
            <a:off x="628650" y="1136920"/>
            <a:ext cx="4728048" cy="1077218"/>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The AMA helped create </a:t>
            </a:r>
            <a:r>
              <a:rPr kumimoji="0" lang="en-US" sz="1600" b="0" i="0" u="none" strike="noStrike" kern="1200" cap="none" spc="0" normalizeH="0" baseline="0" noProof="0" dirty="0" err="1">
                <a:ln>
                  <a:noFill/>
                </a:ln>
                <a:solidFill>
                  <a:srgbClr val="595959"/>
                </a:solidFill>
                <a:effectLst/>
                <a:uLnTx/>
                <a:uFillTx/>
                <a:latin typeface="Arial" charset="0"/>
                <a:cs typeface="Arial" charset="0"/>
              </a:rPr>
              <a:t>Xcertia</a:t>
            </a:r>
            <a:r>
              <a:rPr kumimoji="0" lang="en-US" sz="1600" b="0" i="0" u="none" strike="noStrike" kern="1200" cap="none" spc="0" normalizeH="0" baseline="0" noProof="0" dirty="0">
                <a:ln>
                  <a:noFill/>
                </a:ln>
                <a:solidFill>
                  <a:srgbClr val="595959"/>
                </a:solidFill>
                <a:effectLst/>
                <a:uLnTx/>
                <a:uFillTx/>
                <a:latin typeface="Arial" charset="0"/>
                <a:cs typeface="Arial" charset="0"/>
              </a:rPr>
              <a:t>, a collaborative effort by top health and technology experts to establish industry-wide guidelines for safe, effective mobile health apps</a:t>
            </a:r>
          </a:p>
        </p:txBody>
      </p:sp>
    </p:spTree>
    <p:extLst>
      <p:ext uri="{BB962C8B-B14F-4D97-AF65-F5344CB8AC3E}">
        <p14:creationId xmlns:p14="http://schemas.microsoft.com/office/powerpoint/2010/main" val="34992409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8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64519" y="0"/>
            <a:ext cx="3419726" cy="4684729"/>
          </a:xfrm>
          <a:prstGeom prst="rect">
            <a:avLst/>
          </a:prstGeom>
          <a:solidFill>
            <a:srgbClr val="8CB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83CB710-569D-2447-84B2-346D8A07C099}"/>
              </a:ext>
            </a:extLst>
          </p:cNvPr>
          <p:cNvSpPr txBox="1"/>
          <p:nvPr userDrawn="1"/>
        </p:nvSpPr>
        <p:spPr>
          <a:xfrm>
            <a:off x="6255183" y="448486"/>
            <a:ext cx="2438399" cy="276999"/>
          </a:xfrm>
          <a:prstGeom prst="rect">
            <a:avLst/>
          </a:prstGeom>
          <a:noFill/>
          <a:ln>
            <a:solidFill>
              <a:schemeClr val="bg1"/>
            </a:solidFill>
          </a:ln>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INNOVATION &amp; EDUCATION</a:t>
            </a:r>
          </a:p>
        </p:txBody>
      </p:sp>
      <p:sp>
        <p:nvSpPr>
          <p:cNvPr id="9" name="Title 2">
            <a:extLst>
              <a:ext uri="{FF2B5EF4-FFF2-40B4-BE49-F238E27FC236}">
                <a16:creationId xmlns:a16="http://schemas.microsoft.com/office/drawing/2014/main" id="{9CFC522B-5762-9A45-A691-8723C9525AED}"/>
              </a:ext>
            </a:extLst>
          </p:cNvPr>
          <p:cNvSpPr txBox="1">
            <a:spLocks/>
          </p:cNvSpPr>
          <p:nvPr userDrawn="1"/>
        </p:nvSpPr>
        <p:spPr>
          <a:xfrm>
            <a:off x="5988906" y="3018222"/>
            <a:ext cx="2907956" cy="1699717"/>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r>
              <a:rPr lang="en-US" sz="1600" dirty="0">
                <a:solidFill>
                  <a:schemeClr val="tx2"/>
                </a:solidFill>
              </a:rPr>
              <a:t>An </a:t>
            </a:r>
            <a:r>
              <a:rPr lang="en-US" sz="1600" b="1" dirty="0">
                <a:solidFill>
                  <a:schemeClr val="bg1"/>
                </a:solidFill>
              </a:rPr>
              <a:t>AMA membership</a:t>
            </a:r>
            <a:r>
              <a:rPr lang="en-US" sz="1600" dirty="0">
                <a:solidFill>
                  <a:schemeClr val="bg1"/>
                </a:solidFill>
              </a:rPr>
              <a:t> </a:t>
            </a:r>
            <a:r>
              <a:rPr lang="en-US" sz="1600" dirty="0">
                <a:solidFill>
                  <a:schemeClr val="tx2"/>
                </a:solidFill>
              </a:rPr>
              <a:t>means “doctorpreneurs” are fueling innovation in health care.</a:t>
            </a:r>
          </a:p>
        </p:txBody>
      </p:sp>
      <p:pic>
        <p:nvPicPr>
          <p:cNvPr id="12" name="Graphic 11">
            <a:extLst>
              <a:ext uri="{FF2B5EF4-FFF2-40B4-BE49-F238E27FC236}">
                <a16:creationId xmlns:a16="http://schemas.microsoft.com/office/drawing/2014/main" id="{6A90DE4C-7203-5B42-9CDA-1CA3E59034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01889" y="934538"/>
            <a:ext cx="2097677" cy="2097677"/>
          </a:xfrm>
          <a:prstGeom prst="rect">
            <a:avLst/>
          </a:prstGeom>
        </p:spPr>
      </p:pic>
      <p:sp>
        <p:nvSpPr>
          <p:cNvPr id="5" name="TextBox 4">
            <a:extLst>
              <a:ext uri="{FF2B5EF4-FFF2-40B4-BE49-F238E27FC236}">
                <a16:creationId xmlns:a16="http://schemas.microsoft.com/office/drawing/2014/main" id="{025FCEE2-1C9A-44A6-9B70-90239719A8B4}"/>
              </a:ext>
            </a:extLst>
          </p:cNvPr>
          <p:cNvSpPr txBox="1"/>
          <p:nvPr userDrawn="1"/>
        </p:nvSpPr>
        <p:spPr>
          <a:xfrm>
            <a:off x="628650" y="371591"/>
            <a:ext cx="4965543" cy="461665"/>
          </a:xfrm>
          <a:prstGeom prst="rect">
            <a:avLst/>
          </a:prstGeom>
          <a:noFill/>
        </p:spPr>
        <p:txBody>
          <a:bodyPr wrap="square" rtlCol="0">
            <a:spAutoFit/>
          </a:bodyPr>
          <a:lstStyle/>
          <a:p>
            <a:r>
              <a:rPr kumimoji="0" lang="en-US" sz="2400" b="1" i="0" u="none" strike="noStrike" kern="1200" cap="none" spc="0" normalizeH="0" baseline="0" noProof="0">
                <a:ln>
                  <a:noFill/>
                </a:ln>
                <a:solidFill>
                  <a:srgbClr val="46166B"/>
                </a:solidFill>
                <a:effectLst/>
                <a:uLnTx/>
                <a:uFillTx/>
                <a:latin typeface="Arial" panose="020B0604020202020204" pitchFamily="34" charset="0"/>
                <a:cs typeface="Arial" panose="020B0604020202020204" pitchFamily="34" charset="0"/>
              </a:rPr>
              <a:t>Physician Innovation Network</a:t>
            </a:r>
            <a:endParaRPr lang="en-US" dirty="0"/>
          </a:p>
        </p:txBody>
      </p:sp>
      <p:sp>
        <p:nvSpPr>
          <p:cNvPr id="7" name="TextBox 6">
            <a:extLst>
              <a:ext uri="{FF2B5EF4-FFF2-40B4-BE49-F238E27FC236}">
                <a16:creationId xmlns:a16="http://schemas.microsoft.com/office/drawing/2014/main" id="{E4198516-A55D-487A-96F5-D60B48398ADE}"/>
              </a:ext>
            </a:extLst>
          </p:cNvPr>
          <p:cNvSpPr txBox="1"/>
          <p:nvPr userDrawn="1"/>
        </p:nvSpPr>
        <p:spPr>
          <a:xfrm>
            <a:off x="628650" y="1143405"/>
            <a:ext cx="4623994" cy="2267287"/>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The AMA launched the Physician Innovation Network, an online networking platform to connect physicians to health tech companies and entrepreneurs</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dirty="0">
                <a:ln>
                  <a:noFill/>
                </a:ln>
                <a:solidFill>
                  <a:srgbClr val="595959"/>
                </a:solidFill>
                <a:effectLst/>
                <a:uLnTx/>
                <a:uFillTx/>
                <a:latin typeface="Arial" charset="0"/>
                <a:cs typeface="Arial" charset="0"/>
              </a:rPr>
              <a:t>With more than 4,000 members in the community and growing, we are building a powerful network to help drive the future of health technology</a:t>
            </a:r>
          </a:p>
        </p:txBody>
      </p:sp>
    </p:spTree>
    <p:extLst>
      <p:ext uri="{BB962C8B-B14F-4D97-AF65-F5344CB8AC3E}">
        <p14:creationId xmlns:p14="http://schemas.microsoft.com/office/powerpoint/2010/main" val="3199107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562B28-B06F-E948-875B-F70C5A0E9B0D}"/>
              </a:ext>
            </a:extLst>
          </p:cNvPr>
          <p:cNvPicPr>
            <a:picLocks noChangeAspect="1"/>
          </p:cNvPicPr>
          <p:nvPr userDrawn="1"/>
        </p:nvPicPr>
        <p:blipFill rotWithShape="1">
          <a:blip r:embed="rId2"/>
          <a:srcRect r="10580" b="8861"/>
          <a:stretch/>
        </p:blipFill>
        <p:spPr>
          <a:xfrm>
            <a:off x="5316947" y="0"/>
            <a:ext cx="3827053" cy="4687747"/>
          </a:xfrm>
          <a:prstGeom prst="rect">
            <a:avLst/>
          </a:prstGeom>
        </p:spPr>
      </p:pic>
      <p:sp>
        <p:nvSpPr>
          <p:cNvPr id="2" name="Title 1"/>
          <p:cNvSpPr>
            <a:spLocks noGrp="1"/>
          </p:cNvSpPr>
          <p:nvPr>
            <p:ph type="title"/>
          </p:nvPr>
        </p:nvSpPr>
        <p:spPr>
          <a:xfrm>
            <a:off x="628650" y="138131"/>
            <a:ext cx="5149580" cy="897710"/>
          </a:xfrm>
        </p:spPr>
        <p:txBody>
          <a:bodyPr/>
          <a:lstStyle/>
          <a:p>
            <a:r>
              <a:rPr lang="en-US"/>
              <a:t>Click to edit Master title style</a:t>
            </a:r>
          </a:p>
        </p:txBody>
      </p:sp>
      <p:sp>
        <p:nvSpPr>
          <p:cNvPr id="3" name="Content Placeholder 2"/>
          <p:cNvSpPr>
            <a:spLocks noGrp="1"/>
          </p:cNvSpPr>
          <p:nvPr>
            <p:ph idx="1"/>
          </p:nvPr>
        </p:nvSpPr>
        <p:spPr>
          <a:xfrm>
            <a:off x="628650" y="1131502"/>
            <a:ext cx="4614559"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7" name="TextBox 6">
            <a:extLst>
              <a:ext uri="{FF2B5EF4-FFF2-40B4-BE49-F238E27FC236}">
                <a16:creationId xmlns:a16="http://schemas.microsoft.com/office/drawing/2014/main" id="{5A5067CC-6CA8-D443-8448-5EE020AC072A}"/>
              </a:ext>
            </a:extLst>
          </p:cNvPr>
          <p:cNvSpPr txBox="1"/>
          <p:nvPr userDrawn="1"/>
        </p:nvSpPr>
        <p:spPr>
          <a:xfrm>
            <a:off x="7680031" y="3872950"/>
            <a:ext cx="1318054" cy="338554"/>
          </a:xfrm>
          <a:prstGeom prst="rect">
            <a:avLst/>
          </a:prstGeom>
          <a:noFill/>
        </p:spPr>
        <p:txBody>
          <a:bodyPr wrap="square" rtlCol="0">
            <a:spAutoFit/>
          </a:bodyPr>
          <a:lstStyle/>
          <a:p>
            <a:r>
              <a:rPr lang="en-US" sz="800" b="1" dirty="0">
                <a:solidFill>
                  <a:schemeClr val="bg1"/>
                </a:solidFill>
                <a:latin typeface="Arial" panose="020B0604020202020204" pitchFamily="34" charset="0"/>
                <a:cs typeface="Arial" panose="020B0604020202020204" pitchFamily="34" charset="0"/>
              </a:rPr>
              <a:t>Anna Yap, MD</a:t>
            </a:r>
          </a:p>
          <a:p>
            <a:r>
              <a:rPr lang="en-US" sz="800" dirty="0">
                <a:solidFill>
                  <a:schemeClr val="bg1"/>
                </a:solidFill>
                <a:latin typeface="Arial" panose="020B0604020202020204" pitchFamily="34" charset="0"/>
                <a:cs typeface="Arial" panose="020B0604020202020204" pitchFamily="34" charset="0"/>
              </a:rPr>
              <a:t>Member since 2014</a:t>
            </a:r>
          </a:p>
        </p:txBody>
      </p:sp>
    </p:spTree>
    <p:extLst>
      <p:ext uri="{BB962C8B-B14F-4D97-AF65-F5344CB8AC3E}">
        <p14:creationId xmlns:p14="http://schemas.microsoft.com/office/powerpoint/2010/main" val="2836453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9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64519" y="0"/>
            <a:ext cx="3419726" cy="4684729"/>
          </a:xfrm>
          <a:prstGeom prst="rect">
            <a:avLst/>
          </a:prstGeom>
          <a:solidFill>
            <a:srgbClr val="8CB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6" y="3018222"/>
            <a:ext cx="2907956" cy="1699717"/>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r>
              <a:rPr lang="en-US" sz="1600" dirty="0">
                <a:solidFill>
                  <a:schemeClr val="tx2"/>
                </a:solidFill>
              </a:rPr>
              <a:t>An </a:t>
            </a:r>
            <a:r>
              <a:rPr lang="en-US" sz="1600" b="1" dirty="0">
                <a:solidFill>
                  <a:schemeClr val="bg1"/>
                </a:solidFill>
              </a:rPr>
              <a:t>AMA membership</a:t>
            </a:r>
            <a:r>
              <a:rPr lang="en-US" sz="1600" dirty="0">
                <a:solidFill>
                  <a:schemeClr val="bg1"/>
                </a:solidFill>
              </a:rPr>
              <a:t> </a:t>
            </a:r>
            <a:r>
              <a:rPr lang="en-US" sz="1600" dirty="0">
                <a:solidFill>
                  <a:schemeClr val="tx2"/>
                </a:solidFill>
              </a:rPr>
              <a:t>means you have access to the JAMA Network™—world-class research and CME from a source you trust.</a:t>
            </a:r>
          </a:p>
        </p:txBody>
      </p:sp>
      <p:pic>
        <p:nvPicPr>
          <p:cNvPr id="12" name="Graphic 11">
            <a:extLst>
              <a:ext uri="{FF2B5EF4-FFF2-40B4-BE49-F238E27FC236}">
                <a16:creationId xmlns:a16="http://schemas.microsoft.com/office/drawing/2014/main" id="{8615C50A-12C7-174E-BD28-200920F779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44024" y="795414"/>
            <a:ext cx="2460716" cy="2460716"/>
          </a:xfrm>
          <a:prstGeom prst="rect">
            <a:avLst/>
          </a:prstGeom>
        </p:spPr>
      </p:pic>
      <p:sp>
        <p:nvSpPr>
          <p:cNvPr id="14" name="TextBox 13">
            <a:extLst>
              <a:ext uri="{FF2B5EF4-FFF2-40B4-BE49-F238E27FC236}">
                <a16:creationId xmlns:a16="http://schemas.microsoft.com/office/drawing/2014/main" id="{4D05651D-1A91-4C4B-8D66-5DD8A3639CCA}"/>
              </a:ext>
            </a:extLst>
          </p:cNvPr>
          <p:cNvSpPr txBox="1"/>
          <p:nvPr userDrawn="1"/>
        </p:nvSpPr>
        <p:spPr>
          <a:xfrm>
            <a:off x="6255183" y="448486"/>
            <a:ext cx="2438399" cy="276999"/>
          </a:xfrm>
          <a:prstGeom prst="rect">
            <a:avLst/>
          </a:prstGeom>
          <a:noFill/>
          <a:ln>
            <a:solidFill>
              <a:schemeClr val="bg1"/>
            </a:solidFill>
          </a:ln>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INNOVATION &amp; EDUCATION</a:t>
            </a:r>
          </a:p>
        </p:txBody>
      </p:sp>
      <p:sp>
        <p:nvSpPr>
          <p:cNvPr id="5" name="TextBox 4">
            <a:extLst>
              <a:ext uri="{FF2B5EF4-FFF2-40B4-BE49-F238E27FC236}">
                <a16:creationId xmlns:a16="http://schemas.microsoft.com/office/drawing/2014/main" id="{8921DE2D-3893-4160-B0C9-D17C49D7D3DB}"/>
              </a:ext>
            </a:extLst>
          </p:cNvPr>
          <p:cNvSpPr txBox="1"/>
          <p:nvPr userDrawn="1"/>
        </p:nvSpPr>
        <p:spPr>
          <a:xfrm>
            <a:off x="628650" y="371591"/>
            <a:ext cx="4965543" cy="461665"/>
          </a:xfrm>
          <a:prstGeom prst="rect">
            <a:avLst/>
          </a:prstGeom>
          <a:noFill/>
        </p:spPr>
        <p:txBody>
          <a:bodyPr wrap="square" rtlCol="0">
            <a:spAutoFit/>
          </a:bodyPr>
          <a:lstStyle/>
          <a:p>
            <a:r>
              <a:rPr kumimoji="0" lang="en-US" sz="2400" b="1" i="0" u="none" strike="noStrike" kern="1200" cap="none" spc="0" normalizeH="0" baseline="0" noProof="0">
                <a:ln>
                  <a:noFill/>
                </a:ln>
                <a:solidFill>
                  <a:srgbClr val="46166B"/>
                </a:solidFill>
                <a:effectLst/>
                <a:uLnTx/>
                <a:uFillTx/>
                <a:latin typeface="Arial" panose="020B0604020202020204" pitchFamily="34" charset="0"/>
                <a:cs typeface="Arial" panose="020B0604020202020204" pitchFamily="34" charset="0"/>
              </a:rPr>
              <a:t>The JAMA Network™</a:t>
            </a:r>
            <a:endParaRPr lang="en-US" dirty="0"/>
          </a:p>
        </p:txBody>
      </p:sp>
      <p:sp>
        <p:nvSpPr>
          <p:cNvPr id="7" name="TextBox 6">
            <a:extLst>
              <a:ext uri="{FF2B5EF4-FFF2-40B4-BE49-F238E27FC236}">
                <a16:creationId xmlns:a16="http://schemas.microsoft.com/office/drawing/2014/main" id="{3E1C1359-EDB9-4634-804A-87A633B1082B}"/>
              </a:ext>
            </a:extLst>
          </p:cNvPr>
          <p:cNvSpPr txBox="1"/>
          <p:nvPr userDrawn="1"/>
        </p:nvSpPr>
        <p:spPr>
          <a:xfrm>
            <a:off x="628650" y="1143405"/>
            <a:ext cx="4624867" cy="1569660"/>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a:ln>
                  <a:noFill/>
                </a:ln>
                <a:solidFill>
                  <a:srgbClr val="595959"/>
                </a:solidFill>
                <a:effectLst/>
                <a:uLnTx/>
                <a:uFillTx/>
                <a:latin typeface="Arial" charset="0"/>
                <a:cs typeface="Arial" charset="0"/>
              </a:rPr>
              <a:t>AMA members have unlimited access to JAMA</a:t>
            </a:r>
            <a:r>
              <a:rPr kumimoji="0" lang="en-US" sz="1600" b="0" i="0" u="none" strike="noStrike" kern="1200" cap="none" spc="0" normalizeH="0" baseline="30000" noProof="0">
                <a:ln>
                  <a:noFill/>
                </a:ln>
                <a:solidFill>
                  <a:srgbClr val="595959"/>
                </a:solidFill>
                <a:effectLst/>
                <a:uLnTx/>
                <a:uFillTx/>
                <a:latin typeface="Arial" charset="0"/>
                <a:cs typeface="Arial" charset="0"/>
              </a:rPr>
              <a:t>®</a:t>
            </a:r>
            <a:r>
              <a:rPr kumimoji="0" lang="en-US" sz="1600" b="0" i="0" u="none" strike="noStrike" kern="1200" cap="none" spc="0" normalizeH="0" baseline="0" noProof="0">
                <a:ln>
                  <a:noFill/>
                </a:ln>
                <a:solidFill>
                  <a:srgbClr val="595959"/>
                </a:solidFill>
                <a:effectLst/>
                <a:uLnTx/>
                <a:uFillTx/>
                <a:latin typeface="Arial" charset="0"/>
                <a:cs typeface="Arial" charset="0"/>
              </a:rPr>
              <a:t>, the </a:t>
            </a:r>
            <a:r>
              <a:rPr kumimoji="0" lang="en-US" sz="1600" b="0" i="1" u="none" strike="noStrike" kern="1200" cap="none" spc="0" normalizeH="0" baseline="0" noProof="0">
                <a:ln>
                  <a:noFill/>
                </a:ln>
                <a:solidFill>
                  <a:srgbClr val="595959"/>
                </a:solidFill>
                <a:effectLst/>
                <a:uLnTx/>
                <a:uFillTx/>
                <a:latin typeface="Arial" charset="0"/>
                <a:cs typeface="Arial" charset="0"/>
              </a:rPr>
              <a:t>Journal of the American Medical Association</a:t>
            </a:r>
            <a:r>
              <a:rPr kumimoji="0" lang="en-US" sz="1600" b="0" i="0" u="none" strike="noStrike" kern="1200" cap="none" spc="0" normalizeH="0" baseline="0" noProof="0">
                <a:ln>
                  <a:noFill/>
                </a:ln>
                <a:solidFill>
                  <a:srgbClr val="595959"/>
                </a:solidFill>
                <a:effectLst/>
                <a:uLnTx/>
                <a:uFillTx/>
                <a:latin typeface="Arial" charset="0"/>
                <a:cs typeface="Arial" charset="0"/>
              </a:rPr>
              <a:t>; JAMA Network Open™ and all 11 specialty journals through the JAMA Network, which gives them the ability to earn all of their CME and MOC—wherever, whenever</a:t>
            </a:r>
            <a:endParaRPr kumimoji="0" lang="en-US" sz="1600" b="0" i="0" u="none" strike="noStrike" kern="1200" cap="none" spc="0" normalizeH="0" baseline="0" noProof="0" dirty="0">
              <a:ln>
                <a:noFill/>
              </a:ln>
              <a:solidFill>
                <a:srgbClr val="595959"/>
              </a:solidFill>
              <a:effectLst/>
              <a:uLnTx/>
              <a:uFillTx/>
              <a:latin typeface="Arial" charset="0"/>
              <a:cs typeface="Arial" charset="0"/>
            </a:endParaRPr>
          </a:p>
        </p:txBody>
      </p:sp>
    </p:spTree>
    <p:extLst>
      <p:ext uri="{BB962C8B-B14F-4D97-AF65-F5344CB8AC3E}">
        <p14:creationId xmlns:p14="http://schemas.microsoft.com/office/powerpoint/2010/main" val="23913193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0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a:extLst>
              <a:ext uri="{FF2B5EF4-FFF2-40B4-BE49-F238E27FC236}">
                <a16:creationId xmlns:a16="http://schemas.microsoft.com/office/drawing/2014/main" id="{21BEAA73-0F7B-DE4D-A33E-F96B1DFC4CA3}"/>
              </a:ext>
            </a:extLst>
          </p:cNvPr>
          <p:cNvSpPr/>
          <p:nvPr userDrawn="1"/>
        </p:nvSpPr>
        <p:spPr>
          <a:xfrm>
            <a:off x="5764519" y="0"/>
            <a:ext cx="3419726" cy="4684729"/>
          </a:xfrm>
          <a:prstGeom prst="rect">
            <a:avLst/>
          </a:prstGeom>
          <a:solidFill>
            <a:srgbClr val="8CB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2">
            <a:extLst>
              <a:ext uri="{FF2B5EF4-FFF2-40B4-BE49-F238E27FC236}">
                <a16:creationId xmlns:a16="http://schemas.microsoft.com/office/drawing/2014/main" id="{6950E5B9-5402-9C40-A8FB-AB54D7D5B410}"/>
              </a:ext>
            </a:extLst>
          </p:cNvPr>
          <p:cNvSpPr txBox="1">
            <a:spLocks/>
          </p:cNvSpPr>
          <p:nvPr userDrawn="1"/>
        </p:nvSpPr>
        <p:spPr>
          <a:xfrm>
            <a:off x="5988906" y="3018222"/>
            <a:ext cx="2907956" cy="1699717"/>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400" kern="1200">
                <a:solidFill>
                  <a:srgbClr val="46166B"/>
                </a:solidFill>
                <a:latin typeface="Arial" panose="020B0604020202020204" pitchFamily="34" charset="0"/>
                <a:ea typeface="Arial" panose="020B0604020202020204" pitchFamily="34" charset="0"/>
                <a:cs typeface="Arial" panose="020B0604020202020204" pitchFamily="34" charset="0"/>
              </a:defRPr>
            </a:lvl1pPr>
          </a:lstStyle>
          <a:p>
            <a:r>
              <a:rPr lang="en-US" sz="1600" dirty="0">
                <a:solidFill>
                  <a:schemeClr val="tx2"/>
                </a:solidFill>
              </a:rPr>
              <a:t>An </a:t>
            </a:r>
            <a:r>
              <a:rPr lang="en-US" sz="1600" b="1" dirty="0">
                <a:solidFill>
                  <a:schemeClr val="bg1"/>
                </a:solidFill>
              </a:rPr>
              <a:t>AMA membership</a:t>
            </a:r>
            <a:r>
              <a:rPr lang="en-US" sz="1600" dirty="0">
                <a:solidFill>
                  <a:schemeClr val="bg1"/>
                </a:solidFill>
              </a:rPr>
              <a:t> </a:t>
            </a:r>
            <a:r>
              <a:rPr lang="en-US" sz="1600" dirty="0">
                <a:solidFill>
                  <a:schemeClr val="tx2"/>
                </a:solidFill>
              </a:rPr>
              <a:t>means you’re rewriting the book on medical education.</a:t>
            </a:r>
          </a:p>
        </p:txBody>
      </p:sp>
      <p:pic>
        <p:nvPicPr>
          <p:cNvPr id="13" name="Graphic 12">
            <a:extLst>
              <a:ext uri="{FF2B5EF4-FFF2-40B4-BE49-F238E27FC236}">
                <a16:creationId xmlns:a16="http://schemas.microsoft.com/office/drawing/2014/main" id="{99775262-1E8D-E84A-8D2C-C4322066C7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85510" y="1058793"/>
            <a:ext cx="1959429" cy="1959429"/>
          </a:xfrm>
          <a:prstGeom prst="rect">
            <a:avLst/>
          </a:prstGeom>
        </p:spPr>
      </p:pic>
      <p:sp>
        <p:nvSpPr>
          <p:cNvPr id="11" name="TextBox 10">
            <a:extLst>
              <a:ext uri="{FF2B5EF4-FFF2-40B4-BE49-F238E27FC236}">
                <a16:creationId xmlns:a16="http://schemas.microsoft.com/office/drawing/2014/main" id="{283CB710-569D-2447-84B2-346D8A07C099}"/>
              </a:ext>
            </a:extLst>
          </p:cNvPr>
          <p:cNvSpPr txBox="1"/>
          <p:nvPr userDrawn="1"/>
        </p:nvSpPr>
        <p:spPr>
          <a:xfrm>
            <a:off x="6255183" y="448486"/>
            <a:ext cx="2438399" cy="276999"/>
          </a:xfrm>
          <a:prstGeom prst="rect">
            <a:avLst/>
          </a:prstGeom>
          <a:noFill/>
          <a:ln>
            <a:solidFill>
              <a:schemeClr val="bg1"/>
            </a:solidFill>
          </a:ln>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INNOVATION &amp; EDUCATION</a:t>
            </a:r>
          </a:p>
        </p:txBody>
      </p:sp>
      <p:sp>
        <p:nvSpPr>
          <p:cNvPr id="5" name="TextBox 4">
            <a:extLst>
              <a:ext uri="{FF2B5EF4-FFF2-40B4-BE49-F238E27FC236}">
                <a16:creationId xmlns:a16="http://schemas.microsoft.com/office/drawing/2014/main" id="{07142E0F-B930-41FE-9C63-9C791685F4AB}"/>
              </a:ext>
            </a:extLst>
          </p:cNvPr>
          <p:cNvSpPr txBox="1"/>
          <p:nvPr userDrawn="1"/>
        </p:nvSpPr>
        <p:spPr>
          <a:xfrm>
            <a:off x="628650" y="1140210"/>
            <a:ext cx="4623994" cy="2021066"/>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a:ln>
                  <a:noFill/>
                </a:ln>
                <a:solidFill>
                  <a:srgbClr val="595959"/>
                </a:solidFill>
                <a:effectLst/>
                <a:uLnTx/>
                <a:uFillTx/>
                <a:latin typeface="Arial" charset="0"/>
                <a:cs typeface="Arial" charset="0"/>
              </a:rPr>
              <a:t>The AMA formed the Accelerating Change </a:t>
            </a:r>
            <a:br>
              <a:rPr kumimoji="0" lang="en-US" sz="1600" b="0" i="0" u="none" strike="noStrike" kern="1200" cap="none" spc="0" normalizeH="0" baseline="0" noProof="0">
                <a:ln>
                  <a:noFill/>
                </a:ln>
                <a:solidFill>
                  <a:srgbClr val="595959"/>
                </a:solidFill>
                <a:effectLst/>
                <a:uLnTx/>
                <a:uFillTx/>
                <a:latin typeface="Arial" charset="0"/>
                <a:cs typeface="Arial" charset="0"/>
              </a:rPr>
            </a:br>
            <a:r>
              <a:rPr kumimoji="0" lang="en-US" sz="1600" b="0" i="0" u="none" strike="noStrike" kern="1200" cap="none" spc="0" normalizeH="0" baseline="0" noProof="0">
                <a:ln>
                  <a:noFill/>
                </a:ln>
                <a:solidFill>
                  <a:srgbClr val="595959"/>
                </a:solidFill>
                <a:effectLst/>
                <a:uLnTx/>
                <a:uFillTx/>
                <a:latin typeface="Arial" charset="0"/>
                <a:cs typeface="Arial" charset="0"/>
              </a:rPr>
              <a:t>in Medical Education Consortium, a group of 32 leading medical schools working together to transform medical education</a:t>
            </a:r>
          </a:p>
          <a:p>
            <a:pPr marL="228600" marR="0" lvl="0" indent="-228600" algn="l" defTabSz="914400" rtl="0" eaLnBrk="1" fontAlgn="auto" latinLnBrk="0" hangingPunct="1">
              <a:lnSpc>
                <a:spcPct val="100000"/>
              </a:lnSpc>
              <a:spcBef>
                <a:spcPts val="1000"/>
              </a:spcBef>
              <a:spcAft>
                <a:spcPts val="600"/>
              </a:spcAft>
              <a:buClrTx/>
              <a:buSzTx/>
              <a:buFont typeface="Arial"/>
              <a:buChar char="•"/>
              <a:tabLst/>
              <a:defRPr/>
            </a:pPr>
            <a:r>
              <a:rPr kumimoji="0" lang="en-US" sz="1600" b="0" i="0" u="none" strike="noStrike" kern="1200" cap="none" spc="0" normalizeH="0" baseline="0" noProof="0">
                <a:ln>
                  <a:noFill/>
                </a:ln>
                <a:solidFill>
                  <a:srgbClr val="595959"/>
                </a:solidFill>
                <a:effectLst/>
                <a:uLnTx/>
                <a:uFillTx/>
                <a:latin typeface="Arial" charset="0"/>
                <a:cs typeface="Arial" charset="0"/>
              </a:rPr>
              <a:t>The AMA has awarded $12.5 million in grants to these medical schools to support training for an estimated 19,000 medical students</a:t>
            </a:r>
            <a:endParaRPr kumimoji="0" lang="en-US" sz="1600" b="0" i="0" u="none" strike="noStrike" kern="1200" cap="none" spc="0" normalizeH="0" baseline="0" noProof="0" dirty="0">
              <a:ln>
                <a:noFill/>
              </a:ln>
              <a:solidFill>
                <a:srgbClr val="595959"/>
              </a:solidFill>
              <a:effectLst/>
              <a:uLnTx/>
              <a:uFillTx/>
              <a:latin typeface="Arial" charset="0"/>
              <a:cs typeface="Arial" charset="0"/>
            </a:endParaRPr>
          </a:p>
        </p:txBody>
      </p:sp>
      <p:sp>
        <p:nvSpPr>
          <p:cNvPr id="10" name="TextBox 9">
            <a:extLst>
              <a:ext uri="{FF2B5EF4-FFF2-40B4-BE49-F238E27FC236}">
                <a16:creationId xmlns:a16="http://schemas.microsoft.com/office/drawing/2014/main" id="{DC69EFDD-3686-427F-911D-C8F24A4FA068}"/>
              </a:ext>
            </a:extLst>
          </p:cNvPr>
          <p:cNvSpPr txBox="1"/>
          <p:nvPr userDrawn="1"/>
        </p:nvSpPr>
        <p:spPr>
          <a:xfrm>
            <a:off x="628650" y="182273"/>
            <a:ext cx="4965543" cy="830997"/>
          </a:xfrm>
          <a:prstGeom prst="rect">
            <a:avLst/>
          </a:prstGeom>
          <a:noFill/>
        </p:spPr>
        <p:txBody>
          <a:bodyPr wrap="square" rtlCol="0">
            <a:spAutoFit/>
          </a:bodyPr>
          <a:lstStyle/>
          <a:p>
            <a:r>
              <a:rPr kumimoji="0" lang="en-US" sz="2400" b="1" i="0" u="none" strike="noStrike" kern="1200" cap="none" spc="0" normalizeH="0" baseline="0" noProof="0">
                <a:ln>
                  <a:noFill/>
                </a:ln>
                <a:solidFill>
                  <a:srgbClr val="46166B"/>
                </a:solidFill>
                <a:effectLst/>
                <a:uLnTx/>
                <a:uFillTx/>
                <a:latin typeface="Arial" panose="020B0604020202020204" pitchFamily="34" charset="0"/>
                <a:cs typeface="Arial" panose="020B0604020202020204" pitchFamily="34" charset="0"/>
              </a:rPr>
              <a:t>Accelerating Change in Medical Education Consortium (ACE)</a:t>
            </a:r>
            <a:endParaRPr lang="en-US" dirty="0"/>
          </a:p>
        </p:txBody>
      </p:sp>
    </p:spTree>
    <p:extLst>
      <p:ext uri="{BB962C8B-B14F-4D97-AF65-F5344CB8AC3E}">
        <p14:creationId xmlns:p14="http://schemas.microsoft.com/office/powerpoint/2010/main" val="9798659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a:p>
        </p:txBody>
      </p:sp>
      <p:pic>
        <p:nvPicPr>
          <p:cNvPr id="5" name="Graphic 4">
            <a:extLst>
              <a:ext uri="{FF2B5EF4-FFF2-40B4-BE49-F238E27FC236}">
                <a16:creationId xmlns:a16="http://schemas.microsoft.com/office/drawing/2014/main" id="{CAC6DA56-E1BB-1842-ACFC-40EE8E10BD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6607" y="2121014"/>
            <a:ext cx="4850786" cy="901473"/>
          </a:xfrm>
          <a:prstGeom prst="rect">
            <a:avLst/>
          </a:prstGeom>
        </p:spPr>
      </p:pic>
    </p:spTree>
    <p:extLst>
      <p:ext uri="{BB962C8B-B14F-4D97-AF65-F5344CB8AC3E}">
        <p14:creationId xmlns:p14="http://schemas.microsoft.com/office/powerpoint/2010/main" val="5728410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42327E-1E33-AA47-AA0A-E2A980451F02}"/>
              </a:ext>
            </a:extLst>
          </p:cNvPr>
          <p:cNvPicPr>
            <a:picLocks noChangeAspect="1"/>
          </p:cNvPicPr>
          <p:nvPr userDrawn="1"/>
        </p:nvPicPr>
        <p:blipFill>
          <a:blip r:embed="rId2"/>
          <a:stretch>
            <a:fillRect/>
          </a:stretch>
        </p:blipFill>
        <p:spPr>
          <a:xfrm>
            <a:off x="5619010" y="103909"/>
            <a:ext cx="3524990" cy="4575708"/>
          </a:xfrm>
          <a:prstGeom prst="rect">
            <a:avLst/>
          </a:prstGeom>
        </p:spPr>
      </p:pic>
      <p:sp>
        <p:nvSpPr>
          <p:cNvPr id="2" name="Title 1"/>
          <p:cNvSpPr>
            <a:spLocks noGrp="1"/>
          </p:cNvSpPr>
          <p:nvPr>
            <p:ph type="title"/>
          </p:nvPr>
        </p:nvSpPr>
        <p:spPr>
          <a:xfrm>
            <a:off x="628649" y="138131"/>
            <a:ext cx="5519231" cy="897710"/>
          </a:xfrm>
        </p:spPr>
        <p:txBody>
          <a:bodyPr/>
          <a:lstStyle/>
          <a:p>
            <a:r>
              <a:rPr lang="en-US"/>
              <a:t>Click to edit Master title style</a:t>
            </a:r>
          </a:p>
        </p:txBody>
      </p:sp>
      <p:sp>
        <p:nvSpPr>
          <p:cNvPr id="3" name="Content Placeholder 2"/>
          <p:cNvSpPr>
            <a:spLocks noGrp="1"/>
          </p:cNvSpPr>
          <p:nvPr>
            <p:ph idx="1"/>
          </p:nvPr>
        </p:nvSpPr>
        <p:spPr>
          <a:xfrm>
            <a:off x="628650" y="1131502"/>
            <a:ext cx="4614559"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9" name="TextBox 8">
            <a:extLst>
              <a:ext uri="{FF2B5EF4-FFF2-40B4-BE49-F238E27FC236}">
                <a16:creationId xmlns:a16="http://schemas.microsoft.com/office/drawing/2014/main" id="{CBDB6835-01BE-874E-96D2-1DD060BEA052}"/>
              </a:ext>
            </a:extLst>
          </p:cNvPr>
          <p:cNvSpPr txBox="1"/>
          <p:nvPr userDrawn="1"/>
        </p:nvSpPr>
        <p:spPr>
          <a:xfrm>
            <a:off x="7957802" y="3402998"/>
            <a:ext cx="1099113" cy="338554"/>
          </a:xfrm>
          <a:prstGeom prst="rect">
            <a:avLst/>
          </a:prstGeom>
          <a:noFill/>
        </p:spPr>
        <p:txBody>
          <a:bodyPr wrap="square" rtlCol="0">
            <a:spAutoFit/>
          </a:bodyPr>
          <a:lstStyle/>
          <a:p>
            <a:r>
              <a:rPr lang="en-US" sz="800" b="1" dirty="0">
                <a:solidFill>
                  <a:schemeClr val="bg1"/>
                </a:solidFill>
                <a:latin typeface="Arial" panose="020B0604020202020204" pitchFamily="34" charset="0"/>
                <a:cs typeface="Arial" panose="020B0604020202020204" pitchFamily="34" charset="0"/>
              </a:rPr>
              <a:t>Moudi Hubeishy</a:t>
            </a:r>
          </a:p>
          <a:p>
            <a:r>
              <a:rPr lang="en-US" sz="800" dirty="0">
                <a:solidFill>
                  <a:schemeClr val="bg1"/>
                </a:solidFill>
                <a:latin typeface="Arial" panose="020B0604020202020204" pitchFamily="34" charset="0"/>
                <a:cs typeface="Arial" panose="020B0604020202020204" pitchFamily="34" charset="0"/>
              </a:rPr>
              <a:t>Member since 2015</a:t>
            </a:r>
          </a:p>
        </p:txBody>
      </p:sp>
      <p:sp>
        <p:nvSpPr>
          <p:cNvPr id="11" name="TextBox 10">
            <a:extLst>
              <a:ext uri="{FF2B5EF4-FFF2-40B4-BE49-F238E27FC236}">
                <a16:creationId xmlns:a16="http://schemas.microsoft.com/office/drawing/2014/main" id="{3EC56C6B-08A5-BC42-9164-2173B2053327}"/>
              </a:ext>
            </a:extLst>
          </p:cNvPr>
          <p:cNvSpPr txBox="1"/>
          <p:nvPr userDrawn="1"/>
        </p:nvSpPr>
        <p:spPr>
          <a:xfrm>
            <a:off x="5496411" y="3624368"/>
            <a:ext cx="1808571" cy="338554"/>
          </a:xfrm>
          <a:prstGeom prst="rect">
            <a:avLst/>
          </a:prstGeom>
          <a:noFill/>
        </p:spPr>
        <p:txBody>
          <a:bodyPr wrap="square" rtlCol="0">
            <a:spAutoFit/>
          </a:bodyPr>
          <a:lstStyle/>
          <a:p>
            <a:r>
              <a:rPr lang="en-US" sz="800" b="1" dirty="0">
                <a:solidFill>
                  <a:srgbClr val="452663"/>
                </a:solidFill>
                <a:latin typeface="Arial" panose="020B0604020202020204" pitchFamily="34" charset="0"/>
                <a:cs typeface="Arial" panose="020B0604020202020204" pitchFamily="34" charset="0"/>
              </a:rPr>
              <a:t>Nakisa Sadeghi</a:t>
            </a:r>
          </a:p>
          <a:p>
            <a:r>
              <a:rPr lang="en-US" sz="800" dirty="0">
                <a:solidFill>
                  <a:srgbClr val="452663"/>
                </a:solidFill>
                <a:latin typeface="Arial" panose="020B0604020202020204" pitchFamily="34" charset="0"/>
                <a:cs typeface="Arial" panose="020B0604020202020204" pitchFamily="34" charset="0"/>
              </a:rPr>
              <a:t>Member since 2018</a:t>
            </a:r>
          </a:p>
        </p:txBody>
      </p:sp>
    </p:spTree>
    <p:extLst>
      <p:ext uri="{BB962C8B-B14F-4D97-AF65-F5344CB8AC3E}">
        <p14:creationId xmlns:p14="http://schemas.microsoft.com/office/powerpoint/2010/main" val="39872887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37419" y="3496316"/>
            <a:ext cx="7649497" cy="687752"/>
          </a:xfrm>
        </p:spPr>
        <p:txBody>
          <a:bodyPr>
            <a:normAutofit/>
          </a:bodyPr>
          <a:lstStyle>
            <a:lvl1pPr marL="0" indent="0" algn="ctr">
              <a:lnSpc>
                <a:spcPct val="90000"/>
              </a:lnSpc>
              <a:spcBef>
                <a:spcPts val="0"/>
              </a:spcBef>
              <a:spcAft>
                <a:spcPts val="0"/>
              </a:spcAft>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itle 7"/>
          <p:cNvSpPr>
            <a:spLocks noGrp="1"/>
          </p:cNvSpPr>
          <p:nvPr>
            <p:ph type="title"/>
          </p:nvPr>
        </p:nvSpPr>
        <p:spPr>
          <a:xfrm>
            <a:off x="743689" y="1786800"/>
            <a:ext cx="7643094" cy="1643620"/>
          </a:xfrm>
        </p:spPr>
        <p:txBody>
          <a:bodyPr anchor="ctr">
            <a:normAutofit/>
          </a:bodyPr>
          <a:lstStyle>
            <a:lvl1pPr algn="ctr">
              <a:lnSpc>
                <a:spcPct val="90000"/>
              </a:lnSpc>
              <a:defRPr sz="3600">
                <a:solidFill>
                  <a:schemeClr val="bg1"/>
                </a:solidFill>
              </a:defRPr>
            </a:lvl1pPr>
          </a:lstStyle>
          <a:p>
            <a:r>
              <a:rPr lang="en-US" dirty="0"/>
              <a:t>Click to edit Master title style</a:t>
            </a:r>
          </a:p>
        </p:txBody>
      </p:sp>
      <p:grpSp>
        <p:nvGrpSpPr>
          <p:cNvPr id="6" name="Group 5"/>
          <p:cNvGrpSpPr/>
          <p:nvPr userDrawn="1"/>
        </p:nvGrpSpPr>
        <p:grpSpPr>
          <a:xfrm>
            <a:off x="2219401" y="334776"/>
            <a:ext cx="4528640" cy="816823"/>
            <a:chOff x="2358297" y="300051"/>
            <a:chExt cx="4528640" cy="816823"/>
          </a:xfrm>
        </p:grpSpPr>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54566" y="300051"/>
              <a:ext cx="1632371" cy="816823"/>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358297" y="320327"/>
              <a:ext cx="1827774" cy="790843"/>
            </a:xfrm>
            <a:prstGeom prst="rect">
              <a:avLst/>
            </a:prstGeom>
          </p:spPr>
        </p:pic>
        <p:cxnSp>
          <p:nvCxnSpPr>
            <p:cNvPr id="5" name="Straight Connector 4"/>
            <p:cNvCxnSpPr/>
            <p:nvPr userDrawn="1"/>
          </p:nvCxnSpPr>
          <p:spPr>
            <a:xfrm>
              <a:off x="4710896" y="312516"/>
              <a:ext cx="0" cy="7870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67967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38131"/>
            <a:ext cx="7886700" cy="897710"/>
          </a:xfrm>
        </p:spPr>
        <p:txBody>
          <a:bodyPr/>
          <a:lstStyle/>
          <a:p>
            <a:r>
              <a:rPr lang="en-US" dirty="0"/>
              <a:t>Click to edit Master title style</a:t>
            </a:r>
          </a:p>
        </p:txBody>
      </p:sp>
      <p:sp>
        <p:nvSpPr>
          <p:cNvPr id="3" name="Content Placeholder 2"/>
          <p:cNvSpPr>
            <a:spLocks noGrp="1"/>
          </p:cNvSpPr>
          <p:nvPr>
            <p:ph idx="1"/>
          </p:nvPr>
        </p:nvSpPr>
        <p:spPr>
          <a:xfrm>
            <a:off x="628650" y="1131502"/>
            <a:ext cx="7886700" cy="34637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7692028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38131"/>
            <a:ext cx="7886700" cy="897710"/>
          </a:xfrm>
        </p:spPr>
        <p:txBody>
          <a:bodyPr/>
          <a:lstStyle/>
          <a:p>
            <a:r>
              <a:rPr lang="en-US"/>
              <a:t>Click to edit Master title style</a:t>
            </a:r>
          </a:p>
        </p:txBody>
      </p:sp>
      <p:sp>
        <p:nvSpPr>
          <p:cNvPr id="3" name="Content Placeholder 2"/>
          <p:cNvSpPr>
            <a:spLocks noGrp="1"/>
          </p:cNvSpPr>
          <p:nvPr>
            <p:ph sz="half" idx="1"/>
          </p:nvPr>
        </p:nvSpPr>
        <p:spPr>
          <a:xfrm>
            <a:off x="628650" y="1137441"/>
            <a:ext cx="3867150" cy="3352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37441"/>
            <a:ext cx="3867150" cy="335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4134816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138131"/>
            <a:ext cx="7886700" cy="89771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7167915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38131"/>
            <a:ext cx="7886700" cy="897710"/>
          </a:xfrm>
        </p:spPr>
        <p:txBody>
          <a:bodyPr/>
          <a:lstStyle/>
          <a:p>
            <a:r>
              <a:rPr lang="en-US" dirty="0"/>
              <a:t>Click to edit Master title style</a:t>
            </a:r>
          </a:p>
        </p:txBody>
      </p:sp>
      <p:sp>
        <p:nvSpPr>
          <p:cNvPr id="3" name="Content Placeholder 2"/>
          <p:cNvSpPr>
            <a:spLocks noGrp="1"/>
          </p:cNvSpPr>
          <p:nvPr>
            <p:ph idx="1"/>
          </p:nvPr>
        </p:nvSpPr>
        <p:spPr>
          <a:xfrm>
            <a:off x="628650" y="1131502"/>
            <a:ext cx="7886700" cy="34637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p:cNvSpPr/>
          <p:nvPr userDrawn="1"/>
        </p:nvSpPr>
        <p:spPr>
          <a:xfrm>
            <a:off x="6136640" y="4358640"/>
            <a:ext cx="3007360" cy="264160"/>
          </a:xfrm>
          <a:prstGeom prst="rect">
            <a:avLst/>
          </a:prstGeom>
          <a:solidFill>
            <a:srgbClr val="452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156960" y="4358640"/>
            <a:ext cx="2946400" cy="457200"/>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i="0" cap="all" baseline="0" dirty="0">
                <a:solidFill>
                  <a:schemeClr val="bg1">
                    <a:lumMod val="95000"/>
                  </a:schemeClr>
                </a:solidFill>
                <a:latin typeface="Arial" charset="0"/>
                <a:ea typeface="Arial" charset="0"/>
                <a:cs typeface="Arial" charset="0"/>
              </a:rPr>
              <a:t>Confidential and proprietary</a:t>
            </a:r>
            <a:endParaRPr lang="en-US" sz="1100" b="1" i="0" cap="all" baseline="0" dirty="0">
              <a:solidFill>
                <a:schemeClr val="bg1">
                  <a:lumMod val="50000"/>
                </a:schemeClr>
              </a:solidFill>
              <a:latin typeface="Arial" charset="0"/>
              <a:ea typeface="Arial" charset="0"/>
              <a:cs typeface="Arial" charset="0"/>
            </a:endParaRPr>
          </a:p>
          <a:p>
            <a:pPr algn="ctr"/>
            <a:endParaRPr lang="en-US" sz="1200" b="1" i="0" cap="all" baseline="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7069610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38131"/>
            <a:ext cx="7886700" cy="897710"/>
          </a:xfrm>
        </p:spPr>
        <p:txBody>
          <a:bodyPr/>
          <a:lstStyle/>
          <a:p>
            <a:r>
              <a:rPr lang="en-US"/>
              <a:t>Click to edit Master title style</a:t>
            </a:r>
          </a:p>
        </p:txBody>
      </p:sp>
      <p:sp>
        <p:nvSpPr>
          <p:cNvPr id="3" name="Content Placeholder 2"/>
          <p:cNvSpPr>
            <a:spLocks noGrp="1"/>
          </p:cNvSpPr>
          <p:nvPr>
            <p:ph sz="half" idx="1"/>
          </p:nvPr>
        </p:nvSpPr>
        <p:spPr>
          <a:xfrm>
            <a:off x="628650" y="1137441"/>
            <a:ext cx="3867150" cy="3352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37441"/>
            <a:ext cx="3867150" cy="335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p>
            <a:fld id="{DA05D499-8038-C642-91E0-FF7B8677CF19}" type="slidenum">
              <a:rPr lang="en-US" smtClean="0"/>
              <a:pPr/>
              <a:t>‹#›</a:t>
            </a:fld>
            <a:endParaRPr lang="en-US" dirty="0"/>
          </a:p>
        </p:txBody>
      </p:sp>
      <p:sp>
        <p:nvSpPr>
          <p:cNvPr id="7" name="Rectangle 6"/>
          <p:cNvSpPr/>
          <p:nvPr userDrawn="1"/>
        </p:nvSpPr>
        <p:spPr>
          <a:xfrm>
            <a:off x="6136640" y="4358640"/>
            <a:ext cx="3007360" cy="264160"/>
          </a:xfrm>
          <a:prstGeom prst="rect">
            <a:avLst/>
          </a:prstGeom>
          <a:solidFill>
            <a:srgbClr val="452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6156960" y="4358640"/>
            <a:ext cx="2946400" cy="457200"/>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i="0" cap="all" baseline="0" dirty="0">
                <a:solidFill>
                  <a:schemeClr val="bg1">
                    <a:lumMod val="95000"/>
                  </a:schemeClr>
                </a:solidFill>
                <a:latin typeface="Arial" charset="0"/>
                <a:ea typeface="Arial" charset="0"/>
                <a:cs typeface="Arial" charset="0"/>
              </a:rPr>
              <a:t>Confidential and proprietary</a:t>
            </a:r>
            <a:endParaRPr lang="en-US" sz="1100" b="1" i="0" cap="all" baseline="0" dirty="0">
              <a:solidFill>
                <a:schemeClr val="bg1">
                  <a:lumMod val="50000"/>
                </a:schemeClr>
              </a:solidFill>
              <a:latin typeface="Arial" charset="0"/>
              <a:ea typeface="Arial" charset="0"/>
              <a:cs typeface="Arial" charset="0"/>
            </a:endParaRPr>
          </a:p>
          <a:p>
            <a:pPr algn="ctr"/>
            <a:endParaRPr lang="en-US" sz="1200" b="1" i="0" cap="all" baseline="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815938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C0CB98-140F-C341-8AF3-27AF95134A11}"/>
              </a:ext>
            </a:extLst>
          </p:cNvPr>
          <p:cNvPicPr>
            <a:picLocks noChangeAspect="1"/>
          </p:cNvPicPr>
          <p:nvPr userDrawn="1"/>
        </p:nvPicPr>
        <p:blipFill rotWithShape="1">
          <a:blip r:embed="rId2"/>
          <a:srcRect r="2020"/>
          <a:stretch/>
        </p:blipFill>
        <p:spPr>
          <a:xfrm>
            <a:off x="6090875" y="197426"/>
            <a:ext cx="3053125" cy="4491161"/>
          </a:xfrm>
          <a:prstGeom prst="rect">
            <a:avLst/>
          </a:prstGeom>
        </p:spPr>
      </p:pic>
      <p:sp>
        <p:nvSpPr>
          <p:cNvPr id="10" name="TextBox 9">
            <a:extLst>
              <a:ext uri="{FF2B5EF4-FFF2-40B4-BE49-F238E27FC236}">
                <a16:creationId xmlns:a16="http://schemas.microsoft.com/office/drawing/2014/main" id="{17F0F4A3-DEE1-9A40-9ABB-75206B514350}"/>
              </a:ext>
            </a:extLst>
          </p:cNvPr>
          <p:cNvSpPr txBox="1"/>
          <p:nvPr userDrawn="1"/>
        </p:nvSpPr>
        <p:spPr>
          <a:xfrm>
            <a:off x="6854094" y="3966872"/>
            <a:ext cx="1367791" cy="338554"/>
          </a:xfrm>
          <a:prstGeom prst="rect">
            <a:avLst/>
          </a:prstGeom>
          <a:noFill/>
        </p:spPr>
        <p:txBody>
          <a:bodyPr wrap="square" rtlCol="0">
            <a:spAutoFit/>
          </a:bodyPr>
          <a:lstStyle/>
          <a:p>
            <a:r>
              <a:rPr lang="en-US" sz="800" b="1" dirty="0">
                <a:solidFill>
                  <a:srgbClr val="452663"/>
                </a:solidFill>
                <a:latin typeface="Arial" panose="020B0604020202020204" pitchFamily="34" charset="0"/>
                <a:cs typeface="Arial" panose="020B0604020202020204" pitchFamily="34" charset="0"/>
              </a:rPr>
              <a:t>Tyeese Gaines, DO</a:t>
            </a:r>
          </a:p>
          <a:p>
            <a:r>
              <a:rPr lang="en-US" sz="800" dirty="0">
                <a:solidFill>
                  <a:srgbClr val="452663"/>
                </a:solidFill>
                <a:latin typeface="Arial" panose="020B0604020202020204" pitchFamily="34" charset="0"/>
                <a:cs typeface="Arial" panose="020B0604020202020204" pitchFamily="34" charset="0"/>
              </a:rPr>
              <a:t>Member since 2013</a:t>
            </a:r>
          </a:p>
        </p:txBody>
      </p:sp>
      <p:sp>
        <p:nvSpPr>
          <p:cNvPr id="2" name="Title 1"/>
          <p:cNvSpPr>
            <a:spLocks noGrp="1"/>
          </p:cNvSpPr>
          <p:nvPr>
            <p:ph type="title"/>
          </p:nvPr>
        </p:nvSpPr>
        <p:spPr>
          <a:xfrm>
            <a:off x="628649" y="138131"/>
            <a:ext cx="5519231" cy="897710"/>
          </a:xfrm>
        </p:spPr>
        <p:txBody>
          <a:bodyPr/>
          <a:lstStyle/>
          <a:p>
            <a:r>
              <a:rPr lang="en-US"/>
              <a:t>Click to edit Master title style</a:t>
            </a:r>
          </a:p>
        </p:txBody>
      </p:sp>
      <p:sp>
        <p:nvSpPr>
          <p:cNvPr id="3" name="Content Placeholder 2"/>
          <p:cNvSpPr>
            <a:spLocks noGrp="1"/>
          </p:cNvSpPr>
          <p:nvPr>
            <p:ph idx="1"/>
          </p:nvPr>
        </p:nvSpPr>
        <p:spPr>
          <a:xfrm>
            <a:off x="628650" y="1131502"/>
            <a:ext cx="5373316"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5027904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138131"/>
            <a:ext cx="7886700" cy="89771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A05D499-8038-C642-91E0-FF7B8677CF19}" type="slidenum">
              <a:rPr lang="en-US" smtClean="0"/>
              <a:pPr/>
              <a:t>‹#›</a:t>
            </a:fld>
            <a:endParaRPr lang="en-US" dirty="0"/>
          </a:p>
        </p:txBody>
      </p:sp>
      <p:sp>
        <p:nvSpPr>
          <p:cNvPr id="4" name="Rectangle 3"/>
          <p:cNvSpPr/>
          <p:nvPr userDrawn="1"/>
        </p:nvSpPr>
        <p:spPr>
          <a:xfrm>
            <a:off x="6136640" y="4358640"/>
            <a:ext cx="3007360" cy="264160"/>
          </a:xfrm>
          <a:prstGeom prst="rect">
            <a:avLst/>
          </a:prstGeom>
          <a:solidFill>
            <a:srgbClr val="452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userDrawn="1"/>
        </p:nvSpPr>
        <p:spPr>
          <a:xfrm>
            <a:off x="6156960" y="4358640"/>
            <a:ext cx="2946400" cy="457200"/>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i="0" cap="all" baseline="0" dirty="0">
                <a:solidFill>
                  <a:schemeClr val="bg1">
                    <a:lumMod val="95000"/>
                  </a:schemeClr>
                </a:solidFill>
                <a:latin typeface="Arial" charset="0"/>
                <a:ea typeface="Arial" charset="0"/>
                <a:cs typeface="Arial" charset="0"/>
              </a:rPr>
              <a:t>Confidential and proprietary</a:t>
            </a:r>
            <a:endParaRPr lang="en-US" sz="1100" b="1" i="0" cap="all" baseline="0" dirty="0">
              <a:solidFill>
                <a:schemeClr val="bg1">
                  <a:lumMod val="50000"/>
                </a:schemeClr>
              </a:solidFill>
              <a:latin typeface="Arial" charset="0"/>
              <a:ea typeface="Arial" charset="0"/>
              <a:cs typeface="Arial" charset="0"/>
            </a:endParaRPr>
          </a:p>
          <a:p>
            <a:pPr algn="ctr"/>
            <a:endParaRPr lang="en-US" sz="1200" b="1" i="0" cap="all" baseline="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3076425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1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4090" y="1123950"/>
            <a:ext cx="8335819" cy="2006600"/>
          </a:xfrm>
          <a:ln w="0">
            <a:noFill/>
          </a:ln>
        </p:spPr>
        <p:txBody>
          <a:bodyPr anchor="ctr">
            <a:normAutofit/>
          </a:bodyPr>
          <a:lstStyle>
            <a:lvl1pPr algn="ctr">
              <a:defRPr sz="3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8244616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2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4090" y="1123950"/>
            <a:ext cx="8335819" cy="2006600"/>
          </a:xfrm>
          <a:ln w="0">
            <a:noFill/>
          </a:ln>
        </p:spPr>
        <p:txBody>
          <a:bodyPr anchor="ctr">
            <a:normAutofit/>
          </a:bodyPr>
          <a:lstStyle>
            <a:lvl1pPr algn="ctr">
              <a:defRPr sz="3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0670225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3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4090" y="1123950"/>
            <a:ext cx="8335819" cy="2006600"/>
          </a:xfrm>
          <a:ln w="0">
            <a:noFill/>
          </a:ln>
        </p:spPr>
        <p:txBody>
          <a:bodyPr anchor="ctr">
            <a:normAutofit/>
          </a:bodyPr>
          <a:lstStyle>
            <a:lvl1pPr algn="ctr">
              <a:defRPr sz="3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8763350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4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4090" y="1123950"/>
            <a:ext cx="8335819" cy="2006600"/>
          </a:xfrm>
          <a:ln w="0">
            <a:noFill/>
          </a:ln>
        </p:spPr>
        <p:txBody>
          <a:bodyPr anchor="ctr">
            <a:normAutofit/>
          </a:bodyPr>
          <a:lstStyle>
            <a:lvl1pPr algn="ctr">
              <a:defRPr sz="3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3311768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5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4090" y="1123950"/>
            <a:ext cx="8335819" cy="2006600"/>
          </a:xfrm>
          <a:ln w="0">
            <a:noFill/>
          </a:ln>
        </p:spPr>
        <p:txBody>
          <a:bodyPr anchor="ctr">
            <a:normAutofit/>
          </a:bodyPr>
          <a:lstStyle>
            <a:lvl1pPr algn="ctr">
              <a:defRPr sz="3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4669067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6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4090" y="1123950"/>
            <a:ext cx="8335819" cy="2006600"/>
          </a:xfrm>
          <a:ln w="0">
            <a:noFill/>
          </a:ln>
        </p:spPr>
        <p:txBody>
          <a:bodyPr anchor="ctr">
            <a:normAutofit/>
          </a:bodyPr>
          <a:lstStyle>
            <a:lvl1pPr algn="ctr">
              <a:defRPr sz="3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193814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7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4090" y="1123950"/>
            <a:ext cx="8335819" cy="2006600"/>
          </a:xfrm>
          <a:ln w="0">
            <a:noFill/>
          </a:ln>
        </p:spPr>
        <p:txBody>
          <a:bodyPr anchor="ctr">
            <a:normAutofit/>
          </a:bodyPr>
          <a:lstStyle>
            <a:lvl1pPr algn="ctr">
              <a:defRPr sz="3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40706559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8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4090" y="1123950"/>
            <a:ext cx="8335819" cy="2006600"/>
          </a:xfrm>
          <a:ln w="0">
            <a:noFill/>
          </a:ln>
        </p:spPr>
        <p:txBody>
          <a:bodyPr anchor="ctr">
            <a:normAutofit/>
          </a:bodyPr>
          <a:lstStyle>
            <a:lvl1pPr algn="ctr">
              <a:defRPr sz="3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7626652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9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4090" y="1123950"/>
            <a:ext cx="8335819" cy="2006600"/>
          </a:xfrm>
          <a:ln w="0">
            <a:noFill/>
          </a:ln>
        </p:spPr>
        <p:txBody>
          <a:bodyPr anchor="ctr">
            <a:normAutofit/>
          </a:bodyPr>
          <a:lstStyle>
            <a:lvl1pPr algn="ctr">
              <a:defRPr sz="3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791316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EB76D1-6FE0-5F4E-88F5-BC905BED77A3}"/>
              </a:ext>
            </a:extLst>
          </p:cNvPr>
          <p:cNvPicPr>
            <a:picLocks noChangeAspect="1"/>
          </p:cNvPicPr>
          <p:nvPr userDrawn="1"/>
        </p:nvPicPr>
        <p:blipFill rotWithShape="1">
          <a:blip r:embed="rId2"/>
          <a:srcRect r="5249"/>
          <a:stretch/>
        </p:blipFill>
        <p:spPr>
          <a:xfrm>
            <a:off x="5729413" y="187036"/>
            <a:ext cx="3461086" cy="4496615"/>
          </a:xfrm>
          <a:prstGeom prst="rect">
            <a:avLst/>
          </a:prstGeom>
        </p:spPr>
      </p:pic>
      <p:sp>
        <p:nvSpPr>
          <p:cNvPr id="8" name="TextBox 7">
            <a:extLst>
              <a:ext uri="{FF2B5EF4-FFF2-40B4-BE49-F238E27FC236}">
                <a16:creationId xmlns:a16="http://schemas.microsoft.com/office/drawing/2014/main" id="{88358131-80D3-EA4F-8AF0-2190826B37A5}"/>
              </a:ext>
            </a:extLst>
          </p:cNvPr>
          <p:cNvSpPr txBox="1"/>
          <p:nvPr userDrawn="1"/>
        </p:nvSpPr>
        <p:spPr>
          <a:xfrm>
            <a:off x="6601515" y="3325288"/>
            <a:ext cx="1367791" cy="338554"/>
          </a:xfrm>
          <a:prstGeom prst="rect">
            <a:avLst/>
          </a:prstGeom>
          <a:noFill/>
        </p:spPr>
        <p:txBody>
          <a:bodyPr wrap="square" rtlCol="0">
            <a:spAutoFit/>
          </a:bodyPr>
          <a:lstStyle/>
          <a:p>
            <a:r>
              <a:rPr lang="en-US" sz="800" b="1" dirty="0">
                <a:solidFill>
                  <a:schemeClr val="bg1"/>
                </a:solidFill>
                <a:latin typeface="Arial" panose="020B0604020202020204" pitchFamily="34" charset="0"/>
                <a:cs typeface="Arial" panose="020B0604020202020204" pitchFamily="34" charset="0"/>
              </a:rPr>
              <a:t>Scott Chaiet, MD </a:t>
            </a:r>
          </a:p>
          <a:p>
            <a:r>
              <a:rPr lang="en-US" sz="800" dirty="0">
                <a:solidFill>
                  <a:schemeClr val="bg1"/>
                </a:solidFill>
                <a:latin typeface="Arial" panose="020B0604020202020204" pitchFamily="34" charset="0"/>
                <a:cs typeface="Arial" panose="020B0604020202020204" pitchFamily="34" charset="0"/>
              </a:rPr>
              <a:t>Member since 2003</a:t>
            </a:r>
          </a:p>
        </p:txBody>
      </p:sp>
      <p:sp>
        <p:nvSpPr>
          <p:cNvPr id="2" name="Title 1"/>
          <p:cNvSpPr>
            <a:spLocks noGrp="1"/>
          </p:cNvSpPr>
          <p:nvPr>
            <p:ph type="title"/>
          </p:nvPr>
        </p:nvSpPr>
        <p:spPr>
          <a:xfrm>
            <a:off x="628649" y="138131"/>
            <a:ext cx="6052706" cy="897710"/>
          </a:xfrm>
        </p:spPr>
        <p:txBody>
          <a:bodyPr/>
          <a:lstStyle/>
          <a:p>
            <a:r>
              <a:rPr lang="en-US"/>
              <a:t>Click to edit Master title style</a:t>
            </a:r>
          </a:p>
        </p:txBody>
      </p:sp>
      <p:sp>
        <p:nvSpPr>
          <p:cNvPr id="3" name="Content Placeholder 2"/>
          <p:cNvSpPr>
            <a:spLocks noGrp="1"/>
          </p:cNvSpPr>
          <p:nvPr>
            <p:ph idx="1"/>
          </p:nvPr>
        </p:nvSpPr>
        <p:spPr>
          <a:xfrm>
            <a:off x="628650" y="1131502"/>
            <a:ext cx="5013614"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6136804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2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4090" y="1123950"/>
            <a:ext cx="8335819" cy="2006600"/>
          </a:xfrm>
          <a:ln w="0">
            <a:noFill/>
          </a:ln>
        </p:spPr>
        <p:txBody>
          <a:bodyPr anchor="ctr">
            <a:normAutofit/>
          </a:bodyPr>
          <a:lstStyle>
            <a:lvl1pPr algn="ctr">
              <a:defRPr sz="3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438855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3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4090" y="1123950"/>
            <a:ext cx="8335819" cy="2006600"/>
          </a:xfrm>
          <a:ln w="0">
            <a:noFill/>
          </a:ln>
        </p:spPr>
        <p:txBody>
          <a:bodyPr anchor="ctr">
            <a:normAutofit/>
          </a:bodyPr>
          <a:lstStyle>
            <a:lvl1pPr algn="ctr">
              <a:defRPr sz="3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1763130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6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4090" y="1123950"/>
            <a:ext cx="8335819" cy="2006600"/>
          </a:xfrm>
          <a:ln w="0">
            <a:noFill/>
          </a:ln>
        </p:spPr>
        <p:txBody>
          <a:bodyPr anchor="ctr">
            <a:normAutofit/>
          </a:bodyPr>
          <a:lstStyle>
            <a:lvl1pPr algn="ctr">
              <a:defRPr sz="3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7053960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7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4090" y="1123950"/>
            <a:ext cx="8335819" cy="2006600"/>
          </a:xfrm>
          <a:ln w="0">
            <a:noFill/>
          </a:ln>
        </p:spPr>
        <p:txBody>
          <a:bodyPr anchor="ctr">
            <a:normAutofit/>
          </a:bodyPr>
          <a:lstStyle>
            <a:lvl1pPr algn="ctr">
              <a:defRPr sz="3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7923991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8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4090" y="1123950"/>
            <a:ext cx="8335819" cy="2006600"/>
          </a:xfrm>
          <a:ln w="0">
            <a:noFill/>
          </a:ln>
        </p:spPr>
        <p:txBody>
          <a:bodyPr anchor="ctr">
            <a:normAutofit/>
          </a:bodyPr>
          <a:lstStyle>
            <a:lvl1pPr algn="ctr">
              <a:defRPr sz="3000" spc="0">
                <a:ln>
                  <a:noFill/>
                </a:ln>
                <a:solidFill>
                  <a:srgbClr val="452663"/>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5818615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9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4090" y="1123950"/>
            <a:ext cx="8335819" cy="2006600"/>
          </a:xfrm>
          <a:ln w="0">
            <a:noFill/>
          </a:ln>
        </p:spPr>
        <p:txBody>
          <a:bodyPr anchor="ctr">
            <a:normAutofit/>
          </a:bodyPr>
          <a:lstStyle>
            <a:lvl1pPr algn="ctr">
              <a:defRPr sz="3000" spc="0">
                <a:ln>
                  <a:noFill/>
                </a:ln>
                <a:solidFill>
                  <a:srgbClr val="452663"/>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5490571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0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4090" y="1123950"/>
            <a:ext cx="8335819" cy="2006600"/>
          </a:xfrm>
          <a:ln w="0">
            <a:noFill/>
          </a:ln>
        </p:spPr>
        <p:txBody>
          <a:bodyPr anchor="ctr">
            <a:normAutofit/>
          </a:bodyPr>
          <a:lstStyle>
            <a:lvl1pPr algn="ctr">
              <a:defRPr sz="3000" spc="0">
                <a:ln>
                  <a:noFill/>
                </a:ln>
                <a:solidFill>
                  <a:srgbClr val="452663"/>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835653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2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4090" y="1123950"/>
            <a:ext cx="8335819" cy="2006600"/>
          </a:xfrm>
          <a:ln w="0">
            <a:noFill/>
          </a:ln>
        </p:spPr>
        <p:txBody>
          <a:bodyPr anchor="ctr">
            <a:normAutofit/>
          </a:bodyPr>
          <a:lstStyle>
            <a:lvl1pPr algn="ctr">
              <a:defRPr sz="3000" spc="0">
                <a:ln>
                  <a:noFill/>
                </a:ln>
                <a:solidFill>
                  <a:srgbClr val="452663"/>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4351185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6_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62300" y="1874777"/>
            <a:ext cx="2804160" cy="1213104"/>
          </a:xfrm>
          <a:prstGeom prst="rect">
            <a:avLst/>
          </a:prstGeom>
        </p:spPr>
      </p:pic>
    </p:spTree>
    <p:extLst>
      <p:ext uri="{BB962C8B-B14F-4D97-AF65-F5344CB8AC3E}">
        <p14:creationId xmlns:p14="http://schemas.microsoft.com/office/powerpoint/2010/main" val="21636336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10767" y="1147660"/>
            <a:ext cx="5054806" cy="2529380"/>
          </a:xfrm>
          <a:prstGeom prst="rect">
            <a:avLst/>
          </a:prstGeom>
        </p:spPr>
      </p:pic>
    </p:spTree>
    <p:extLst>
      <p:ext uri="{BB962C8B-B14F-4D97-AF65-F5344CB8AC3E}">
        <p14:creationId xmlns:p14="http://schemas.microsoft.com/office/powerpoint/2010/main" val="283257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8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pic>
        <p:nvPicPr>
          <p:cNvPr id="13" name="Picture 12">
            <a:extLst>
              <a:ext uri="{FF2B5EF4-FFF2-40B4-BE49-F238E27FC236}">
                <a16:creationId xmlns:a16="http://schemas.microsoft.com/office/drawing/2014/main" id="{16355C8D-1A0D-3340-A276-E35818E7B013}"/>
              </a:ext>
            </a:extLst>
          </p:cNvPr>
          <p:cNvPicPr>
            <a:picLocks noChangeAspect="1"/>
          </p:cNvPicPr>
          <p:nvPr userDrawn="1"/>
        </p:nvPicPr>
        <p:blipFill rotWithShape="1">
          <a:blip r:embed="rId2"/>
          <a:srcRect l="-2893" r="2842"/>
          <a:stretch/>
        </p:blipFill>
        <p:spPr>
          <a:xfrm>
            <a:off x="4007797" y="1078081"/>
            <a:ext cx="5136204" cy="3609533"/>
          </a:xfrm>
          <a:prstGeom prst="rect">
            <a:avLst/>
          </a:prstGeom>
        </p:spPr>
      </p:pic>
      <p:sp>
        <p:nvSpPr>
          <p:cNvPr id="14" name="TextBox 13">
            <a:extLst>
              <a:ext uri="{FF2B5EF4-FFF2-40B4-BE49-F238E27FC236}">
                <a16:creationId xmlns:a16="http://schemas.microsoft.com/office/drawing/2014/main" id="{08F971EB-A6B0-A049-A51A-566FEC9A088A}"/>
              </a:ext>
            </a:extLst>
          </p:cNvPr>
          <p:cNvSpPr txBox="1"/>
          <p:nvPr userDrawn="1"/>
        </p:nvSpPr>
        <p:spPr>
          <a:xfrm>
            <a:off x="6319719" y="1406466"/>
            <a:ext cx="3286985" cy="338554"/>
          </a:xfrm>
          <a:prstGeom prst="rect">
            <a:avLst/>
          </a:prstGeom>
          <a:noFill/>
        </p:spPr>
        <p:txBody>
          <a:bodyPr wrap="square" rtlCol="0">
            <a:spAutoFit/>
          </a:bodyPr>
          <a:lstStyle/>
          <a:p>
            <a:r>
              <a:rPr lang="en-US" sz="800" b="1" dirty="0">
                <a:solidFill>
                  <a:srgbClr val="452663"/>
                </a:solidFill>
                <a:latin typeface="Arial" panose="020B0604020202020204" pitchFamily="34" charset="0"/>
                <a:cs typeface="Arial" panose="020B0604020202020204" pitchFamily="34" charset="0"/>
              </a:rPr>
              <a:t>Hans Arora, MD and Kavita Shah-Arora, MD</a:t>
            </a:r>
          </a:p>
          <a:p>
            <a:r>
              <a:rPr lang="en-US" sz="800" dirty="0">
                <a:solidFill>
                  <a:srgbClr val="452663"/>
                </a:solidFill>
                <a:latin typeface="Arial" panose="020B0604020202020204" pitchFamily="34" charset="0"/>
                <a:cs typeface="Arial" panose="020B0604020202020204" pitchFamily="34" charset="0"/>
              </a:rPr>
              <a:t>Members since 2005</a:t>
            </a:r>
          </a:p>
        </p:txBody>
      </p:sp>
      <p:sp>
        <p:nvSpPr>
          <p:cNvPr id="7" name="Title 1">
            <a:extLst>
              <a:ext uri="{FF2B5EF4-FFF2-40B4-BE49-F238E27FC236}">
                <a16:creationId xmlns:a16="http://schemas.microsoft.com/office/drawing/2014/main" id="{E78F7DEC-D208-483C-A51C-40B2E1F022E3}"/>
              </a:ext>
            </a:extLst>
          </p:cNvPr>
          <p:cNvSpPr>
            <a:spLocks noGrp="1"/>
          </p:cNvSpPr>
          <p:nvPr>
            <p:ph type="title"/>
          </p:nvPr>
        </p:nvSpPr>
        <p:spPr>
          <a:xfrm>
            <a:off x="628649" y="138131"/>
            <a:ext cx="8155428" cy="897710"/>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38B96E61-C85D-46AE-9D69-8F10141AC3A8}"/>
              </a:ext>
            </a:extLst>
          </p:cNvPr>
          <p:cNvSpPr>
            <a:spLocks noGrp="1"/>
          </p:cNvSpPr>
          <p:nvPr>
            <p:ph idx="1"/>
          </p:nvPr>
        </p:nvSpPr>
        <p:spPr>
          <a:xfrm>
            <a:off x="628650" y="1131502"/>
            <a:ext cx="3456967"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90382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3_Title Slide">
    <p:bg>
      <p:bgPr>
        <a:solidFill>
          <a:srgbClr val="452663"/>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5D6E3DD-93C1-B94B-9613-633DD584EF7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0317"/>
          <a:stretch/>
        </p:blipFill>
        <p:spPr>
          <a:xfrm rot="18924514">
            <a:off x="776209" y="1396263"/>
            <a:ext cx="10053890" cy="2388993"/>
          </a:xfrm>
          <a:prstGeom prst="rect">
            <a:avLst/>
          </a:prstGeom>
        </p:spPr>
      </p:pic>
      <p:sp>
        <p:nvSpPr>
          <p:cNvPr id="3" name="Subtitle 2"/>
          <p:cNvSpPr>
            <a:spLocks noGrp="1"/>
          </p:cNvSpPr>
          <p:nvPr>
            <p:ph type="subTitle" idx="1" hasCustomPrompt="1"/>
          </p:nvPr>
        </p:nvSpPr>
        <p:spPr>
          <a:xfrm>
            <a:off x="737419" y="3698539"/>
            <a:ext cx="7649497" cy="687752"/>
          </a:xfrm>
        </p:spPr>
        <p:txBody>
          <a:bodyPr>
            <a:normAutofit/>
          </a:bodyPr>
          <a:lstStyle>
            <a:lvl1pPr marL="0" indent="0" algn="ctr">
              <a:lnSpc>
                <a:spcPct val="90000"/>
              </a:lnSpc>
              <a:spcBef>
                <a:spcPts val="0"/>
              </a:spcBef>
              <a:spcAft>
                <a:spcPts val="0"/>
              </a:spcAft>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itle 7"/>
          <p:cNvSpPr>
            <a:spLocks noGrp="1"/>
          </p:cNvSpPr>
          <p:nvPr>
            <p:ph type="title"/>
          </p:nvPr>
        </p:nvSpPr>
        <p:spPr>
          <a:xfrm>
            <a:off x="743689" y="1989023"/>
            <a:ext cx="7643094" cy="1643620"/>
          </a:xfrm>
        </p:spPr>
        <p:txBody>
          <a:bodyPr anchor="ctr">
            <a:normAutofit/>
          </a:bodyPr>
          <a:lstStyle>
            <a:lvl1pPr algn="ctr">
              <a:lnSpc>
                <a:spcPct val="90000"/>
              </a:lnSpc>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3" name="Graphic 12">
            <a:extLst>
              <a:ext uri="{FF2B5EF4-FFF2-40B4-BE49-F238E27FC236}">
                <a16:creationId xmlns:a16="http://schemas.microsoft.com/office/drawing/2014/main" id="{E38E776A-4D7D-E442-BCA0-F16239A546F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19401" y="540308"/>
            <a:ext cx="4460240" cy="828894"/>
          </a:xfrm>
          <a:prstGeom prst="rect">
            <a:avLst/>
          </a:prstGeom>
        </p:spPr>
      </p:pic>
    </p:spTree>
    <p:extLst>
      <p:ext uri="{BB962C8B-B14F-4D97-AF65-F5344CB8AC3E}">
        <p14:creationId xmlns:p14="http://schemas.microsoft.com/office/powerpoint/2010/main" val="30102316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452663"/>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5D6E3DD-93C1-B94B-9613-633DD584EF7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0317"/>
          <a:stretch/>
        </p:blipFill>
        <p:spPr>
          <a:xfrm rot="18924514">
            <a:off x="776209" y="1396263"/>
            <a:ext cx="10053890" cy="2388993"/>
          </a:xfrm>
          <a:prstGeom prst="rect">
            <a:avLst/>
          </a:prstGeom>
        </p:spPr>
      </p:pic>
      <p:sp>
        <p:nvSpPr>
          <p:cNvPr id="3" name="Subtitle 2"/>
          <p:cNvSpPr>
            <a:spLocks noGrp="1"/>
          </p:cNvSpPr>
          <p:nvPr>
            <p:ph type="subTitle" idx="1" hasCustomPrompt="1"/>
          </p:nvPr>
        </p:nvSpPr>
        <p:spPr>
          <a:xfrm>
            <a:off x="737419" y="3698539"/>
            <a:ext cx="7649497" cy="687752"/>
          </a:xfrm>
        </p:spPr>
        <p:txBody>
          <a:bodyPr>
            <a:normAutofit/>
          </a:bodyPr>
          <a:lstStyle>
            <a:lvl1pPr marL="0" indent="0" algn="ctr">
              <a:lnSpc>
                <a:spcPct val="90000"/>
              </a:lnSpc>
              <a:spcBef>
                <a:spcPts val="0"/>
              </a:spcBef>
              <a:spcAft>
                <a:spcPts val="0"/>
              </a:spcAft>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itle 7"/>
          <p:cNvSpPr>
            <a:spLocks noGrp="1"/>
          </p:cNvSpPr>
          <p:nvPr>
            <p:ph type="title"/>
          </p:nvPr>
        </p:nvSpPr>
        <p:spPr>
          <a:xfrm>
            <a:off x="743689" y="1989023"/>
            <a:ext cx="7643094" cy="1643620"/>
          </a:xfrm>
        </p:spPr>
        <p:txBody>
          <a:bodyPr anchor="ctr">
            <a:normAutofit/>
          </a:bodyPr>
          <a:lstStyle>
            <a:lvl1pPr algn="ctr">
              <a:lnSpc>
                <a:spcPct val="90000"/>
              </a:lnSpc>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3" name="Graphic 12">
            <a:extLst>
              <a:ext uri="{FF2B5EF4-FFF2-40B4-BE49-F238E27FC236}">
                <a16:creationId xmlns:a16="http://schemas.microsoft.com/office/drawing/2014/main" id="{E38E776A-4D7D-E442-BCA0-F16239A546F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19401" y="540308"/>
            <a:ext cx="4460240" cy="828894"/>
          </a:xfrm>
          <a:prstGeom prst="rect">
            <a:avLst/>
          </a:prstGeom>
        </p:spPr>
      </p:pic>
    </p:spTree>
    <p:extLst>
      <p:ext uri="{BB962C8B-B14F-4D97-AF65-F5344CB8AC3E}">
        <p14:creationId xmlns:p14="http://schemas.microsoft.com/office/powerpoint/2010/main" val="4351294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A1A69EB-36C3-4E46-A9E8-2D9F1477F9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9299" y="-99046"/>
            <a:ext cx="7654089" cy="4817126"/>
          </a:xfrm>
          <a:prstGeom prst="rect">
            <a:avLst/>
          </a:prstGeom>
        </p:spPr>
      </p:pic>
      <p:sp>
        <p:nvSpPr>
          <p:cNvPr id="2" name="Title 1"/>
          <p:cNvSpPr>
            <a:spLocks noGrp="1"/>
          </p:cNvSpPr>
          <p:nvPr>
            <p:ph type="title"/>
          </p:nvPr>
        </p:nvSpPr>
        <p:spPr>
          <a:xfrm>
            <a:off x="628650" y="138131"/>
            <a:ext cx="7886700" cy="897710"/>
          </a:xfrm>
        </p:spPr>
        <p:txBody>
          <a:bodyPr/>
          <a:lstStyle/>
          <a:p>
            <a:r>
              <a:rPr lang="en-US"/>
              <a:t>Click to edit Master title style</a:t>
            </a:r>
          </a:p>
        </p:txBody>
      </p:sp>
      <p:sp>
        <p:nvSpPr>
          <p:cNvPr id="3" name="Content Placeholder 2"/>
          <p:cNvSpPr>
            <a:spLocks noGrp="1"/>
          </p:cNvSpPr>
          <p:nvPr>
            <p:ph idx="1"/>
          </p:nvPr>
        </p:nvSpPr>
        <p:spPr>
          <a:xfrm>
            <a:off x="628650" y="1131502"/>
            <a:ext cx="7886700"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5088115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4468B1F-B988-164F-A8FF-E19D434A61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9299" y="-99046"/>
            <a:ext cx="7654089" cy="4817126"/>
          </a:xfrm>
          <a:prstGeom prst="rect">
            <a:avLst/>
          </a:prstGeom>
        </p:spPr>
      </p:pic>
      <p:sp>
        <p:nvSpPr>
          <p:cNvPr id="2" name="Title 1"/>
          <p:cNvSpPr>
            <a:spLocks noGrp="1"/>
          </p:cNvSpPr>
          <p:nvPr>
            <p:ph type="title"/>
          </p:nvPr>
        </p:nvSpPr>
        <p:spPr>
          <a:xfrm>
            <a:off x="628650" y="138131"/>
            <a:ext cx="7886700" cy="897710"/>
          </a:xfrm>
        </p:spPr>
        <p:txBody>
          <a:bodyPr/>
          <a:lstStyle/>
          <a:p>
            <a:r>
              <a:rPr lang="en-US"/>
              <a:t>Click to edit Master title style</a:t>
            </a:r>
          </a:p>
        </p:txBody>
      </p:sp>
      <p:sp>
        <p:nvSpPr>
          <p:cNvPr id="3" name="Content Placeholder 2"/>
          <p:cNvSpPr>
            <a:spLocks noGrp="1"/>
          </p:cNvSpPr>
          <p:nvPr>
            <p:ph sz="half" idx="1"/>
          </p:nvPr>
        </p:nvSpPr>
        <p:spPr>
          <a:xfrm>
            <a:off x="628650" y="1137441"/>
            <a:ext cx="3867150" cy="335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37441"/>
            <a:ext cx="3867150" cy="335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3933389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7F060EA-89C1-BB43-A4AF-FC6A342C00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9299" y="-99046"/>
            <a:ext cx="7654089" cy="4817126"/>
          </a:xfrm>
          <a:prstGeom prst="rect">
            <a:avLst/>
          </a:prstGeom>
        </p:spPr>
      </p:pic>
      <p:sp>
        <p:nvSpPr>
          <p:cNvPr id="2" name="Title 1"/>
          <p:cNvSpPr>
            <a:spLocks noGrp="1"/>
          </p:cNvSpPr>
          <p:nvPr>
            <p:ph type="title"/>
          </p:nvPr>
        </p:nvSpPr>
        <p:spPr>
          <a:xfrm>
            <a:off x="628650" y="138131"/>
            <a:ext cx="7886700" cy="897710"/>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508341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08D575-39FA-8047-909D-C05D40F49197}"/>
              </a:ext>
            </a:extLst>
          </p:cNvPr>
          <p:cNvPicPr>
            <a:picLocks noChangeAspect="1"/>
          </p:cNvPicPr>
          <p:nvPr userDrawn="1"/>
        </p:nvPicPr>
        <p:blipFill>
          <a:blip r:embed="rId2"/>
          <a:stretch>
            <a:fillRect/>
          </a:stretch>
        </p:blipFill>
        <p:spPr>
          <a:xfrm>
            <a:off x="0" y="353619"/>
            <a:ext cx="2847703" cy="4338850"/>
          </a:xfrm>
          <a:prstGeom prst="rect">
            <a:avLst/>
          </a:prstGeom>
        </p:spPr>
      </p:pic>
      <p:sp>
        <p:nvSpPr>
          <p:cNvPr id="2" name="Title 1"/>
          <p:cNvSpPr>
            <a:spLocks noGrp="1"/>
          </p:cNvSpPr>
          <p:nvPr>
            <p:ph type="title"/>
          </p:nvPr>
        </p:nvSpPr>
        <p:spPr>
          <a:xfrm>
            <a:off x="3171219" y="138131"/>
            <a:ext cx="5645690" cy="897710"/>
          </a:xfrm>
        </p:spPr>
        <p:txBody>
          <a:bodyPr/>
          <a:lstStyle/>
          <a:p>
            <a:r>
              <a:rPr lang="en-US"/>
              <a:t>Click to edit Master title style</a:t>
            </a:r>
          </a:p>
        </p:txBody>
      </p:sp>
      <p:sp>
        <p:nvSpPr>
          <p:cNvPr id="3" name="Content Placeholder 2"/>
          <p:cNvSpPr>
            <a:spLocks noGrp="1"/>
          </p:cNvSpPr>
          <p:nvPr>
            <p:ph idx="1"/>
          </p:nvPr>
        </p:nvSpPr>
        <p:spPr>
          <a:xfrm>
            <a:off x="3161491" y="1131502"/>
            <a:ext cx="5655418"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9" name="TextBox 8">
            <a:extLst>
              <a:ext uri="{FF2B5EF4-FFF2-40B4-BE49-F238E27FC236}">
                <a16:creationId xmlns:a16="http://schemas.microsoft.com/office/drawing/2014/main" id="{01CFEFE8-BD10-C843-81E6-E66E326DBCBC}"/>
              </a:ext>
            </a:extLst>
          </p:cNvPr>
          <p:cNvSpPr txBox="1"/>
          <p:nvPr userDrawn="1"/>
        </p:nvSpPr>
        <p:spPr>
          <a:xfrm>
            <a:off x="1113085" y="3772424"/>
            <a:ext cx="1808571" cy="338554"/>
          </a:xfrm>
          <a:prstGeom prst="rect">
            <a:avLst/>
          </a:prstGeom>
          <a:noFill/>
        </p:spPr>
        <p:txBody>
          <a:bodyPr wrap="square" rtlCol="0">
            <a:spAutoFit/>
          </a:bodyPr>
          <a:lstStyle/>
          <a:p>
            <a:r>
              <a:rPr lang="en-US" sz="800" b="1" dirty="0">
                <a:solidFill>
                  <a:srgbClr val="452663"/>
                </a:solidFill>
                <a:latin typeface="Arial" panose="020B0604020202020204" pitchFamily="34" charset="0"/>
                <a:cs typeface="Arial" panose="020B0604020202020204" pitchFamily="34" charset="0"/>
              </a:rPr>
              <a:t>Nakisa Sadeghi </a:t>
            </a:r>
          </a:p>
          <a:p>
            <a:r>
              <a:rPr lang="en-US" sz="800" dirty="0">
                <a:solidFill>
                  <a:srgbClr val="452663"/>
                </a:solidFill>
                <a:latin typeface="Arial" panose="020B0604020202020204" pitchFamily="34" charset="0"/>
                <a:cs typeface="Arial" panose="020B0604020202020204" pitchFamily="34" charset="0"/>
              </a:rPr>
              <a:t>Member since 2018</a:t>
            </a:r>
          </a:p>
        </p:txBody>
      </p:sp>
    </p:spTree>
    <p:extLst>
      <p:ext uri="{BB962C8B-B14F-4D97-AF65-F5344CB8AC3E}">
        <p14:creationId xmlns:p14="http://schemas.microsoft.com/office/powerpoint/2010/main" val="7108637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562B28-B06F-E948-875B-F70C5A0E9B0D}"/>
              </a:ext>
            </a:extLst>
          </p:cNvPr>
          <p:cNvPicPr>
            <a:picLocks noChangeAspect="1"/>
          </p:cNvPicPr>
          <p:nvPr userDrawn="1"/>
        </p:nvPicPr>
        <p:blipFill rotWithShape="1">
          <a:blip r:embed="rId2"/>
          <a:srcRect r="10580" b="8861"/>
          <a:stretch/>
        </p:blipFill>
        <p:spPr>
          <a:xfrm>
            <a:off x="5316947" y="0"/>
            <a:ext cx="3827053" cy="4687747"/>
          </a:xfrm>
          <a:prstGeom prst="rect">
            <a:avLst/>
          </a:prstGeom>
        </p:spPr>
      </p:pic>
      <p:sp>
        <p:nvSpPr>
          <p:cNvPr id="2" name="Title 1"/>
          <p:cNvSpPr>
            <a:spLocks noGrp="1"/>
          </p:cNvSpPr>
          <p:nvPr>
            <p:ph type="title"/>
          </p:nvPr>
        </p:nvSpPr>
        <p:spPr>
          <a:xfrm>
            <a:off x="628650" y="138131"/>
            <a:ext cx="5149580" cy="897710"/>
          </a:xfrm>
        </p:spPr>
        <p:txBody>
          <a:bodyPr/>
          <a:lstStyle/>
          <a:p>
            <a:r>
              <a:rPr lang="en-US"/>
              <a:t>Click to edit Master title style</a:t>
            </a:r>
          </a:p>
        </p:txBody>
      </p:sp>
      <p:sp>
        <p:nvSpPr>
          <p:cNvPr id="3" name="Content Placeholder 2"/>
          <p:cNvSpPr>
            <a:spLocks noGrp="1"/>
          </p:cNvSpPr>
          <p:nvPr>
            <p:ph idx="1"/>
          </p:nvPr>
        </p:nvSpPr>
        <p:spPr>
          <a:xfrm>
            <a:off x="628650" y="1131502"/>
            <a:ext cx="4614559"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7" name="TextBox 6">
            <a:extLst>
              <a:ext uri="{FF2B5EF4-FFF2-40B4-BE49-F238E27FC236}">
                <a16:creationId xmlns:a16="http://schemas.microsoft.com/office/drawing/2014/main" id="{5A5067CC-6CA8-D443-8448-5EE020AC072A}"/>
              </a:ext>
            </a:extLst>
          </p:cNvPr>
          <p:cNvSpPr txBox="1"/>
          <p:nvPr userDrawn="1"/>
        </p:nvSpPr>
        <p:spPr>
          <a:xfrm>
            <a:off x="7680031" y="3872950"/>
            <a:ext cx="1318054" cy="338554"/>
          </a:xfrm>
          <a:prstGeom prst="rect">
            <a:avLst/>
          </a:prstGeom>
          <a:noFill/>
        </p:spPr>
        <p:txBody>
          <a:bodyPr wrap="square" rtlCol="0">
            <a:spAutoFit/>
          </a:bodyPr>
          <a:lstStyle/>
          <a:p>
            <a:r>
              <a:rPr lang="en-US" sz="800" b="1" dirty="0">
                <a:solidFill>
                  <a:schemeClr val="bg1"/>
                </a:solidFill>
                <a:latin typeface="Arial" panose="020B0604020202020204" pitchFamily="34" charset="0"/>
                <a:cs typeface="Arial" panose="020B0604020202020204" pitchFamily="34" charset="0"/>
              </a:rPr>
              <a:t>Anna Yap, MD</a:t>
            </a:r>
          </a:p>
          <a:p>
            <a:r>
              <a:rPr lang="en-US" sz="800" dirty="0">
                <a:solidFill>
                  <a:schemeClr val="bg1"/>
                </a:solidFill>
                <a:latin typeface="Arial" panose="020B0604020202020204" pitchFamily="34" charset="0"/>
                <a:cs typeface="Arial" panose="020B0604020202020204" pitchFamily="34" charset="0"/>
              </a:rPr>
              <a:t>Member since 2014</a:t>
            </a:r>
          </a:p>
        </p:txBody>
      </p:sp>
    </p:spTree>
    <p:extLst>
      <p:ext uri="{BB962C8B-B14F-4D97-AF65-F5344CB8AC3E}">
        <p14:creationId xmlns:p14="http://schemas.microsoft.com/office/powerpoint/2010/main" val="31724886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C0CB98-140F-C341-8AF3-27AF95134A11}"/>
              </a:ext>
            </a:extLst>
          </p:cNvPr>
          <p:cNvPicPr>
            <a:picLocks noChangeAspect="1"/>
          </p:cNvPicPr>
          <p:nvPr userDrawn="1"/>
        </p:nvPicPr>
        <p:blipFill rotWithShape="1">
          <a:blip r:embed="rId2"/>
          <a:srcRect r="2020"/>
          <a:stretch/>
        </p:blipFill>
        <p:spPr>
          <a:xfrm>
            <a:off x="6090875" y="197426"/>
            <a:ext cx="3053125" cy="4491161"/>
          </a:xfrm>
          <a:prstGeom prst="rect">
            <a:avLst/>
          </a:prstGeom>
        </p:spPr>
      </p:pic>
      <p:sp>
        <p:nvSpPr>
          <p:cNvPr id="10" name="TextBox 9">
            <a:extLst>
              <a:ext uri="{FF2B5EF4-FFF2-40B4-BE49-F238E27FC236}">
                <a16:creationId xmlns:a16="http://schemas.microsoft.com/office/drawing/2014/main" id="{17F0F4A3-DEE1-9A40-9ABB-75206B514350}"/>
              </a:ext>
            </a:extLst>
          </p:cNvPr>
          <p:cNvSpPr txBox="1"/>
          <p:nvPr userDrawn="1"/>
        </p:nvSpPr>
        <p:spPr>
          <a:xfrm>
            <a:off x="6854094" y="3966872"/>
            <a:ext cx="1367791" cy="338554"/>
          </a:xfrm>
          <a:prstGeom prst="rect">
            <a:avLst/>
          </a:prstGeom>
          <a:noFill/>
        </p:spPr>
        <p:txBody>
          <a:bodyPr wrap="square" rtlCol="0">
            <a:spAutoFit/>
          </a:bodyPr>
          <a:lstStyle/>
          <a:p>
            <a:r>
              <a:rPr lang="en-US" sz="800" b="1" dirty="0">
                <a:solidFill>
                  <a:srgbClr val="452663"/>
                </a:solidFill>
                <a:latin typeface="Arial" panose="020B0604020202020204" pitchFamily="34" charset="0"/>
                <a:cs typeface="Arial" panose="020B0604020202020204" pitchFamily="34" charset="0"/>
              </a:rPr>
              <a:t>Tyeese Gaines, DO</a:t>
            </a:r>
          </a:p>
          <a:p>
            <a:r>
              <a:rPr lang="en-US" sz="800" dirty="0">
                <a:solidFill>
                  <a:srgbClr val="452663"/>
                </a:solidFill>
                <a:latin typeface="Arial" panose="020B0604020202020204" pitchFamily="34" charset="0"/>
                <a:cs typeface="Arial" panose="020B0604020202020204" pitchFamily="34" charset="0"/>
              </a:rPr>
              <a:t>Member since 2013</a:t>
            </a:r>
          </a:p>
        </p:txBody>
      </p:sp>
      <p:sp>
        <p:nvSpPr>
          <p:cNvPr id="2" name="Title 1"/>
          <p:cNvSpPr>
            <a:spLocks noGrp="1"/>
          </p:cNvSpPr>
          <p:nvPr>
            <p:ph type="title"/>
          </p:nvPr>
        </p:nvSpPr>
        <p:spPr>
          <a:xfrm>
            <a:off x="628649" y="138131"/>
            <a:ext cx="5519231" cy="897710"/>
          </a:xfrm>
        </p:spPr>
        <p:txBody>
          <a:bodyPr/>
          <a:lstStyle/>
          <a:p>
            <a:r>
              <a:rPr lang="en-US"/>
              <a:t>Click to edit Master title style</a:t>
            </a:r>
          </a:p>
        </p:txBody>
      </p:sp>
      <p:sp>
        <p:nvSpPr>
          <p:cNvPr id="3" name="Content Placeholder 2"/>
          <p:cNvSpPr>
            <a:spLocks noGrp="1"/>
          </p:cNvSpPr>
          <p:nvPr>
            <p:ph idx="1"/>
          </p:nvPr>
        </p:nvSpPr>
        <p:spPr>
          <a:xfrm>
            <a:off x="628650" y="1131502"/>
            <a:ext cx="5373316"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8016087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EB76D1-6FE0-5F4E-88F5-BC905BED77A3}"/>
              </a:ext>
            </a:extLst>
          </p:cNvPr>
          <p:cNvPicPr>
            <a:picLocks noChangeAspect="1"/>
          </p:cNvPicPr>
          <p:nvPr userDrawn="1"/>
        </p:nvPicPr>
        <p:blipFill rotWithShape="1">
          <a:blip r:embed="rId2"/>
          <a:srcRect r="5249"/>
          <a:stretch/>
        </p:blipFill>
        <p:spPr>
          <a:xfrm>
            <a:off x="5729413" y="187036"/>
            <a:ext cx="3461086" cy="4496615"/>
          </a:xfrm>
          <a:prstGeom prst="rect">
            <a:avLst/>
          </a:prstGeom>
        </p:spPr>
      </p:pic>
      <p:sp>
        <p:nvSpPr>
          <p:cNvPr id="8" name="TextBox 7">
            <a:extLst>
              <a:ext uri="{FF2B5EF4-FFF2-40B4-BE49-F238E27FC236}">
                <a16:creationId xmlns:a16="http://schemas.microsoft.com/office/drawing/2014/main" id="{88358131-80D3-EA4F-8AF0-2190826B37A5}"/>
              </a:ext>
            </a:extLst>
          </p:cNvPr>
          <p:cNvSpPr txBox="1"/>
          <p:nvPr userDrawn="1"/>
        </p:nvSpPr>
        <p:spPr>
          <a:xfrm>
            <a:off x="6601515" y="3325288"/>
            <a:ext cx="1367791" cy="338554"/>
          </a:xfrm>
          <a:prstGeom prst="rect">
            <a:avLst/>
          </a:prstGeom>
          <a:noFill/>
        </p:spPr>
        <p:txBody>
          <a:bodyPr wrap="square" rtlCol="0">
            <a:spAutoFit/>
          </a:bodyPr>
          <a:lstStyle/>
          <a:p>
            <a:r>
              <a:rPr lang="en-US" sz="800" b="1" dirty="0">
                <a:solidFill>
                  <a:schemeClr val="bg1"/>
                </a:solidFill>
                <a:latin typeface="Arial" panose="020B0604020202020204" pitchFamily="34" charset="0"/>
                <a:cs typeface="Arial" panose="020B0604020202020204" pitchFamily="34" charset="0"/>
              </a:rPr>
              <a:t>Scott Chaiet, MD </a:t>
            </a:r>
          </a:p>
          <a:p>
            <a:r>
              <a:rPr lang="en-US" sz="800" dirty="0">
                <a:solidFill>
                  <a:schemeClr val="bg1"/>
                </a:solidFill>
                <a:latin typeface="Arial" panose="020B0604020202020204" pitchFamily="34" charset="0"/>
                <a:cs typeface="Arial" panose="020B0604020202020204" pitchFamily="34" charset="0"/>
              </a:rPr>
              <a:t>Member since 2003</a:t>
            </a:r>
          </a:p>
        </p:txBody>
      </p:sp>
      <p:sp>
        <p:nvSpPr>
          <p:cNvPr id="2" name="Title 1"/>
          <p:cNvSpPr>
            <a:spLocks noGrp="1"/>
          </p:cNvSpPr>
          <p:nvPr>
            <p:ph type="title"/>
          </p:nvPr>
        </p:nvSpPr>
        <p:spPr>
          <a:xfrm>
            <a:off x="628649" y="138131"/>
            <a:ext cx="6052706" cy="897710"/>
          </a:xfrm>
        </p:spPr>
        <p:txBody>
          <a:bodyPr/>
          <a:lstStyle/>
          <a:p>
            <a:r>
              <a:rPr lang="en-US"/>
              <a:t>Click to edit Master title style</a:t>
            </a:r>
          </a:p>
        </p:txBody>
      </p:sp>
      <p:sp>
        <p:nvSpPr>
          <p:cNvPr id="3" name="Content Placeholder 2"/>
          <p:cNvSpPr>
            <a:spLocks noGrp="1"/>
          </p:cNvSpPr>
          <p:nvPr>
            <p:ph idx="1"/>
          </p:nvPr>
        </p:nvSpPr>
        <p:spPr>
          <a:xfrm>
            <a:off x="628650" y="1131502"/>
            <a:ext cx="5013614"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5104703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8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pic>
        <p:nvPicPr>
          <p:cNvPr id="13" name="Picture 12">
            <a:extLst>
              <a:ext uri="{FF2B5EF4-FFF2-40B4-BE49-F238E27FC236}">
                <a16:creationId xmlns:a16="http://schemas.microsoft.com/office/drawing/2014/main" id="{16355C8D-1A0D-3340-A276-E35818E7B013}"/>
              </a:ext>
            </a:extLst>
          </p:cNvPr>
          <p:cNvPicPr>
            <a:picLocks noChangeAspect="1"/>
          </p:cNvPicPr>
          <p:nvPr userDrawn="1"/>
        </p:nvPicPr>
        <p:blipFill rotWithShape="1">
          <a:blip r:embed="rId2"/>
          <a:srcRect l="-2893" r="2842"/>
          <a:stretch/>
        </p:blipFill>
        <p:spPr>
          <a:xfrm>
            <a:off x="4007797" y="1078081"/>
            <a:ext cx="5136204" cy="3609533"/>
          </a:xfrm>
          <a:prstGeom prst="rect">
            <a:avLst/>
          </a:prstGeom>
        </p:spPr>
      </p:pic>
      <p:sp>
        <p:nvSpPr>
          <p:cNvPr id="14" name="TextBox 13">
            <a:extLst>
              <a:ext uri="{FF2B5EF4-FFF2-40B4-BE49-F238E27FC236}">
                <a16:creationId xmlns:a16="http://schemas.microsoft.com/office/drawing/2014/main" id="{08F971EB-A6B0-A049-A51A-566FEC9A088A}"/>
              </a:ext>
            </a:extLst>
          </p:cNvPr>
          <p:cNvSpPr txBox="1"/>
          <p:nvPr userDrawn="1"/>
        </p:nvSpPr>
        <p:spPr>
          <a:xfrm>
            <a:off x="6319719" y="1406466"/>
            <a:ext cx="3286985" cy="338554"/>
          </a:xfrm>
          <a:prstGeom prst="rect">
            <a:avLst/>
          </a:prstGeom>
          <a:noFill/>
        </p:spPr>
        <p:txBody>
          <a:bodyPr wrap="square" rtlCol="0">
            <a:spAutoFit/>
          </a:bodyPr>
          <a:lstStyle/>
          <a:p>
            <a:r>
              <a:rPr lang="en-US" sz="800" b="1" dirty="0">
                <a:solidFill>
                  <a:srgbClr val="452663"/>
                </a:solidFill>
                <a:latin typeface="Arial" panose="020B0604020202020204" pitchFamily="34" charset="0"/>
                <a:cs typeface="Arial" panose="020B0604020202020204" pitchFamily="34" charset="0"/>
              </a:rPr>
              <a:t>Hans Arora, MD and Kavita Shah-Arora, MD</a:t>
            </a:r>
          </a:p>
          <a:p>
            <a:r>
              <a:rPr lang="en-US" sz="800" dirty="0">
                <a:solidFill>
                  <a:srgbClr val="452663"/>
                </a:solidFill>
                <a:latin typeface="Arial" panose="020B0604020202020204" pitchFamily="34" charset="0"/>
                <a:cs typeface="Arial" panose="020B0604020202020204" pitchFamily="34" charset="0"/>
              </a:rPr>
              <a:t>Members since 2005</a:t>
            </a:r>
          </a:p>
        </p:txBody>
      </p:sp>
      <p:sp>
        <p:nvSpPr>
          <p:cNvPr id="7" name="Title 1">
            <a:extLst>
              <a:ext uri="{FF2B5EF4-FFF2-40B4-BE49-F238E27FC236}">
                <a16:creationId xmlns:a16="http://schemas.microsoft.com/office/drawing/2014/main" id="{E78F7DEC-D208-483C-A51C-40B2E1F022E3}"/>
              </a:ext>
            </a:extLst>
          </p:cNvPr>
          <p:cNvSpPr>
            <a:spLocks noGrp="1"/>
          </p:cNvSpPr>
          <p:nvPr>
            <p:ph type="title"/>
          </p:nvPr>
        </p:nvSpPr>
        <p:spPr>
          <a:xfrm>
            <a:off x="628649" y="138131"/>
            <a:ext cx="8155428" cy="897710"/>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38B96E61-C85D-46AE-9D69-8F10141AC3A8}"/>
              </a:ext>
            </a:extLst>
          </p:cNvPr>
          <p:cNvSpPr>
            <a:spLocks noGrp="1"/>
          </p:cNvSpPr>
          <p:nvPr>
            <p:ph idx="1"/>
          </p:nvPr>
        </p:nvSpPr>
        <p:spPr>
          <a:xfrm>
            <a:off x="628650" y="1131502"/>
            <a:ext cx="3456967" cy="3463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630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image" Target="../media/image1.pn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41"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image" Target="../media/image79.pn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theme" Target="../theme/theme3.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image" Target="../media/image8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theme" Target="../theme/theme4.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image" Target="../media/image2.svg"/><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02ABA63-BEF0-E747-824A-23FB8EF69FFA}"/>
              </a:ext>
            </a:extLst>
          </p:cNvPr>
          <p:cNvSpPr/>
          <p:nvPr userDrawn="1"/>
        </p:nvSpPr>
        <p:spPr>
          <a:xfrm>
            <a:off x="0" y="4686861"/>
            <a:ext cx="9144000" cy="456639"/>
          </a:xfrm>
          <a:prstGeom prst="rect">
            <a:avLst/>
          </a:prstGeom>
          <a:solidFill>
            <a:srgbClr val="E9E9E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28650" y="138131"/>
            <a:ext cx="7886700" cy="897710"/>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p:cNvSpPr>
            <a:spLocks noGrp="1"/>
          </p:cNvSpPr>
          <p:nvPr>
            <p:ph type="body" idx="1"/>
          </p:nvPr>
        </p:nvSpPr>
        <p:spPr>
          <a:xfrm>
            <a:off x="628650" y="1137441"/>
            <a:ext cx="7886700" cy="34815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200281" y="4795463"/>
            <a:ext cx="925830" cy="274637"/>
          </a:xfrm>
          <a:prstGeom prst="rect">
            <a:avLst/>
          </a:prstGeom>
        </p:spPr>
        <p:txBody>
          <a:bodyPr vert="horz" lIns="91440" tIns="45720" rIns="91440" bIns="45720" rtlCol="0" anchor="ctr"/>
          <a:lstStyle>
            <a:lvl1pPr algn="l">
              <a:defRPr sz="1000">
                <a:solidFill>
                  <a:srgbClr val="452663"/>
                </a:solidFill>
                <a:latin typeface="Arial" charset="0"/>
                <a:ea typeface="Arial" charset="0"/>
                <a:cs typeface="Arial" charset="0"/>
              </a:defRPr>
            </a:lvl1pPr>
          </a:lstStyle>
          <a:p>
            <a:fld id="{DA05D499-8038-C642-91E0-FF7B8677CF19}" type="slidenum">
              <a:rPr lang="en-US" smtClean="0"/>
              <a:pPr/>
              <a:t>‹#›</a:t>
            </a:fld>
            <a:endParaRPr lang="en-US" dirty="0"/>
          </a:p>
        </p:txBody>
      </p:sp>
      <p:sp>
        <p:nvSpPr>
          <p:cNvPr id="13" name="TextBox 12"/>
          <p:cNvSpPr txBox="1"/>
          <p:nvPr userDrawn="1"/>
        </p:nvSpPr>
        <p:spPr>
          <a:xfrm>
            <a:off x="632442" y="4847807"/>
            <a:ext cx="2525440" cy="184666"/>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b="0" i="0">
                <a:solidFill>
                  <a:srgbClr val="452663"/>
                </a:solidFill>
                <a:latin typeface="Arial" charset="0"/>
                <a:ea typeface="Arial" charset="0"/>
                <a:cs typeface="Arial" charset="0"/>
              </a:rPr>
              <a:t>© 2019 </a:t>
            </a:r>
            <a:r>
              <a:rPr lang="en-US" sz="600" b="0" i="0" dirty="0">
                <a:solidFill>
                  <a:srgbClr val="452663"/>
                </a:solidFill>
                <a:latin typeface="Arial" charset="0"/>
                <a:ea typeface="Arial" charset="0"/>
                <a:cs typeface="Arial" charset="0"/>
              </a:rPr>
              <a:t>American Medical Association. All rights reserved.</a:t>
            </a:r>
          </a:p>
        </p:txBody>
      </p:sp>
      <p:pic>
        <p:nvPicPr>
          <p:cNvPr id="5" name="Graphic 4">
            <a:extLst>
              <a:ext uri="{FF2B5EF4-FFF2-40B4-BE49-F238E27FC236}">
                <a16:creationId xmlns:a16="http://schemas.microsoft.com/office/drawing/2014/main" id="{B47E2BB7-3982-7440-8602-9EC682554B76}"/>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7375134" y="4767807"/>
            <a:ext cx="1626625" cy="302293"/>
          </a:xfrm>
          <a:prstGeom prst="rect">
            <a:avLst/>
          </a:prstGeom>
        </p:spPr>
      </p:pic>
    </p:spTree>
    <p:extLst>
      <p:ext uri="{BB962C8B-B14F-4D97-AF65-F5344CB8AC3E}">
        <p14:creationId xmlns:p14="http://schemas.microsoft.com/office/powerpoint/2010/main" val="289195056"/>
      </p:ext>
    </p:extLst>
  </p:cSld>
  <p:clrMap bg1="lt1" tx1="dk1" bg2="lt2" tx2="dk2" accent1="accent1" accent2="accent2" accent3="accent3" accent4="accent4" accent5="accent5" accent6="accent6" hlink="hlink" folHlink="folHlink"/>
  <p:sldLayoutIdLst>
    <p:sldLayoutId id="2147483835" r:id="rId1"/>
    <p:sldLayoutId id="2147483774" r:id="rId2"/>
    <p:sldLayoutId id="2147483775" r:id="rId3"/>
    <p:sldLayoutId id="2147483776" r:id="rId4"/>
    <p:sldLayoutId id="2147483854" r:id="rId5"/>
    <p:sldLayoutId id="2147483861" r:id="rId6"/>
    <p:sldLayoutId id="2147483870" r:id="rId7"/>
    <p:sldLayoutId id="2147483875" r:id="rId8"/>
    <p:sldLayoutId id="2147484018" r:id="rId9"/>
    <p:sldLayoutId id="2147483855" r:id="rId10"/>
    <p:sldLayoutId id="2147483863" r:id="rId11"/>
    <p:sldLayoutId id="2147483864" r:id="rId12"/>
    <p:sldLayoutId id="2147483865" r:id="rId13"/>
    <p:sldLayoutId id="2147483856" r:id="rId14"/>
    <p:sldLayoutId id="2147483866" r:id="rId15"/>
    <p:sldLayoutId id="2147483867" r:id="rId16"/>
    <p:sldLayoutId id="2147483871" r:id="rId17"/>
    <p:sldLayoutId id="2147483857" r:id="rId18"/>
    <p:sldLayoutId id="2147483858" r:id="rId19"/>
    <p:sldLayoutId id="2147483874" r:id="rId20"/>
    <p:sldLayoutId id="2147483862" r:id="rId21"/>
    <p:sldLayoutId id="2147483868" r:id="rId22"/>
    <p:sldLayoutId id="2147483803" r:id="rId23"/>
  </p:sldLayoutIdLst>
  <p:hf hdr="0" ftr="0" dt="0"/>
  <p:txStyles>
    <p:titleStyle>
      <a:lvl1pPr algn="l" defTabSz="914400" rtl="0" eaLnBrk="1" latinLnBrk="0" hangingPunct="1">
        <a:lnSpc>
          <a:spcPct val="100000"/>
        </a:lnSpc>
        <a:spcBef>
          <a:spcPct val="0"/>
        </a:spcBef>
        <a:buNone/>
        <a:defRPr sz="2400" b="1" kern="1200">
          <a:solidFill>
            <a:srgbClr val="46166B"/>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100000"/>
        </a:lnSpc>
        <a:spcBef>
          <a:spcPts val="1000"/>
        </a:spcBef>
        <a:spcAft>
          <a:spcPts val="600"/>
        </a:spcAft>
        <a:buFont typeface="Arial"/>
        <a:buChar char="•"/>
        <a:defRPr sz="1600" b="0" i="0" kern="1200">
          <a:solidFill>
            <a:srgbClr val="595959"/>
          </a:solidFill>
          <a:latin typeface="Arial" charset="0"/>
          <a:ea typeface="Arial" charset="0"/>
          <a:cs typeface="Arial" charset="0"/>
        </a:defRPr>
      </a:lvl1pPr>
      <a:lvl2pPr marL="685800" indent="-228600" algn="l" defTabSz="914400" rtl="0" eaLnBrk="1" latinLnBrk="0" hangingPunct="1">
        <a:lnSpc>
          <a:spcPct val="100000"/>
        </a:lnSpc>
        <a:spcBef>
          <a:spcPts val="500"/>
        </a:spcBef>
        <a:spcAft>
          <a:spcPts val="600"/>
        </a:spcAft>
        <a:buFont typeface="Arial"/>
        <a:buChar char="•"/>
        <a:defRPr sz="1400" b="0" i="0" kern="1200">
          <a:solidFill>
            <a:srgbClr val="595959"/>
          </a:solidFill>
          <a:latin typeface="Arial" charset="0"/>
          <a:ea typeface="Arial" charset="0"/>
          <a:cs typeface="Arial" charset="0"/>
        </a:defRPr>
      </a:lvl2pPr>
      <a:lvl3pPr marL="1143000" indent="-228600" algn="l" defTabSz="914400" rtl="0" eaLnBrk="1" latinLnBrk="0" hangingPunct="1">
        <a:lnSpc>
          <a:spcPct val="100000"/>
        </a:lnSpc>
        <a:spcBef>
          <a:spcPts val="500"/>
        </a:spcBef>
        <a:spcAft>
          <a:spcPts val="600"/>
        </a:spcAft>
        <a:buFont typeface="Arial"/>
        <a:buChar char="•"/>
        <a:defRPr sz="1200" b="0" i="0" kern="1200">
          <a:solidFill>
            <a:srgbClr val="595959"/>
          </a:solidFill>
          <a:latin typeface="Arial" charset="0"/>
          <a:ea typeface="Arial" charset="0"/>
          <a:cs typeface="Arial" charset="0"/>
        </a:defRPr>
      </a:lvl3pPr>
      <a:lvl4pPr marL="1600200" indent="-228600" algn="l" defTabSz="914400" rtl="0" eaLnBrk="1" latinLnBrk="0" hangingPunct="1">
        <a:lnSpc>
          <a:spcPct val="100000"/>
        </a:lnSpc>
        <a:spcBef>
          <a:spcPts val="500"/>
        </a:spcBef>
        <a:spcAft>
          <a:spcPts val="600"/>
        </a:spcAft>
        <a:buFont typeface="Arial"/>
        <a:buChar char="•"/>
        <a:defRPr sz="1000" b="0" i="0" kern="1200">
          <a:solidFill>
            <a:srgbClr val="595959"/>
          </a:solidFill>
          <a:latin typeface="Arial" charset="0"/>
          <a:ea typeface="Arial" charset="0"/>
          <a:cs typeface="Arial" charset="0"/>
        </a:defRPr>
      </a:lvl4pPr>
      <a:lvl5pPr marL="2057400" indent="-228600" algn="l" defTabSz="914400" rtl="0" eaLnBrk="1" latinLnBrk="0" hangingPunct="1">
        <a:lnSpc>
          <a:spcPct val="100000"/>
        </a:lnSpc>
        <a:spcBef>
          <a:spcPts val="500"/>
        </a:spcBef>
        <a:spcAft>
          <a:spcPts val="600"/>
        </a:spcAft>
        <a:buFont typeface="Arial"/>
        <a:buChar char="•"/>
        <a:defRPr sz="800" b="0" i="0" kern="1200">
          <a:solidFill>
            <a:srgbClr val="595959"/>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02ABA63-BEF0-E747-824A-23FB8EF69FFA}"/>
              </a:ext>
            </a:extLst>
          </p:cNvPr>
          <p:cNvSpPr/>
          <p:nvPr userDrawn="1"/>
        </p:nvSpPr>
        <p:spPr>
          <a:xfrm>
            <a:off x="0" y="4686861"/>
            <a:ext cx="9144000" cy="456639"/>
          </a:xfrm>
          <a:prstGeom prst="rect">
            <a:avLst/>
          </a:prstGeom>
          <a:solidFill>
            <a:srgbClr val="E9E9E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28650" y="138131"/>
            <a:ext cx="7886700" cy="897710"/>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628650" y="1137441"/>
            <a:ext cx="7886700" cy="34815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200281" y="4795463"/>
            <a:ext cx="925830" cy="274637"/>
          </a:xfrm>
          <a:prstGeom prst="rect">
            <a:avLst/>
          </a:prstGeom>
        </p:spPr>
        <p:txBody>
          <a:bodyPr vert="horz" lIns="91440" tIns="45720" rIns="91440" bIns="45720" rtlCol="0" anchor="ctr"/>
          <a:lstStyle>
            <a:lvl1pPr algn="l">
              <a:defRPr sz="1000">
                <a:solidFill>
                  <a:srgbClr val="452663"/>
                </a:solidFill>
                <a:latin typeface="Arial" charset="0"/>
                <a:ea typeface="Arial" charset="0"/>
                <a:cs typeface="Arial" charset="0"/>
              </a:defRPr>
            </a:lvl1pPr>
          </a:lstStyle>
          <a:p>
            <a:fld id="{DA05D499-8038-C642-91E0-FF7B8677CF19}" type="slidenum">
              <a:rPr lang="en-US" smtClean="0"/>
              <a:pPr/>
              <a:t>‹#›</a:t>
            </a:fld>
            <a:endParaRPr lang="en-US"/>
          </a:p>
        </p:txBody>
      </p:sp>
      <p:sp>
        <p:nvSpPr>
          <p:cNvPr id="13" name="TextBox 12"/>
          <p:cNvSpPr txBox="1"/>
          <p:nvPr userDrawn="1"/>
        </p:nvSpPr>
        <p:spPr>
          <a:xfrm>
            <a:off x="632442" y="4847807"/>
            <a:ext cx="2525440" cy="184666"/>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b="0" i="0">
                <a:solidFill>
                  <a:srgbClr val="452663"/>
                </a:solidFill>
                <a:latin typeface="Arial" charset="0"/>
                <a:ea typeface="Arial" charset="0"/>
                <a:cs typeface="Arial" charset="0"/>
              </a:rPr>
              <a:t>© 2018 American Medical Association. All rights reserved.</a:t>
            </a:r>
          </a:p>
        </p:txBody>
      </p:sp>
      <p:pic>
        <p:nvPicPr>
          <p:cNvPr id="5" name="Graphic 4">
            <a:extLst>
              <a:ext uri="{FF2B5EF4-FFF2-40B4-BE49-F238E27FC236}">
                <a16:creationId xmlns:a16="http://schemas.microsoft.com/office/drawing/2014/main" id="{B47E2BB7-3982-7440-8602-9EC682554B76}"/>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7375134" y="4767807"/>
            <a:ext cx="1626625" cy="302293"/>
          </a:xfrm>
          <a:prstGeom prst="rect">
            <a:avLst/>
          </a:prstGeom>
        </p:spPr>
      </p:pic>
    </p:spTree>
    <p:extLst>
      <p:ext uri="{BB962C8B-B14F-4D97-AF65-F5344CB8AC3E}">
        <p14:creationId xmlns:p14="http://schemas.microsoft.com/office/powerpoint/2010/main" val="1831024647"/>
      </p:ext>
    </p:extLst>
  </p:cSld>
  <p:clrMap bg1="lt1" tx1="dk1" bg2="lt2" tx2="dk2" accent1="accent1" accent2="accent2" accent3="accent3" accent4="accent4" accent5="accent5" accent6="accent6" hlink="hlink" folHlink="folHlink"/>
  <p:sldLayoutIdLst>
    <p:sldLayoutId id="2147484021" r:id="rId1"/>
    <p:sldLayoutId id="2147484014" r:id="rId2"/>
    <p:sldLayoutId id="2147484022" r:id="rId3"/>
    <p:sldLayoutId id="2147484023" r:id="rId4"/>
    <p:sldLayoutId id="2147483882" r:id="rId5"/>
    <p:sldLayoutId id="2147484009" r:id="rId6"/>
    <p:sldLayoutId id="2147483812" r:id="rId7"/>
    <p:sldLayoutId id="2147483811" r:id="rId8"/>
    <p:sldLayoutId id="2147483813" r:id="rId9"/>
    <p:sldLayoutId id="2147483883" r:id="rId10"/>
    <p:sldLayoutId id="2147483816" r:id="rId11"/>
    <p:sldLayoutId id="2147483832" r:id="rId12"/>
    <p:sldLayoutId id="2147483814" r:id="rId13"/>
    <p:sldLayoutId id="2147483809" r:id="rId14"/>
    <p:sldLayoutId id="2147483831" r:id="rId15"/>
    <p:sldLayoutId id="2147483884" r:id="rId16"/>
    <p:sldLayoutId id="2147483926" r:id="rId17"/>
    <p:sldLayoutId id="2147483927" r:id="rId18"/>
    <p:sldLayoutId id="2147483928" r:id="rId19"/>
    <p:sldLayoutId id="2147483881" r:id="rId20"/>
    <p:sldLayoutId id="2147484010" r:id="rId21"/>
    <p:sldLayoutId id="2147483818" r:id="rId22"/>
    <p:sldLayoutId id="2147483819" r:id="rId23"/>
    <p:sldLayoutId id="2147483820" r:id="rId24"/>
    <p:sldLayoutId id="2147483880" r:id="rId25"/>
    <p:sldLayoutId id="2147484011" r:id="rId26"/>
    <p:sldLayoutId id="2147483827" r:id="rId27"/>
    <p:sldLayoutId id="2147483826" r:id="rId28"/>
    <p:sldLayoutId id="2147483828" r:id="rId29"/>
    <p:sldLayoutId id="2147483823" r:id="rId30"/>
    <p:sldLayoutId id="2147483888" r:id="rId31"/>
    <p:sldLayoutId id="2147483877" r:id="rId32"/>
    <p:sldLayoutId id="2147484012" r:id="rId33"/>
    <p:sldLayoutId id="2147483817" r:id="rId34"/>
    <p:sldLayoutId id="2147483824" r:id="rId35"/>
    <p:sldLayoutId id="2147483834" r:id="rId36"/>
    <p:sldLayoutId id="2147483830" r:id="rId37"/>
    <p:sldLayoutId id="2147483829" r:id="rId38"/>
    <p:sldLayoutId id="2147483949" r:id="rId39"/>
    <p:sldLayoutId id="2147484030" r:id="rId40"/>
  </p:sldLayoutIdLst>
  <p:hf hdr="0" ftr="0" dt="0"/>
  <p:txStyles>
    <p:titleStyle>
      <a:lvl1pPr algn="l" defTabSz="914400" rtl="0" eaLnBrk="1" latinLnBrk="0" hangingPunct="1">
        <a:lnSpc>
          <a:spcPct val="100000"/>
        </a:lnSpc>
        <a:spcBef>
          <a:spcPct val="0"/>
        </a:spcBef>
        <a:buNone/>
        <a:defRPr sz="2400" b="1" kern="1200">
          <a:solidFill>
            <a:srgbClr val="46166B"/>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100000"/>
        </a:lnSpc>
        <a:spcBef>
          <a:spcPts val="1000"/>
        </a:spcBef>
        <a:spcAft>
          <a:spcPts val="600"/>
        </a:spcAft>
        <a:buFont typeface="Arial"/>
        <a:buChar char="•"/>
        <a:defRPr sz="1600" b="0" i="0" kern="1200">
          <a:solidFill>
            <a:srgbClr val="595959"/>
          </a:solidFill>
          <a:latin typeface="Arial" charset="0"/>
          <a:ea typeface="Arial" charset="0"/>
          <a:cs typeface="Arial" charset="0"/>
        </a:defRPr>
      </a:lvl1pPr>
      <a:lvl2pPr marL="685800" indent="-228600" algn="l" defTabSz="914400" rtl="0" eaLnBrk="1" latinLnBrk="0" hangingPunct="1">
        <a:lnSpc>
          <a:spcPct val="100000"/>
        </a:lnSpc>
        <a:spcBef>
          <a:spcPts val="500"/>
        </a:spcBef>
        <a:spcAft>
          <a:spcPts val="600"/>
        </a:spcAft>
        <a:buFont typeface="Arial"/>
        <a:buChar char="•"/>
        <a:defRPr sz="1400" b="0" i="0" kern="1200">
          <a:solidFill>
            <a:srgbClr val="595959"/>
          </a:solidFill>
          <a:latin typeface="Arial" charset="0"/>
          <a:ea typeface="Arial" charset="0"/>
          <a:cs typeface="Arial" charset="0"/>
        </a:defRPr>
      </a:lvl2pPr>
      <a:lvl3pPr marL="1143000" indent="-228600" algn="l" defTabSz="914400" rtl="0" eaLnBrk="1" latinLnBrk="0" hangingPunct="1">
        <a:lnSpc>
          <a:spcPct val="100000"/>
        </a:lnSpc>
        <a:spcBef>
          <a:spcPts val="500"/>
        </a:spcBef>
        <a:spcAft>
          <a:spcPts val="600"/>
        </a:spcAft>
        <a:buFont typeface="Arial"/>
        <a:buChar char="•"/>
        <a:defRPr sz="1200" b="0" i="0" kern="1200">
          <a:solidFill>
            <a:srgbClr val="595959"/>
          </a:solidFill>
          <a:latin typeface="Arial" charset="0"/>
          <a:ea typeface="Arial" charset="0"/>
          <a:cs typeface="Arial" charset="0"/>
        </a:defRPr>
      </a:lvl3pPr>
      <a:lvl4pPr marL="1600200" indent="-228600" algn="l" defTabSz="914400" rtl="0" eaLnBrk="1" latinLnBrk="0" hangingPunct="1">
        <a:lnSpc>
          <a:spcPct val="100000"/>
        </a:lnSpc>
        <a:spcBef>
          <a:spcPts val="500"/>
        </a:spcBef>
        <a:spcAft>
          <a:spcPts val="600"/>
        </a:spcAft>
        <a:buFont typeface="Arial"/>
        <a:buChar char="•"/>
        <a:defRPr sz="1000" b="0" i="0" kern="1200">
          <a:solidFill>
            <a:srgbClr val="595959"/>
          </a:solidFill>
          <a:latin typeface="Arial" charset="0"/>
          <a:ea typeface="Arial" charset="0"/>
          <a:cs typeface="Arial" charset="0"/>
        </a:defRPr>
      </a:lvl4pPr>
      <a:lvl5pPr marL="2057400" indent="-228600" algn="l" defTabSz="914400" rtl="0" eaLnBrk="1" latinLnBrk="0" hangingPunct="1">
        <a:lnSpc>
          <a:spcPct val="100000"/>
        </a:lnSpc>
        <a:spcBef>
          <a:spcPts val="500"/>
        </a:spcBef>
        <a:spcAft>
          <a:spcPts val="600"/>
        </a:spcAft>
        <a:buFont typeface="Arial"/>
        <a:buChar char="•"/>
        <a:defRPr sz="800" b="0" i="0" kern="1200">
          <a:solidFill>
            <a:srgbClr val="595959"/>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4690686"/>
            <a:ext cx="9144000" cy="456639"/>
          </a:xfrm>
          <a:prstGeom prst="rect">
            <a:avLst/>
          </a:prstGeom>
          <a:solidFill>
            <a:srgbClr val="E0E0E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28650" y="138131"/>
            <a:ext cx="7886700" cy="897710"/>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628650" y="1137441"/>
            <a:ext cx="7886700" cy="34815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00281" y="4795463"/>
            <a:ext cx="925830" cy="274637"/>
          </a:xfrm>
          <a:prstGeom prst="rect">
            <a:avLst/>
          </a:prstGeom>
        </p:spPr>
        <p:txBody>
          <a:bodyPr vert="horz" lIns="91440" tIns="45720" rIns="91440" bIns="45720" rtlCol="0" anchor="ctr"/>
          <a:lstStyle>
            <a:lvl1pPr algn="l">
              <a:defRPr sz="1000">
                <a:solidFill>
                  <a:srgbClr val="452663"/>
                </a:solidFill>
                <a:latin typeface="Arial" charset="0"/>
                <a:ea typeface="Arial" charset="0"/>
                <a:cs typeface="Arial" charset="0"/>
              </a:defRPr>
            </a:lvl1pPr>
          </a:lstStyle>
          <a:p>
            <a:fld id="{DA05D499-8038-C642-91E0-FF7B8677CF19}" type="slidenum">
              <a:rPr lang="en-US" smtClean="0"/>
              <a:pPr/>
              <a:t>‹#›</a:t>
            </a:fld>
            <a:endParaRPr lang="en-US" dirty="0"/>
          </a:p>
        </p:txBody>
      </p:sp>
      <p:sp>
        <p:nvSpPr>
          <p:cNvPr id="13" name="TextBox 12"/>
          <p:cNvSpPr txBox="1"/>
          <p:nvPr userDrawn="1"/>
        </p:nvSpPr>
        <p:spPr>
          <a:xfrm>
            <a:off x="632442" y="4847807"/>
            <a:ext cx="2525440" cy="184666"/>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b="0" i="0" dirty="0">
                <a:solidFill>
                  <a:srgbClr val="452663"/>
                </a:solidFill>
                <a:latin typeface="Arial" charset="0"/>
                <a:ea typeface="Arial" charset="0"/>
                <a:cs typeface="Arial" charset="0"/>
              </a:rPr>
              <a:t>© 2018 American Medical Association. All rights reserved.</a:t>
            </a:r>
          </a:p>
        </p:txBody>
      </p:sp>
      <p:pic>
        <p:nvPicPr>
          <p:cNvPr id="14" name="Picture 13"/>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7015919" y="4744267"/>
            <a:ext cx="882688" cy="353075"/>
          </a:xfrm>
          <a:prstGeom prst="rect">
            <a:avLst/>
          </a:prstGeom>
        </p:spPr>
      </p:pic>
      <p:pic>
        <p:nvPicPr>
          <p:cNvPr id="8" name="Picture 7"/>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8261454" y="4745392"/>
            <a:ext cx="685901" cy="343218"/>
          </a:xfrm>
          <a:prstGeom prst="rect">
            <a:avLst/>
          </a:prstGeom>
        </p:spPr>
      </p:pic>
      <p:cxnSp>
        <p:nvCxnSpPr>
          <p:cNvPr id="7" name="Straight Connector 6"/>
          <p:cNvCxnSpPr/>
          <p:nvPr userDrawn="1"/>
        </p:nvCxnSpPr>
        <p:spPr>
          <a:xfrm>
            <a:off x="8072284" y="4745498"/>
            <a:ext cx="0" cy="35037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646330"/>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 id="2147484050" r:id="rId19"/>
    <p:sldLayoutId id="2147484051" r:id="rId20"/>
    <p:sldLayoutId id="2147484052" r:id="rId21"/>
    <p:sldLayoutId id="2147484053" r:id="rId22"/>
    <p:sldLayoutId id="2147484054" r:id="rId23"/>
    <p:sldLayoutId id="2147484055" r:id="rId24"/>
    <p:sldLayoutId id="2147484056" r:id="rId25"/>
    <p:sldLayoutId id="2147484057" r:id="rId26"/>
    <p:sldLayoutId id="2147484058" r:id="rId27"/>
  </p:sldLayoutIdLst>
  <p:hf hdr="0" ftr="0" dt="0"/>
  <p:txStyles>
    <p:titleStyle>
      <a:lvl1pPr algn="l" defTabSz="914400" rtl="0" eaLnBrk="1" latinLnBrk="0" hangingPunct="1">
        <a:lnSpc>
          <a:spcPct val="100000"/>
        </a:lnSpc>
        <a:spcBef>
          <a:spcPct val="0"/>
        </a:spcBef>
        <a:buNone/>
        <a:defRPr sz="2400" kern="1200">
          <a:solidFill>
            <a:srgbClr val="46166B"/>
          </a:solidFill>
          <a:latin typeface="Times New Roman" charset="0"/>
          <a:ea typeface="Times New Roman" charset="0"/>
          <a:cs typeface="Times New Roman" charset="0"/>
        </a:defRPr>
      </a:lvl1pPr>
    </p:titleStyle>
    <p:bodyStyle>
      <a:lvl1pPr marL="228600" indent="-228600" algn="l" defTabSz="914400" rtl="0" eaLnBrk="1" latinLnBrk="0" hangingPunct="1">
        <a:lnSpc>
          <a:spcPct val="100000"/>
        </a:lnSpc>
        <a:spcBef>
          <a:spcPts val="1000"/>
        </a:spcBef>
        <a:spcAft>
          <a:spcPts val="600"/>
        </a:spcAft>
        <a:buFont typeface="Arial"/>
        <a:buChar char="•"/>
        <a:defRPr sz="1600" b="0" i="0" kern="1200">
          <a:solidFill>
            <a:srgbClr val="595959"/>
          </a:solidFill>
          <a:latin typeface="Arial" charset="0"/>
          <a:ea typeface="Arial" charset="0"/>
          <a:cs typeface="Arial" charset="0"/>
        </a:defRPr>
      </a:lvl1pPr>
      <a:lvl2pPr marL="685800" indent="-228600" algn="l" defTabSz="914400" rtl="0" eaLnBrk="1" latinLnBrk="0" hangingPunct="1">
        <a:lnSpc>
          <a:spcPct val="100000"/>
        </a:lnSpc>
        <a:spcBef>
          <a:spcPts val="500"/>
        </a:spcBef>
        <a:spcAft>
          <a:spcPts val="600"/>
        </a:spcAft>
        <a:buFont typeface="Arial"/>
        <a:buChar char="•"/>
        <a:defRPr sz="1400" b="0" i="0" kern="1200">
          <a:solidFill>
            <a:srgbClr val="595959"/>
          </a:solidFill>
          <a:latin typeface="Arial" charset="0"/>
          <a:ea typeface="Arial" charset="0"/>
          <a:cs typeface="Arial" charset="0"/>
        </a:defRPr>
      </a:lvl2pPr>
      <a:lvl3pPr marL="1143000" indent="-228600" algn="l" defTabSz="914400" rtl="0" eaLnBrk="1" latinLnBrk="0" hangingPunct="1">
        <a:lnSpc>
          <a:spcPct val="100000"/>
        </a:lnSpc>
        <a:spcBef>
          <a:spcPts val="500"/>
        </a:spcBef>
        <a:spcAft>
          <a:spcPts val="600"/>
        </a:spcAft>
        <a:buFont typeface="Arial"/>
        <a:buChar char="•"/>
        <a:defRPr sz="1200" b="0" i="0" kern="1200">
          <a:solidFill>
            <a:srgbClr val="595959"/>
          </a:solidFill>
          <a:latin typeface="Arial" charset="0"/>
          <a:ea typeface="Arial" charset="0"/>
          <a:cs typeface="Arial" charset="0"/>
        </a:defRPr>
      </a:lvl3pPr>
      <a:lvl4pPr marL="1600200" indent="-228600" algn="l" defTabSz="914400" rtl="0" eaLnBrk="1" latinLnBrk="0" hangingPunct="1">
        <a:lnSpc>
          <a:spcPct val="100000"/>
        </a:lnSpc>
        <a:spcBef>
          <a:spcPts val="500"/>
        </a:spcBef>
        <a:spcAft>
          <a:spcPts val="600"/>
        </a:spcAft>
        <a:buFont typeface="Arial"/>
        <a:buChar char="•"/>
        <a:defRPr sz="1000" b="0" i="0" kern="1200">
          <a:solidFill>
            <a:srgbClr val="595959"/>
          </a:solidFill>
          <a:latin typeface="Arial" charset="0"/>
          <a:ea typeface="Arial" charset="0"/>
          <a:cs typeface="Arial" charset="0"/>
        </a:defRPr>
      </a:lvl4pPr>
      <a:lvl5pPr marL="2057400" indent="-228600" algn="l" defTabSz="914400" rtl="0" eaLnBrk="1" latinLnBrk="0" hangingPunct="1">
        <a:lnSpc>
          <a:spcPct val="100000"/>
        </a:lnSpc>
        <a:spcBef>
          <a:spcPts val="500"/>
        </a:spcBef>
        <a:spcAft>
          <a:spcPts val="600"/>
        </a:spcAft>
        <a:buFont typeface="Arial"/>
        <a:buChar char="•"/>
        <a:defRPr sz="800" b="0" i="0" kern="1200">
          <a:solidFill>
            <a:srgbClr val="595959"/>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02ABA63-BEF0-E747-824A-23FB8EF69FFA}"/>
              </a:ext>
            </a:extLst>
          </p:cNvPr>
          <p:cNvSpPr/>
          <p:nvPr userDrawn="1"/>
        </p:nvSpPr>
        <p:spPr>
          <a:xfrm>
            <a:off x="0" y="4686861"/>
            <a:ext cx="9144000" cy="456639"/>
          </a:xfrm>
          <a:prstGeom prst="rect">
            <a:avLst/>
          </a:prstGeom>
          <a:solidFill>
            <a:srgbClr val="E9E9E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28650" y="138131"/>
            <a:ext cx="7886700" cy="897710"/>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p:cNvSpPr>
            <a:spLocks noGrp="1"/>
          </p:cNvSpPr>
          <p:nvPr>
            <p:ph type="body" idx="1"/>
          </p:nvPr>
        </p:nvSpPr>
        <p:spPr>
          <a:xfrm>
            <a:off x="628650" y="1137441"/>
            <a:ext cx="7886700" cy="34815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200281" y="4795463"/>
            <a:ext cx="925830" cy="274637"/>
          </a:xfrm>
          <a:prstGeom prst="rect">
            <a:avLst/>
          </a:prstGeom>
        </p:spPr>
        <p:txBody>
          <a:bodyPr vert="horz" lIns="91440" tIns="45720" rIns="91440" bIns="45720" rtlCol="0" anchor="ctr"/>
          <a:lstStyle>
            <a:lvl1pPr algn="l">
              <a:defRPr sz="1000">
                <a:solidFill>
                  <a:srgbClr val="452663"/>
                </a:solidFill>
                <a:latin typeface="Arial" charset="0"/>
                <a:ea typeface="Arial" charset="0"/>
                <a:cs typeface="Arial" charset="0"/>
              </a:defRPr>
            </a:lvl1pPr>
          </a:lstStyle>
          <a:p>
            <a:fld id="{DA05D499-8038-C642-91E0-FF7B8677CF19}" type="slidenum">
              <a:rPr lang="en-US" smtClean="0"/>
              <a:pPr/>
              <a:t>‹#›</a:t>
            </a:fld>
            <a:endParaRPr lang="en-US" dirty="0"/>
          </a:p>
        </p:txBody>
      </p:sp>
      <p:sp>
        <p:nvSpPr>
          <p:cNvPr id="13" name="TextBox 12"/>
          <p:cNvSpPr txBox="1"/>
          <p:nvPr userDrawn="1"/>
        </p:nvSpPr>
        <p:spPr>
          <a:xfrm>
            <a:off x="632442" y="4847807"/>
            <a:ext cx="2525440" cy="184666"/>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b="0" i="0">
                <a:solidFill>
                  <a:srgbClr val="452663"/>
                </a:solidFill>
                <a:latin typeface="Arial" charset="0"/>
                <a:ea typeface="Arial" charset="0"/>
                <a:cs typeface="Arial" charset="0"/>
              </a:rPr>
              <a:t>© 2019 </a:t>
            </a:r>
            <a:r>
              <a:rPr lang="en-US" sz="600" b="0" i="0" dirty="0">
                <a:solidFill>
                  <a:srgbClr val="452663"/>
                </a:solidFill>
                <a:latin typeface="Arial" charset="0"/>
                <a:ea typeface="Arial" charset="0"/>
                <a:cs typeface="Arial" charset="0"/>
              </a:rPr>
              <a:t>American Medical Association. All rights reserved.</a:t>
            </a:r>
          </a:p>
        </p:txBody>
      </p:sp>
      <p:pic>
        <p:nvPicPr>
          <p:cNvPr id="5" name="Graphic 4">
            <a:extLst>
              <a:ext uri="{FF2B5EF4-FFF2-40B4-BE49-F238E27FC236}">
                <a16:creationId xmlns:a16="http://schemas.microsoft.com/office/drawing/2014/main" id="{B47E2BB7-3982-7440-8602-9EC682554B76}"/>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375134" y="4767807"/>
            <a:ext cx="1626625" cy="302293"/>
          </a:xfrm>
          <a:prstGeom prst="rect">
            <a:avLst/>
          </a:prstGeom>
        </p:spPr>
      </p:pic>
    </p:spTree>
    <p:extLst>
      <p:ext uri="{BB962C8B-B14F-4D97-AF65-F5344CB8AC3E}">
        <p14:creationId xmlns:p14="http://schemas.microsoft.com/office/powerpoint/2010/main" val="2068709811"/>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 id="2147484073" r:id="rId14"/>
    <p:sldLayoutId id="2147484074" r:id="rId15"/>
    <p:sldLayoutId id="2147484075" r:id="rId16"/>
    <p:sldLayoutId id="2147484076" r:id="rId17"/>
    <p:sldLayoutId id="2147484077" r:id="rId18"/>
    <p:sldLayoutId id="2147484078" r:id="rId19"/>
    <p:sldLayoutId id="2147484079" r:id="rId20"/>
    <p:sldLayoutId id="2147484080" r:id="rId21"/>
    <p:sldLayoutId id="2147484081" r:id="rId22"/>
    <p:sldLayoutId id="2147484082" r:id="rId23"/>
    <p:sldLayoutId id="2147484083" r:id="rId24"/>
    <p:sldLayoutId id="2147484084" r:id="rId25"/>
  </p:sldLayoutIdLst>
  <p:hf hdr="0" ftr="0" dt="0"/>
  <p:txStyles>
    <p:titleStyle>
      <a:lvl1pPr algn="l" defTabSz="914400" rtl="0" eaLnBrk="1" latinLnBrk="0" hangingPunct="1">
        <a:lnSpc>
          <a:spcPct val="100000"/>
        </a:lnSpc>
        <a:spcBef>
          <a:spcPct val="0"/>
        </a:spcBef>
        <a:buNone/>
        <a:defRPr sz="2400" b="1" kern="1200">
          <a:solidFill>
            <a:srgbClr val="46166B"/>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100000"/>
        </a:lnSpc>
        <a:spcBef>
          <a:spcPts val="1000"/>
        </a:spcBef>
        <a:spcAft>
          <a:spcPts val="600"/>
        </a:spcAft>
        <a:buFont typeface="Arial"/>
        <a:buChar char="•"/>
        <a:defRPr sz="1600" b="0" i="0" kern="1200">
          <a:solidFill>
            <a:srgbClr val="595959"/>
          </a:solidFill>
          <a:latin typeface="Arial" charset="0"/>
          <a:ea typeface="Arial" charset="0"/>
          <a:cs typeface="Arial" charset="0"/>
        </a:defRPr>
      </a:lvl1pPr>
      <a:lvl2pPr marL="685800" indent="-228600" algn="l" defTabSz="914400" rtl="0" eaLnBrk="1" latinLnBrk="0" hangingPunct="1">
        <a:lnSpc>
          <a:spcPct val="100000"/>
        </a:lnSpc>
        <a:spcBef>
          <a:spcPts val="500"/>
        </a:spcBef>
        <a:spcAft>
          <a:spcPts val="600"/>
        </a:spcAft>
        <a:buFont typeface="Arial"/>
        <a:buChar char="•"/>
        <a:defRPr sz="1400" b="0" i="0" kern="1200">
          <a:solidFill>
            <a:srgbClr val="595959"/>
          </a:solidFill>
          <a:latin typeface="Arial" charset="0"/>
          <a:ea typeface="Arial" charset="0"/>
          <a:cs typeface="Arial" charset="0"/>
        </a:defRPr>
      </a:lvl2pPr>
      <a:lvl3pPr marL="1143000" indent="-228600" algn="l" defTabSz="914400" rtl="0" eaLnBrk="1" latinLnBrk="0" hangingPunct="1">
        <a:lnSpc>
          <a:spcPct val="100000"/>
        </a:lnSpc>
        <a:spcBef>
          <a:spcPts val="500"/>
        </a:spcBef>
        <a:spcAft>
          <a:spcPts val="600"/>
        </a:spcAft>
        <a:buFont typeface="Arial"/>
        <a:buChar char="•"/>
        <a:defRPr sz="1200" b="0" i="0" kern="1200">
          <a:solidFill>
            <a:srgbClr val="595959"/>
          </a:solidFill>
          <a:latin typeface="Arial" charset="0"/>
          <a:ea typeface="Arial" charset="0"/>
          <a:cs typeface="Arial" charset="0"/>
        </a:defRPr>
      </a:lvl3pPr>
      <a:lvl4pPr marL="1600200" indent="-228600" algn="l" defTabSz="914400" rtl="0" eaLnBrk="1" latinLnBrk="0" hangingPunct="1">
        <a:lnSpc>
          <a:spcPct val="100000"/>
        </a:lnSpc>
        <a:spcBef>
          <a:spcPts val="500"/>
        </a:spcBef>
        <a:spcAft>
          <a:spcPts val="600"/>
        </a:spcAft>
        <a:buFont typeface="Arial"/>
        <a:buChar char="•"/>
        <a:defRPr sz="1000" b="0" i="0" kern="1200">
          <a:solidFill>
            <a:srgbClr val="595959"/>
          </a:solidFill>
          <a:latin typeface="Arial" charset="0"/>
          <a:ea typeface="Arial" charset="0"/>
          <a:cs typeface="Arial" charset="0"/>
        </a:defRPr>
      </a:lvl4pPr>
      <a:lvl5pPr marL="2057400" indent="-228600" algn="l" defTabSz="914400" rtl="0" eaLnBrk="1" latinLnBrk="0" hangingPunct="1">
        <a:lnSpc>
          <a:spcPct val="100000"/>
        </a:lnSpc>
        <a:spcBef>
          <a:spcPts val="500"/>
        </a:spcBef>
        <a:spcAft>
          <a:spcPts val="600"/>
        </a:spcAft>
        <a:buFont typeface="Arial"/>
        <a:buChar char="•"/>
        <a:defRPr sz="800" b="0" i="0" kern="1200">
          <a:solidFill>
            <a:srgbClr val="595959"/>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50460C8-7DBB-441E-ADE6-77A8A4C63073}"/>
              </a:ext>
            </a:extLst>
          </p:cNvPr>
          <p:cNvSpPr>
            <a:spLocks noGrp="1"/>
          </p:cNvSpPr>
          <p:nvPr>
            <p:ph type="subTitle" idx="1"/>
          </p:nvPr>
        </p:nvSpPr>
        <p:spPr>
          <a:xfrm>
            <a:off x="737419" y="3778624"/>
            <a:ext cx="7649497" cy="1042757"/>
          </a:xfrm>
        </p:spPr>
        <p:txBody>
          <a:bodyPr>
            <a:normAutofit/>
          </a:bodyPr>
          <a:lstStyle/>
          <a:p>
            <a:r>
              <a:rPr lang="en-US" dirty="0"/>
              <a:t>Barbara L. McAneny, MD, FASCO, MACP</a:t>
            </a:r>
          </a:p>
          <a:p>
            <a:r>
              <a:rPr lang="en-US" dirty="0"/>
              <a:t>President</a:t>
            </a:r>
          </a:p>
          <a:p>
            <a:r>
              <a:rPr lang="en-US" dirty="0"/>
              <a:t>American Medical Association</a:t>
            </a:r>
          </a:p>
        </p:txBody>
      </p:sp>
      <p:sp>
        <p:nvSpPr>
          <p:cNvPr id="3" name="Title 2">
            <a:extLst>
              <a:ext uri="{FF2B5EF4-FFF2-40B4-BE49-F238E27FC236}">
                <a16:creationId xmlns:a16="http://schemas.microsoft.com/office/drawing/2014/main" id="{E89C453D-D536-437B-88B0-D1BBD99BFB24}"/>
              </a:ext>
            </a:extLst>
          </p:cNvPr>
          <p:cNvSpPr>
            <a:spLocks noGrp="1"/>
          </p:cNvSpPr>
          <p:nvPr>
            <p:ph type="title"/>
          </p:nvPr>
        </p:nvSpPr>
        <p:spPr>
          <a:xfrm>
            <a:off x="538049" y="1791313"/>
            <a:ext cx="8259962" cy="1841573"/>
          </a:xfrm>
        </p:spPr>
        <p:txBody>
          <a:bodyPr/>
          <a:lstStyle/>
          <a:p>
            <a:r>
              <a:rPr lang="en-US" dirty="0"/>
              <a:t>AMA State Advocacy and the Urgency of the Moment in Medicine </a:t>
            </a:r>
          </a:p>
        </p:txBody>
      </p:sp>
    </p:spTree>
    <p:extLst>
      <p:ext uri="{BB962C8B-B14F-4D97-AF65-F5344CB8AC3E}">
        <p14:creationId xmlns:p14="http://schemas.microsoft.com/office/powerpoint/2010/main" val="3163532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FD8A7-A7CC-42AA-8BD7-F0D2B4AF5686}"/>
              </a:ext>
            </a:extLst>
          </p:cNvPr>
          <p:cNvSpPr>
            <a:spLocks noGrp="1"/>
          </p:cNvSpPr>
          <p:nvPr>
            <p:ph type="title"/>
          </p:nvPr>
        </p:nvSpPr>
        <p:spPr>
          <a:xfrm>
            <a:off x="200281" y="100031"/>
            <a:ext cx="6680204" cy="746289"/>
          </a:xfrm>
        </p:spPr>
        <p:txBody>
          <a:bodyPr>
            <a:normAutofit fontScale="90000"/>
          </a:bodyPr>
          <a:lstStyle/>
          <a:p>
            <a:r>
              <a:rPr lang="en-US" dirty="0"/>
              <a:t>AMA proposals to correct ACA shortcomings</a:t>
            </a:r>
          </a:p>
        </p:txBody>
      </p:sp>
      <p:sp>
        <p:nvSpPr>
          <p:cNvPr id="3" name="Content Placeholder 2">
            <a:extLst>
              <a:ext uri="{FF2B5EF4-FFF2-40B4-BE49-F238E27FC236}">
                <a16:creationId xmlns:a16="http://schemas.microsoft.com/office/drawing/2014/main" id="{9E6F4538-5B2C-4548-A003-50D59BD923D8}"/>
              </a:ext>
            </a:extLst>
          </p:cNvPr>
          <p:cNvSpPr>
            <a:spLocks noGrp="1"/>
          </p:cNvSpPr>
          <p:nvPr>
            <p:ph idx="1"/>
          </p:nvPr>
        </p:nvSpPr>
        <p:spPr>
          <a:xfrm>
            <a:off x="4796852" y="1035841"/>
            <a:ext cx="4107304" cy="3203992"/>
          </a:xfrm>
        </p:spPr>
        <p:txBody>
          <a:bodyPr>
            <a:normAutofit/>
          </a:bodyPr>
          <a:lstStyle/>
          <a:p>
            <a:pPr lvl="0"/>
            <a:r>
              <a:rPr lang="en-US" sz="1400" dirty="0"/>
              <a:t>Expand eligibility for premium tax credits to five times the federal poverty level.</a:t>
            </a:r>
          </a:p>
          <a:p>
            <a:pPr lvl="0"/>
            <a:r>
              <a:rPr lang="en-US" sz="1400" dirty="0"/>
              <a:t>Offer enhanced premium tax credits to young adults while maintaining the existing tax credit structure, which is inversely related to income.</a:t>
            </a:r>
          </a:p>
          <a:p>
            <a:pPr lvl="0"/>
            <a:r>
              <a:rPr lang="en-US" sz="1400" dirty="0"/>
              <a:t>Address the ACA’s “family glitch” and lower the threshold that determines if an employee’s premium contribution is “affordable.” </a:t>
            </a:r>
          </a:p>
          <a:p>
            <a:pPr lvl="0"/>
            <a:r>
              <a:rPr lang="en-US" sz="1400" dirty="0"/>
              <a:t>Support state efforts to expand Medicaid eligibility to 133 percent of the federal poverty level</a:t>
            </a:r>
          </a:p>
        </p:txBody>
      </p:sp>
      <p:sp>
        <p:nvSpPr>
          <p:cNvPr id="4" name="Slide Number Placeholder 3">
            <a:extLst>
              <a:ext uri="{FF2B5EF4-FFF2-40B4-BE49-F238E27FC236}">
                <a16:creationId xmlns:a16="http://schemas.microsoft.com/office/drawing/2014/main" id="{99D3480D-C440-4341-9C71-CB9114467C13}"/>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A05D499-8038-C642-91E0-FF7B8677CF19}" type="slidenum">
              <a:rPr kumimoji="0" lang="en-US" sz="1000" b="0" i="0" u="none" strike="noStrike" kern="1200" cap="none" spc="0" normalizeH="0" baseline="0" noProof="0" smtClean="0">
                <a:ln>
                  <a:noFill/>
                </a:ln>
                <a:solidFill>
                  <a:srgbClr val="452663"/>
                </a:solidFill>
                <a:effectLst/>
                <a:uLnTx/>
                <a:uFillTx/>
                <a:latin typeface="Arial" charset="0"/>
                <a:cs typeface="Arial" charset="0"/>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452663"/>
              </a:solidFill>
              <a:effectLst/>
              <a:uLnTx/>
              <a:uFillTx/>
              <a:latin typeface="Arial" charset="0"/>
              <a:cs typeface="Arial" charset="0"/>
            </a:endParaRPr>
          </a:p>
        </p:txBody>
      </p:sp>
      <p:pic>
        <p:nvPicPr>
          <p:cNvPr id="6" name="Picture 5">
            <a:extLst>
              <a:ext uri="{FF2B5EF4-FFF2-40B4-BE49-F238E27FC236}">
                <a16:creationId xmlns:a16="http://schemas.microsoft.com/office/drawing/2014/main" id="{14362AE7-3CC5-47F0-B8AD-97D35DDA6946}"/>
              </a:ext>
            </a:extLst>
          </p:cNvPr>
          <p:cNvPicPr>
            <a:picLocks noChangeAspect="1"/>
          </p:cNvPicPr>
          <p:nvPr/>
        </p:nvPicPr>
        <p:blipFill>
          <a:blip r:embed="rId2"/>
          <a:stretch>
            <a:fillRect/>
          </a:stretch>
        </p:blipFill>
        <p:spPr>
          <a:xfrm>
            <a:off x="628650" y="1035841"/>
            <a:ext cx="4001366" cy="3071464"/>
          </a:xfrm>
          <a:prstGeom prst="rect">
            <a:avLst/>
          </a:prstGeom>
          <a:ln>
            <a:solidFill>
              <a:schemeClr val="tx2"/>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48482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1702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New CDC numbers show plateau in overdose deaths</a:t>
            </a:r>
          </a:p>
        </p:txBody>
      </p:sp>
      <p:pic>
        <p:nvPicPr>
          <p:cNvPr id="1029" name="img428877" descr="f4d4e80a-6ed3-4151-bbbb-216457682200">
            <a:extLst>
              <a:ext uri="{FF2B5EF4-FFF2-40B4-BE49-F238E27FC236}">
                <a16:creationId xmlns:a16="http://schemas.microsoft.com/office/drawing/2014/main" id="{0F466F83-351B-49DA-9EB4-8B0B8159A940}"/>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1850031" y="1131888"/>
            <a:ext cx="5443937" cy="3463925"/>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432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0281" y="131473"/>
            <a:ext cx="8515350" cy="897710"/>
          </a:xfrm>
        </p:spPr>
        <p:txBody>
          <a:bodyPr>
            <a:normAutofit/>
          </a:bodyPr>
          <a:lstStyle/>
          <a:p>
            <a:r>
              <a:rPr lang="en-US" sz="2300" dirty="0"/>
              <a:t>Progress to end opioid epidemic – highlights of new report</a:t>
            </a:r>
          </a:p>
        </p:txBody>
      </p:sp>
      <p:sp>
        <p:nvSpPr>
          <p:cNvPr id="5" name="Content Placeholder 4"/>
          <p:cNvSpPr>
            <a:spLocks noGrp="1"/>
          </p:cNvSpPr>
          <p:nvPr>
            <p:ph sz="half" idx="1"/>
          </p:nvPr>
        </p:nvSpPr>
        <p:spPr>
          <a:xfrm>
            <a:off x="392430" y="1145032"/>
            <a:ext cx="4619978" cy="3541239"/>
          </a:xfrm>
        </p:spPr>
        <p:txBody>
          <a:bodyPr>
            <a:noAutofit/>
          </a:bodyPr>
          <a:lstStyle/>
          <a:p>
            <a:pPr>
              <a:spcBef>
                <a:spcPts val="300"/>
              </a:spcBef>
              <a:spcAft>
                <a:spcPts val="300"/>
              </a:spcAft>
            </a:pPr>
            <a:r>
              <a:rPr lang="en-US" sz="1300" b="1" u="sng" dirty="0"/>
              <a:t>Every state</a:t>
            </a:r>
            <a:r>
              <a:rPr lang="en-US" sz="1300" dirty="0"/>
              <a:t> has seen a decrease in prescribing over the last five years – 33 percent drop nationally.</a:t>
            </a:r>
            <a:br>
              <a:rPr lang="en-US" sz="1300" dirty="0"/>
            </a:br>
            <a:endParaRPr lang="en-US" sz="1300" dirty="0"/>
          </a:p>
          <a:p>
            <a:pPr>
              <a:spcBef>
                <a:spcPts val="300"/>
              </a:spcBef>
              <a:spcAft>
                <a:spcPts val="300"/>
              </a:spcAft>
            </a:pPr>
            <a:r>
              <a:rPr lang="en-US" sz="1300" dirty="0"/>
              <a:t>PDMP use increasing; </a:t>
            </a:r>
            <a:r>
              <a:rPr lang="en-US" sz="1300" b="1" dirty="0"/>
              <a:t>435 million queries in 2018</a:t>
            </a:r>
            <a:r>
              <a:rPr lang="en-US" sz="1300" dirty="0"/>
              <a:t>— triple the total from 2016.  </a:t>
            </a:r>
            <a:br>
              <a:rPr lang="en-US" sz="1300" dirty="0"/>
            </a:br>
            <a:r>
              <a:rPr lang="en-US" sz="1300" dirty="0"/>
              <a:t>​</a:t>
            </a:r>
          </a:p>
          <a:p>
            <a:pPr>
              <a:spcBef>
                <a:spcPts val="300"/>
              </a:spcBef>
              <a:spcAft>
                <a:spcPts val="300"/>
              </a:spcAft>
            </a:pPr>
            <a:r>
              <a:rPr lang="en-US" sz="1300" dirty="0"/>
              <a:t>Treatment capacity is increasing. More than </a:t>
            </a:r>
            <a:r>
              <a:rPr lang="en-US" sz="1300" b="1" dirty="0"/>
              <a:t>66k physicians</a:t>
            </a:r>
            <a:r>
              <a:rPr lang="en-US" sz="1300" dirty="0"/>
              <a:t> are certified to provide buprenorphine to treat opioid use disorder.​</a:t>
            </a:r>
            <a:br>
              <a:rPr lang="en-US" sz="1300" dirty="0"/>
            </a:br>
            <a:endParaRPr lang="en-US" sz="1300" dirty="0"/>
          </a:p>
          <a:p>
            <a:pPr>
              <a:spcBef>
                <a:spcPts val="300"/>
              </a:spcBef>
              <a:spcAft>
                <a:spcPts val="300"/>
              </a:spcAft>
            </a:pPr>
            <a:r>
              <a:rPr lang="en-US" sz="1300" dirty="0"/>
              <a:t>Physicians are enhancing their education -- nearly </a:t>
            </a:r>
            <a:r>
              <a:rPr lang="en-US" sz="1300" b="1" dirty="0"/>
              <a:t>700k physicians</a:t>
            </a:r>
            <a:r>
              <a:rPr lang="en-US" sz="1300" dirty="0"/>
              <a:t> and others took CME in pain management and substance use disorders in 2018.​</a:t>
            </a:r>
          </a:p>
          <a:p>
            <a:r>
              <a:rPr lang="en-US" sz="1300" dirty="0"/>
              <a:t>Naloxone prescriptions increased from </a:t>
            </a:r>
            <a:r>
              <a:rPr lang="en-US" sz="1300" b="1" dirty="0"/>
              <a:t>136k</a:t>
            </a:r>
            <a:r>
              <a:rPr lang="en-US" sz="1300" dirty="0"/>
              <a:t> in 2016 to nearly </a:t>
            </a:r>
            <a:r>
              <a:rPr lang="en-US" sz="1300" b="1" dirty="0"/>
              <a:t>600k</a:t>
            </a:r>
            <a:r>
              <a:rPr lang="en-US" sz="1300" dirty="0"/>
              <a:t> in 2018. </a:t>
            </a:r>
          </a:p>
          <a:p>
            <a:pPr>
              <a:spcBef>
                <a:spcPts val="300"/>
              </a:spcBef>
              <a:spcAft>
                <a:spcPts val="300"/>
              </a:spcAft>
            </a:pPr>
            <a:endParaRPr lang="en-US" sz="1300" dirty="0"/>
          </a:p>
        </p:txBody>
      </p:sp>
      <p:pic>
        <p:nvPicPr>
          <p:cNvPr id="1026" name="Picture 2"/>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5341620" y="1390650"/>
            <a:ext cx="3566160" cy="2377440"/>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0"/>
          </p:nvPr>
        </p:nvSpPr>
        <p:spPr/>
        <p:txBody>
          <a:bodyPr/>
          <a:lstStyle/>
          <a:p>
            <a:fld id="{DA05D499-8038-C642-91E0-FF7B8677CF19}" type="slidenum">
              <a:rPr lang="en-US" smtClean="0"/>
              <a:pPr/>
              <a:t>3</a:t>
            </a:fld>
            <a:endParaRPr lang="en-US" dirty="0"/>
          </a:p>
        </p:txBody>
      </p:sp>
      <p:sp>
        <p:nvSpPr>
          <p:cNvPr id="2" name="Rectangle 1"/>
          <p:cNvSpPr/>
          <p:nvPr/>
        </p:nvSpPr>
        <p:spPr>
          <a:xfrm>
            <a:off x="5248628" y="3999788"/>
            <a:ext cx="4000500" cy="246221"/>
          </a:xfrm>
          <a:prstGeom prst="rect">
            <a:avLst/>
          </a:prstGeom>
        </p:spPr>
        <p:txBody>
          <a:bodyPr wrap="square">
            <a:spAutoFit/>
          </a:bodyPr>
          <a:lstStyle/>
          <a:p>
            <a:r>
              <a:rPr lang="en-US" sz="1000" dirty="0"/>
              <a:t>(Source:  AMA Opioid Task Force 2018 Progress Report)</a:t>
            </a:r>
          </a:p>
        </p:txBody>
      </p:sp>
    </p:spTree>
    <p:extLst>
      <p:ext uri="{BB962C8B-B14F-4D97-AF65-F5344CB8AC3E}">
        <p14:creationId xmlns:p14="http://schemas.microsoft.com/office/powerpoint/2010/main" val="4193806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51419-24A8-4BD4-9CD8-A272599E7990}"/>
              </a:ext>
            </a:extLst>
          </p:cNvPr>
          <p:cNvSpPr>
            <a:spLocks noGrp="1"/>
          </p:cNvSpPr>
          <p:nvPr>
            <p:ph type="title"/>
          </p:nvPr>
        </p:nvSpPr>
        <p:spPr>
          <a:xfrm>
            <a:off x="255270" y="86889"/>
            <a:ext cx="7886700" cy="897710"/>
          </a:xfrm>
        </p:spPr>
        <p:txBody>
          <a:bodyPr/>
          <a:lstStyle/>
          <a:p>
            <a:r>
              <a:rPr lang="en-US" dirty="0"/>
              <a:t>New recommendations from the Opioid Task Force</a:t>
            </a:r>
          </a:p>
        </p:txBody>
      </p:sp>
      <p:sp>
        <p:nvSpPr>
          <p:cNvPr id="3" name="Content Placeholder 2">
            <a:extLst>
              <a:ext uri="{FF2B5EF4-FFF2-40B4-BE49-F238E27FC236}">
                <a16:creationId xmlns:a16="http://schemas.microsoft.com/office/drawing/2014/main" id="{FF01F39D-FBF9-417C-87EE-873F44DCF4D3}"/>
              </a:ext>
            </a:extLst>
          </p:cNvPr>
          <p:cNvSpPr>
            <a:spLocks noGrp="1"/>
          </p:cNvSpPr>
          <p:nvPr>
            <p:ph sz="half" idx="1"/>
          </p:nvPr>
        </p:nvSpPr>
        <p:spPr/>
        <p:txBody>
          <a:bodyPr>
            <a:normAutofit fontScale="92500"/>
          </a:bodyPr>
          <a:lstStyle/>
          <a:p>
            <a:r>
              <a:rPr lang="en-US" dirty="0"/>
              <a:t>Remove prior authorization, step therapy and other administrative burdens for MAT</a:t>
            </a:r>
          </a:p>
          <a:p>
            <a:r>
              <a:rPr lang="en-US" dirty="0"/>
              <a:t>Enforce state and federal mental health and substance use disorder parity laws</a:t>
            </a:r>
          </a:p>
          <a:p>
            <a:r>
              <a:rPr lang="en-US" dirty="0"/>
              <a:t>Remove barriers to pain care</a:t>
            </a:r>
          </a:p>
          <a:p>
            <a:r>
              <a:rPr lang="en-US" dirty="0"/>
              <a:t>Increase access to treatment for pregnant women and mothers</a:t>
            </a:r>
          </a:p>
          <a:p>
            <a:r>
              <a:rPr lang="en-US" dirty="0"/>
              <a:t>Support access to treatment within the civil and criminal justice systems</a:t>
            </a:r>
          </a:p>
          <a:p>
            <a:endParaRPr lang="en-US" dirty="0"/>
          </a:p>
        </p:txBody>
      </p:sp>
      <p:sp>
        <p:nvSpPr>
          <p:cNvPr id="5" name="Slide Number Placeholder 4">
            <a:extLst>
              <a:ext uri="{FF2B5EF4-FFF2-40B4-BE49-F238E27FC236}">
                <a16:creationId xmlns:a16="http://schemas.microsoft.com/office/drawing/2014/main" id="{BA6397BB-484C-47C0-AB9C-AA35B49B329D}"/>
              </a:ext>
            </a:extLst>
          </p:cNvPr>
          <p:cNvSpPr>
            <a:spLocks noGrp="1"/>
          </p:cNvSpPr>
          <p:nvPr>
            <p:ph type="sldNum" sz="quarter" idx="10"/>
          </p:nvPr>
        </p:nvSpPr>
        <p:spPr/>
        <p:txBody>
          <a:bodyPr/>
          <a:lstStyle/>
          <a:p>
            <a:fld id="{DA05D499-8038-C642-91E0-FF7B8677CF19}" type="slidenum">
              <a:rPr lang="en-US" smtClean="0"/>
              <a:pPr/>
              <a:t>4</a:t>
            </a:fld>
            <a:endParaRPr lang="en-US" dirty="0"/>
          </a:p>
        </p:txBody>
      </p:sp>
      <p:pic>
        <p:nvPicPr>
          <p:cNvPr id="6" name="Content Placeholder 5">
            <a:extLst>
              <a:ext uri="{FF2B5EF4-FFF2-40B4-BE49-F238E27FC236}">
                <a16:creationId xmlns:a16="http://schemas.microsoft.com/office/drawing/2014/main" id="{AFEFDBBF-61CD-4576-B85E-1306A0224F8E}"/>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4678680" y="1332865"/>
            <a:ext cx="3867150" cy="2320290"/>
          </a:xfrm>
          <a:prstGeom prst="rect">
            <a:avLst/>
          </a:prstGeom>
        </p:spPr>
      </p:pic>
    </p:spTree>
    <p:extLst>
      <p:ext uri="{BB962C8B-B14F-4D97-AF65-F5344CB8AC3E}">
        <p14:creationId xmlns:p14="http://schemas.microsoft.com/office/powerpoint/2010/main" val="3499506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D7A46-459E-4365-9C23-E7E9BD911370}"/>
              </a:ext>
            </a:extLst>
          </p:cNvPr>
          <p:cNvSpPr>
            <a:spLocks noGrp="1"/>
          </p:cNvSpPr>
          <p:nvPr>
            <p:ph type="title"/>
          </p:nvPr>
        </p:nvSpPr>
        <p:spPr>
          <a:xfrm>
            <a:off x="449580" y="48642"/>
            <a:ext cx="8012430" cy="688610"/>
          </a:xfrm>
        </p:spPr>
        <p:txBody>
          <a:bodyPr/>
          <a:lstStyle/>
          <a:p>
            <a:r>
              <a:rPr lang="en-US" dirty="0">
                <a:solidFill>
                  <a:srgbClr val="452663"/>
                </a:solidFill>
              </a:rPr>
              <a:t>Prior authorization and other barriers to treatment</a:t>
            </a:r>
            <a:endParaRPr lang="en-US" dirty="0"/>
          </a:p>
        </p:txBody>
      </p:sp>
      <p:sp>
        <p:nvSpPr>
          <p:cNvPr id="3" name="Content Placeholder 2">
            <a:extLst>
              <a:ext uri="{FF2B5EF4-FFF2-40B4-BE49-F238E27FC236}">
                <a16:creationId xmlns:a16="http://schemas.microsoft.com/office/drawing/2014/main" id="{A961C6FE-6A55-4626-AF7D-CD1A78D32552}"/>
              </a:ext>
            </a:extLst>
          </p:cNvPr>
          <p:cNvSpPr>
            <a:spLocks noGrp="1"/>
          </p:cNvSpPr>
          <p:nvPr>
            <p:ph sz="half" idx="1"/>
          </p:nvPr>
        </p:nvSpPr>
        <p:spPr>
          <a:xfrm>
            <a:off x="628650" y="1019331"/>
            <a:ext cx="4527966" cy="2998033"/>
          </a:xfrm>
        </p:spPr>
        <p:txBody>
          <a:bodyPr>
            <a:normAutofit/>
          </a:bodyPr>
          <a:lstStyle/>
          <a:p>
            <a:pPr marL="0" indent="0">
              <a:lnSpc>
                <a:spcPct val="90000"/>
              </a:lnSpc>
              <a:buNone/>
            </a:pPr>
            <a:r>
              <a:rPr lang="en-US" dirty="0">
                <a:solidFill>
                  <a:schemeClr val="tx2"/>
                </a:solidFill>
                <a:latin typeface="Arial" panose="020B0604020202020204" pitchFamily="34" charset="0"/>
                <a:cs typeface="Arial" panose="020B0604020202020204" pitchFamily="34" charset="0"/>
              </a:rPr>
              <a:t>2018 survey of pain medicine specialists:</a:t>
            </a:r>
          </a:p>
          <a:p>
            <a:pPr>
              <a:lnSpc>
                <a:spcPct val="90000"/>
              </a:lnSpc>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93% have been required to submit a prior authorization for non-opioid pain care, often spending hours on such requests;</a:t>
            </a:r>
          </a:p>
          <a:p>
            <a:pPr>
              <a:lnSpc>
                <a:spcPct val="90000"/>
              </a:lnSpc>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68% have had to hire additional staff;</a:t>
            </a:r>
          </a:p>
          <a:p>
            <a:pPr>
              <a:lnSpc>
                <a:spcPct val="90000"/>
              </a:lnSpc>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83% of pain medicine specialists said that they or their patients have been required to reduce the quantity or dose of medication they have prescribed.</a:t>
            </a:r>
          </a:p>
          <a:p>
            <a:endParaRPr lang="en-US" dirty="0"/>
          </a:p>
        </p:txBody>
      </p:sp>
      <p:sp>
        <p:nvSpPr>
          <p:cNvPr id="5" name="Slide Number Placeholder 4">
            <a:extLst>
              <a:ext uri="{FF2B5EF4-FFF2-40B4-BE49-F238E27FC236}">
                <a16:creationId xmlns:a16="http://schemas.microsoft.com/office/drawing/2014/main" id="{C526E6AC-B2A8-4BA0-AF09-06901C2045FC}"/>
              </a:ext>
            </a:extLst>
          </p:cNvPr>
          <p:cNvSpPr>
            <a:spLocks noGrp="1"/>
          </p:cNvSpPr>
          <p:nvPr>
            <p:ph type="sldNum" sz="quarter" idx="10"/>
          </p:nvPr>
        </p:nvSpPr>
        <p:spPr>
          <a:xfrm>
            <a:off x="200281" y="4795463"/>
            <a:ext cx="925830" cy="274637"/>
          </a:xfrm>
        </p:spPr>
        <p:txBody>
          <a:bodyPr/>
          <a:lstStyle/>
          <a:p>
            <a:fld id="{DA05D499-8038-C642-91E0-FF7B8677CF19}" type="slidenum">
              <a:rPr lang="en-US" smtClean="0"/>
              <a:pPr/>
              <a:t>5</a:t>
            </a:fld>
            <a:endParaRPr lang="en-US" dirty="0"/>
          </a:p>
        </p:txBody>
      </p:sp>
      <p:pic>
        <p:nvPicPr>
          <p:cNvPr id="8" name="Content Placeholder 7">
            <a:extLst>
              <a:ext uri="{FF2B5EF4-FFF2-40B4-BE49-F238E27FC236}">
                <a16:creationId xmlns:a16="http://schemas.microsoft.com/office/drawing/2014/main" id="{CB7566B8-445D-4158-A914-1F156EFB2449}"/>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279607" y="826741"/>
            <a:ext cx="2845062" cy="3662709"/>
          </a:xfrm>
          <a:prstGeom prst="rect">
            <a:avLst/>
          </a:prstGeom>
          <a:effectLst/>
        </p:spPr>
      </p:pic>
    </p:spTree>
    <p:extLst>
      <p:ext uri="{BB962C8B-B14F-4D97-AF65-F5344CB8AC3E}">
        <p14:creationId xmlns:p14="http://schemas.microsoft.com/office/powerpoint/2010/main" val="1974588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BC1BA-8FF3-4774-ACA0-D1B803C1A408}"/>
              </a:ext>
            </a:extLst>
          </p:cNvPr>
          <p:cNvSpPr>
            <a:spLocks noGrp="1"/>
          </p:cNvSpPr>
          <p:nvPr>
            <p:ph type="title"/>
          </p:nvPr>
        </p:nvSpPr>
        <p:spPr>
          <a:xfrm>
            <a:off x="311419" y="80015"/>
            <a:ext cx="8466820" cy="897710"/>
          </a:xfrm>
        </p:spPr>
        <p:txBody>
          <a:bodyPr>
            <a:noAutofit/>
          </a:bodyPr>
          <a:lstStyle/>
          <a:p>
            <a:r>
              <a:rPr lang="en-US" sz="2200" b="1" dirty="0"/>
              <a:t>11 states eliminate prior authorization for MAT; More to come</a:t>
            </a:r>
          </a:p>
        </p:txBody>
      </p:sp>
      <p:sp>
        <p:nvSpPr>
          <p:cNvPr id="3" name="Content Placeholder 2">
            <a:extLst>
              <a:ext uri="{FF2B5EF4-FFF2-40B4-BE49-F238E27FC236}">
                <a16:creationId xmlns:a16="http://schemas.microsoft.com/office/drawing/2014/main" id="{234A3271-1987-4F46-89D8-593ABD963DEB}"/>
              </a:ext>
            </a:extLst>
          </p:cNvPr>
          <p:cNvSpPr>
            <a:spLocks noGrp="1"/>
          </p:cNvSpPr>
          <p:nvPr>
            <p:ph sz="half" idx="1"/>
          </p:nvPr>
        </p:nvSpPr>
        <p:spPr>
          <a:xfrm>
            <a:off x="582103" y="977725"/>
            <a:ext cx="3867150" cy="3671770"/>
          </a:xfrm>
        </p:spPr>
        <p:txBody>
          <a:bodyPr>
            <a:normAutofit lnSpcReduction="10000"/>
          </a:bodyPr>
          <a:lstStyle/>
          <a:p>
            <a:pPr lvl="0"/>
            <a:r>
              <a:rPr lang="en-US" sz="1500" dirty="0">
                <a:solidFill>
                  <a:schemeClr val="tx2"/>
                </a:solidFill>
              </a:rPr>
              <a:t>2019 – New Jersey, Arkansas, Colorado, Iowa, New York, Missouri, Virginia, Maine, Vermont, Washington agree to remove prior </a:t>
            </a:r>
            <a:r>
              <a:rPr lang="en-US" sz="1500" dirty="0" err="1">
                <a:solidFill>
                  <a:schemeClr val="tx2"/>
                </a:solidFill>
              </a:rPr>
              <a:t>auth</a:t>
            </a:r>
            <a:r>
              <a:rPr lang="en-US" sz="1500" dirty="0">
                <a:solidFill>
                  <a:schemeClr val="tx2"/>
                </a:solidFill>
              </a:rPr>
              <a:t> from MAT for substance use disorder.  </a:t>
            </a:r>
          </a:p>
          <a:p>
            <a:pPr lvl="0"/>
            <a:r>
              <a:rPr lang="en-US" sz="1500" dirty="0">
                <a:solidFill>
                  <a:schemeClr val="tx2"/>
                </a:solidFill>
              </a:rPr>
              <a:t>October 2018 - Landmark agreement in Pennsylvania ends prior </a:t>
            </a:r>
            <a:r>
              <a:rPr lang="en-US" sz="1500" dirty="0" err="1">
                <a:solidFill>
                  <a:schemeClr val="tx2"/>
                </a:solidFill>
              </a:rPr>
              <a:t>auth</a:t>
            </a:r>
            <a:r>
              <a:rPr lang="en-US" sz="1500" dirty="0">
                <a:solidFill>
                  <a:schemeClr val="tx2"/>
                </a:solidFill>
              </a:rPr>
              <a:t> for MAT under state-regulated plans. </a:t>
            </a:r>
          </a:p>
          <a:p>
            <a:pPr lvl="0"/>
            <a:r>
              <a:rPr lang="en-US" sz="1500" dirty="0">
                <a:solidFill>
                  <a:schemeClr val="tx2"/>
                </a:solidFill>
              </a:rPr>
              <a:t>Access to MAT will also be available in Pennsylvania on the lowest cost sharing tier.</a:t>
            </a:r>
          </a:p>
          <a:p>
            <a:pPr lvl="0"/>
            <a:r>
              <a:rPr lang="en-US" sz="1500" b="1" dirty="0">
                <a:solidFill>
                  <a:schemeClr val="tx2"/>
                </a:solidFill>
              </a:rPr>
              <a:t>AMA</a:t>
            </a:r>
            <a:r>
              <a:rPr lang="en-US" sz="1500" dirty="0">
                <a:solidFill>
                  <a:schemeClr val="tx2"/>
                </a:solidFill>
              </a:rPr>
              <a:t> </a:t>
            </a:r>
            <a:r>
              <a:rPr lang="en-US" sz="1500" b="1" dirty="0">
                <a:solidFill>
                  <a:schemeClr val="tx2"/>
                </a:solidFill>
              </a:rPr>
              <a:t>calls on other states to follow in their footsteps</a:t>
            </a:r>
            <a:r>
              <a:rPr lang="en-US" sz="1500" dirty="0">
                <a:solidFill>
                  <a:schemeClr val="tx2"/>
                </a:solidFill>
              </a:rPr>
              <a:t>.</a:t>
            </a:r>
          </a:p>
          <a:p>
            <a:endParaRPr lang="en-US" dirty="0"/>
          </a:p>
        </p:txBody>
      </p:sp>
      <p:pic>
        <p:nvPicPr>
          <p:cNvPr id="7" name="Content Placeholder 6">
            <a:extLst>
              <a:ext uri="{FF2B5EF4-FFF2-40B4-BE49-F238E27FC236}">
                <a16:creationId xmlns:a16="http://schemas.microsoft.com/office/drawing/2014/main" id="{F415E56E-6BEF-4DD1-BA26-16796BEEAB9F}"/>
              </a:ext>
            </a:extLst>
          </p:cNvPr>
          <p:cNvPicPr>
            <a:picLocks noGrp="1" noChangeAspect="1"/>
          </p:cNvPicPr>
          <p:nvPr>
            <p:ph sz="half" idx="2"/>
          </p:nvPr>
        </p:nvPicPr>
        <p:blipFill>
          <a:blip r:embed="rId2"/>
          <a:stretch>
            <a:fillRect/>
          </a:stretch>
        </p:blipFill>
        <p:spPr>
          <a:xfrm>
            <a:off x="4449253" y="1159030"/>
            <a:ext cx="4480560" cy="2851960"/>
          </a:xfrm>
        </p:spPr>
      </p:pic>
      <p:sp>
        <p:nvSpPr>
          <p:cNvPr id="5" name="Slide Number Placeholder 4">
            <a:extLst>
              <a:ext uri="{FF2B5EF4-FFF2-40B4-BE49-F238E27FC236}">
                <a16:creationId xmlns:a16="http://schemas.microsoft.com/office/drawing/2014/main" id="{0D6D3CB1-451C-475B-834E-88AD8E0CA643}"/>
              </a:ext>
            </a:extLst>
          </p:cNvPr>
          <p:cNvSpPr>
            <a:spLocks noGrp="1"/>
          </p:cNvSpPr>
          <p:nvPr>
            <p:ph type="sldNum" sz="quarter" idx="10"/>
          </p:nvPr>
        </p:nvSpPr>
        <p:spPr/>
        <p:txBody>
          <a:bodyPr/>
          <a:lstStyle/>
          <a:p>
            <a:fld id="{DA05D499-8038-C642-91E0-FF7B8677CF19}" type="slidenum">
              <a:rPr lang="en-US" smtClean="0"/>
              <a:pPr/>
              <a:t>6</a:t>
            </a:fld>
            <a:endParaRPr lang="en-US" dirty="0"/>
          </a:p>
        </p:txBody>
      </p:sp>
    </p:spTree>
    <p:extLst>
      <p:ext uri="{BB962C8B-B14F-4D97-AF65-F5344CB8AC3E}">
        <p14:creationId xmlns:p14="http://schemas.microsoft.com/office/powerpoint/2010/main" val="168730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019FAB-4DA1-404B-9FC8-30BA73FA0789}"/>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A05D499-8038-C642-91E0-FF7B8677CF19}" type="slidenum">
              <a:rPr kumimoji="0" lang="en-US" sz="1000" b="0" i="0" u="none" strike="noStrike" kern="1200" cap="none" spc="0" normalizeH="0" baseline="0" noProof="0" smtClean="0">
                <a:ln>
                  <a:noFill/>
                </a:ln>
                <a:solidFill>
                  <a:srgbClr val="452663"/>
                </a:solidFill>
                <a:effectLst/>
                <a:uLnTx/>
                <a:uFillTx/>
                <a:latin typeface="Arial" charset="0"/>
                <a:cs typeface="Arial" charset="0"/>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452663"/>
              </a:solidFill>
              <a:effectLst/>
              <a:uLnTx/>
              <a:uFillTx/>
              <a:latin typeface="Arial" charset="0"/>
              <a:cs typeface="Arial" charset="0"/>
            </a:endParaRPr>
          </a:p>
        </p:txBody>
      </p:sp>
      <p:sp>
        <p:nvSpPr>
          <p:cNvPr id="3" name="Title 2">
            <a:extLst>
              <a:ext uri="{FF2B5EF4-FFF2-40B4-BE49-F238E27FC236}">
                <a16:creationId xmlns:a16="http://schemas.microsoft.com/office/drawing/2014/main" id="{9134EC0F-8649-4A61-AB57-780AAF27706F}"/>
              </a:ext>
            </a:extLst>
          </p:cNvPr>
          <p:cNvSpPr>
            <a:spLocks noGrp="1"/>
          </p:cNvSpPr>
          <p:nvPr>
            <p:ph type="title"/>
          </p:nvPr>
        </p:nvSpPr>
        <p:spPr>
          <a:xfrm>
            <a:off x="327660" y="138131"/>
            <a:ext cx="8187690" cy="897710"/>
          </a:xfrm>
        </p:spPr>
        <p:txBody>
          <a:bodyPr>
            <a:normAutofit/>
          </a:bodyPr>
          <a:lstStyle/>
          <a:p>
            <a:r>
              <a:rPr lang="en-US" dirty="0">
                <a:solidFill>
                  <a:schemeClr val="accent1"/>
                </a:solidFill>
              </a:rPr>
              <a:t>Defending Title X</a:t>
            </a:r>
            <a:endParaRPr lang="en-US" dirty="0"/>
          </a:p>
        </p:txBody>
      </p:sp>
      <p:sp>
        <p:nvSpPr>
          <p:cNvPr id="9" name="Content Placeholder 8">
            <a:extLst>
              <a:ext uri="{FF2B5EF4-FFF2-40B4-BE49-F238E27FC236}">
                <a16:creationId xmlns:a16="http://schemas.microsoft.com/office/drawing/2014/main" id="{6113CD93-87C4-4A9B-9304-E1BDA218EEDE}"/>
              </a:ext>
            </a:extLst>
          </p:cNvPr>
          <p:cNvSpPr>
            <a:spLocks noGrp="1"/>
          </p:cNvSpPr>
          <p:nvPr>
            <p:ph idx="1"/>
          </p:nvPr>
        </p:nvSpPr>
        <p:spPr>
          <a:xfrm>
            <a:off x="628650" y="1131502"/>
            <a:ext cx="4767439" cy="3463707"/>
          </a:xfrm>
        </p:spPr>
        <p:txBody>
          <a:bodyPr>
            <a:normAutofit/>
          </a:bodyPr>
          <a:lstStyle/>
          <a:p>
            <a:pPr marL="0" indent="0">
              <a:buNone/>
            </a:pPr>
            <a:r>
              <a:rPr lang="en-US" sz="2400" i="1" dirty="0">
                <a:solidFill>
                  <a:srgbClr val="452663"/>
                </a:solidFill>
              </a:rPr>
              <a:t>“The patient-physician relationship relies on trust, open conversation and informed decision-making, and the government should not be telling physicians what they can and cannot say to their patients.”</a:t>
            </a:r>
            <a:r>
              <a:rPr lang="en-US" sz="2400" dirty="0">
                <a:solidFill>
                  <a:srgbClr val="452663"/>
                </a:solidFill>
              </a:rPr>
              <a:t> </a:t>
            </a:r>
          </a:p>
        </p:txBody>
      </p:sp>
      <p:sp>
        <p:nvSpPr>
          <p:cNvPr id="5" name="TextBox 4">
            <a:extLst>
              <a:ext uri="{FF2B5EF4-FFF2-40B4-BE49-F238E27FC236}">
                <a16:creationId xmlns:a16="http://schemas.microsoft.com/office/drawing/2014/main" id="{D755DCB0-3FDA-4A8C-8634-63EEEF368FEE}"/>
              </a:ext>
            </a:extLst>
          </p:cNvPr>
          <p:cNvSpPr txBox="1"/>
          <p:nvPr/>
        </p:nvSpPr>
        <p:spPr>
          <a:xfrm>
            <a:off x="1909028" y="3920803"/>
            <a:ext cx="399647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6166B"/>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46166B"/>
                </a:solidFill>
                <a:effectLst/>
                <a:uLnTx/>
                <a:uFillTx/>
                <a:latin typeface="Arial" panose="020B0604020202020204" pitchFamily="34" charset="0"/>
                <a:ea typeface="+mn-ea"/>
                <a:cs typeface="Arial" panose="020B0604020202020204" pitchFamily="34" charset="0"/>
              </a:rPr>
              <a:t>AMA President Dr. Barbara McAneny</a:t>
            </a:r>
          </a:p>
        </p:txBody>
      </p:sp>
      <p:pic>
        <p:nvPicPr>
          <p:cNvPr id="8" name="Picture 7">
            <a:extLst>
              <a:ext uri="{FF2B5EF4-FFF2-40B4-BE49-F238E27FC236}">
                <a16:creationId xmlns:a16="http://schemas.microsoft.com/office/drawing/2014/main" id="{CD696FC3-5F9D-4269-8665-312B72A866C8}"/>
              </a:ext>
            </a:extLst>
          </p:cNvPr>
          <p:cNvPicPr>
            <a:picLocks noChangeAspect="1"/>
          </p:cNvPicPr>
          <p:nvPr/>
        </p:nvPicPr>
        <p:blipFill>
          <a:blip r:embed="rId2"/>
          <a:stretch>
            <a:fillRect/>
          </a:stretch>
        </p:blipFill>
        <p:spPr>
          <a:xfrm>
            <a:off x="5905500" y="1123950"/>
            <a:ext cx="3019665" cy="30196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7785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17029-269A-436D-B957-054BBA4DF2ED}"/>
              </a:ext>
            </a:extLst>
          </p:cNvPr>
          <p:cNvSpPr>
            <a:spLocks noGrp="1"/>
          </p:cNvSpPr>
          <p:nvPr>
            <p:ph type="title"/>
          </p:nvPr>
        </p:nvSpPr>
        <p:spPr>
          <a:xfrm>
            <a:off x="287172" y="54311"/>
            <a:ext cx="8037678" cy="897710"/>
          </a:xfrm>
        </p:spPr>
        <p:txBody>
          <a:bodyPr/>
          <a:lstStyle/>
          <a:p>
            <a:r>
              <a:rPr lang="en-US" dirty="0"/>
              <a:t>AMA policies to support reproductive health</a:t>
            </a:r>
          </a:p>
        </p:txBody>
      </p:sp>
      <p:sp>
        <p:nvSpPr>
          <p:cNvPr id="3" name="Content Placeholder 2">
            <a:extLst>
              <a:ext uri="{FF2B5EF4-FFF2-40B4-BE49-F238E27FC236}">
                <a16:creationId xmlns:a16="http://schemas.microsoft.com/office/drawing/2014/main" id="{7ED98B7E-CB6D-4CA8-8B01-A2E47F19E427}"/>
              </a:ext>
            </a:extLst>
          </p:cNvPr>
          <p:cNvSpPr>
            <a:spLocks noGrp="1"/>
          </p:cNvSpPr>
          <p:nvPr>
            <p:ph idx="1"/>
          </p:nvPr>
        </p:nvSpPr>
        <p:spPr>
          <a:xfrm>
            <a:off x="4435521" y="1035841"/>
            <a:ext cx="3070747" cy="3167669"/>
          </a:xfrm>
        </p:spPr>
        <p:txBody>
          <a:bodyPr>
            <a:normAutofit fontScale="92500" lnSpcReduction="20000"/>
          </a:bodyPr>
          <a:lstStyle/>
          <a:p>
            <a:pPr>
              <a:lnSpc>
                <a:spcPct val="110000"/>
              </a:lnSpc>
            </a:pPr>
            <a:r>
              <a:rPr lang="en-US" sz="1400" dirty="0"/>
              <a:t>Early termination of pregnancy is a medical matter between patient and physician</a:t>
            </a:r>
            <a:r>
              <a:rPr lang="en-US" dirty="0"/>
              <a:t>.</a:t>
            </a:r>
          </a:p>
          <a:p>
            <a:pPr>
              <a:lnSpc>
                <a:spcPct val="110000"/>
              </a:lnSpc>
            </a:pPr>
            <a:r>
              <a:rPr lang="en-US" sz="1400" dirty="0"/>
              <a:t>The AMA strongly condemns any governmental interference into the practice of medicine that compromises physicians’ ability to use their medical judgment to determine treatment that is in the best interest of patients.</a:t>
            </a:r>
          </a:p>
          <a:p>
            <a:pPr>
              <a:lnSpc>
                <a:spcPct val="110000"/>
              </a:lnSpc>
            </a:pPr>
            <a:r>
              <a:rPr lang="en-US" sz="1400" dirty="0"/>
              <a:t>The AMA is working with states addressing this issue and offering legislative support, as well as potential litigation support. </a:t>
            </a:r>
          </a:p>
          <a:p>
            <a:endParaRPr lang="en-US" sz="1400" dirty="0"/>
          </a:p>
        </p:txBody>
      </p:sp>
      <p:sp>
        <p:nvSpPr>
          <p:cNvPr id="4" name="Slide Number Placeholder 3">
            <a:extLst>
              <a:ext uri="{FF2B5EF4-FFF2-40B4-BE49-F238E27FC236}">
                <a16:creationId xmlns:a16="http://schemas.microsoft.com/office/drawing/2014/main" id="{D5395BCD-EA68-4DCF-A8F5-4BBD82622B85}"/>
              </a:ext>
            </a:extLst>
          </p:cNvPr>
          <p:cNvSpPr>
            <a:spLocks noGrp="1"/>
          </p:cNvSpPr>
          <p:nvPr>
            <p:ph type="sldNum" sz="quarter" idx="10"/>
          </p:nvPr>
        </p:nvSpPr>
        <p:spPr/>
        <p:txBody>
          <a:bodyPr/>
          <a:lstStyle/>
          <a:p>
            <a:fld id="{DA05D499-8038-C642-91E0-FF7B8677CF19}" type="slidenum">
              <a:rPr lang="en-US" smtClean="0"/>
              <a:pPr/>
              <a:t>8</a:t>
            </a:fld>
            <a:endParaRPr lang="en-US" dirty="0"/>
          </a:p>
        </p:txBody>
      </p:sp>
      <p:pic>
        <p:nvPicPr>
          <p:cNvPr id="6" name="Picture 5">
            <a:extLst>
              <a:ext uri="{FF2B5EF4-FFF2-40B4-BE49-F238E27FC236}">
                <a16:creationId xmlns:a16="http://schemas.microsoft.com/office/drawing/2014/main" id="{7910F496-656E-4AD8-BBB4-92A22F2BB11C}"/>
              </a:ext>
            </a:extLst>
          </p:cNvPr>
          <p:cNvPicPr>
            <a:picLocks noChangeAspect="1"/>
          </p:cNvPicPr>
          <p:nvPr/>
        </p:nvPicPr>
        <p:blipFill>
          <a:blip r:embed="rId2"/>
          <a:stretch>
            <a:fillRect/>
          </a:stretch>
        </p:blipFill>
        <p:spPr>
          <a:xfrm>
            <a:off x="600501" y="1035841"/>
            <a:ext cx="3452842" cy="3167669"/>
          </a:xfrm>
          <a:prstGeom prst="rect">
            <a:avLst/>
          </a:prstGeom>
          <a:ln>
            <a:solidFill>
              <a:schemeClr val="tx2"/>
            </a:solidFill>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4229773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CF7F1-9FE3-402E-80D1-2F48B0F49105}"/>
              </a:ext>
            </a:extLst>
          </p:cNvPr>
          <p:cNvSpPr>
            <a:spLocks noGrp="1"/>
          </p:cNvSpPr>
          <p:nvPr>
            <p:ph type="title"/>
          </p:nvPr>
        </p:nvSpPr>
        <p:spPr>
          <a:xfrm>
            <a:off x="1546412" y="722909"/>
            <a:ext cx="2062830" cy="3802200"/>
          </a:xfrm>
        </p:spPr>
        <p:txBody>
          <a:bodyPr vert="horz" lIns="75511" tIns="37756" rIns="75511" bIns="37756" rtlCol="0" anchor="ctr" anchorCtr="0">
            <a:normAutofit/>
          </a:bodyPr>
          <a:lstStyle/>
          <a:p>
            <a:pPr algn="r">
              <a:lnSpc>
                <a:spcPct val="90000"/>
              </a:lnSpc>
            </a:pPr>
            <a:r>
              <a:rPr lang="en-US" sz="2800" b="1" dirty="0">
                <a:solidFill>
                  <a:schemeClr val="accent1"/>
                </a:solidFill>
                <a:ea typeface="+mj-ea"/>
              </a:rPr>
              <a:t>Working</a:t>
            </a:r>
            <a:br>
              <a:rPr lang="en-US" sz="2800" b="1" dirty="0">
                <a:solidFill>
                  <a:schemeClr val="accent1"/>
                </a:solidFill>
                <a:ea typeface="+mj-ea"/>
              </a:rPr>
            </a:br>
            <a:r>
              <a:rPr lang="en-US" sz="2800" b="1" dirty="0">
                <a:solidFill>
                  <a:schemeClr val="accent1"/>
                </a:solidFill>
                <a:ea typeface="+mj-ea"/>
              </a:rPr>
              <a:t>with the</a:t>
            </a:r>
            <a:br>
              <a:rPr lang="en-US" sz="2800" b="1" dirty="0">
                <a:solidFill>
                  <a:schemeClr val="accent1"/>
                </a:solidFill>
                <a:ea typeface="+mj-ea"/>
              </a:rPr>
            </a:br>
            <a:r>
              <a:rPr lang="en-US" sz="2800" b="1" dirty="0">
                <a:solidFill>
                  <a:schemeClr val="accent1"/>
                </a:solidFill>
                <a:ea typeface="+mj-ea"/>
              </a:rPr>
              <a:t>Federation</a:t>
            </a:r>
            <a:br>
              <a:rPr lang="en-US" sz="2800" b="1" dirty="0">
                <a:solidFill>
                  <a:schemeClr val="accent1"/>
                </a:solidFill>
                <a:ea typeface="+mj-ea"/>
              </a:rPr>
            </a:br>
            <a:r>
              <a:rPr lang="en-US" sz="2800" b="1" dirty="0">
                <a:solidFill>
                  <a:schemeClr val="accent1"/>
                </a:solidFill>
                <a:ea typeface="+mj-ea"/>
              </a:rPr>
              <a:t>to protect</a:t>
            </a:r>
            <a:br>
              <a:rPr lang="en-US" sz="2800" b="1" dirty="0">
                <a:solidFill>
                  <a:schemeClr val="accent1"/>
                </a:solidFill>
                <a:ea typeface="+mj-ea"/>
              </a:rPr>
            </a:br>
            <a:r>
              <a:rPr lang="en-US" sz="2800" b="1" dirty="0">
                <a:solidFill>
                  <a:schemeClr val="accent1"/>
                </a:solidFill>
                <a:ea typeface="+mj-ea"/>
              </a:rPr>
              <a:t> the ACA</a:t>
            </a:r>
            <a:br>
              <a:rPr lang="en-US" sz="2800" dirty="0">
                <a:solidFill>
                  <a:schemeClr val="accent1"/>
                </a:solidFill>
                <a:latin typeface="Times New Roman" panose="02020603050405020304" pitchFamily="18" charset="0"/>
                <a:ea typeface="+mj-ea"/>
                <a:cs typeface="Times New Roman" panose="02020603050405020304" pitchFamily="18" charset="0"/>
              </a:rPr>
            </a:br>
            <a:endParaRPr lang="en-US" sz="2800" dirty="0">
              <a:solidFill>
                <a:schemeClr val="accent1"/>
              </a:solidFill>
              <a:latin typeface="Times New Roman" panose="02020603050405020304" pitchFamily="18" charset="0"/>
              <a:ea typeface="+mj-ea"/>
              <a:cs typeface="Times New Roman" panose="02020603050405020304" pitchFamily="18" charset="0"/>
            </a:endParaRPr>
          </a:p>
        </p:txBody>
      </p:sp>
      <p:sp>
        <p:nvSpPr>
          <p:cNvPr id="3" name="Content Placeholder 2">
            <a:extLst>
              <a:ext uri="{FF2B5EF4-FFF2-40B4-BE49-F238E27FC236}">
                <a16:creationId xmlns:a16="http://schemas.microsoft.com/office/drawing/2014/main" id="{DE14446F-57DB-4C43-8CCA-B3F930073C05}"/>
              </a:ext>
            </a:extLst>
          </p:cNvPr>
          <p:cNvSpPr>
            <a:spLocks noGrp="1"/>
          </p:cNvSpPr>
          <p:nvPr>
            <p:ph idx="1"/>
          </p:nvPr>
        </p:nvSpPr>
        <p:spPr>
          <a:xfrm>
            <a:off x="3960547" y="359764"/>
            <a:ext cx="3764042" cy="3937916"/>
          </a:xfrm>
        </p:spPr>
        <p:txBody>
          <a:bodyPr vert="horz" lIns="75511" tIns="37756" rIns="75511" bIns="37756" rtlCol="0" anchor="ctr">
            <a:normAutofit/>
          </a:bodyPr>
          <a:lstStyle/>
          <a:p>
            <a:pPr>
              <a:buFont typeface="Arial" panose="020B0604020202020204" pitchFamily="34" charset="0"/>
              <a:buChar char="•"/>
            </a:pPr>
            <a:r>
              <a:rPr lang="en-US" sz="1400" dirty="0"/>
              <a:t>The AMA has acknowledged the ACA is flawed, and policymakers need to fix problems, gaps, and unintended consequences. </a:t>
            </a:r>
          </a:p>
          <a:p>
            <a:pPr>
              <a:buFont typeface="Arial" panose="020B0604020202020204" pitchFamily="34" charset="0"/>
              <a:buChar char="•"/>
            </a:pPr>
            <a:r>
              <a:rPr lang="en-US" sz="1400" dirty="0"/>
              <a:t>At the state level, Medicaid expansion should be a priority to reduce the number of low-income uninsured individuals in non-expansion states</a:t>
            </a:r>
            <a:r>
              <a:rPr lang="en-US" dirty="0"/>
              <a:t>. </a:t>
            </a:r>
          </a:p>
          <a:p>
            <a:pPr>
              <a:buFont typeface="Arial" panose="020B0604020202020204" pitchFamily="34" charset="0"/>
              <a:buChar char="•"/>
            </a:pPr>
            <a:r>
              <a:rPr lang="en-US" sz="1400" dirty="0"/>
              <a:t>Congress should pursue policies that expand eligibility for tax credits inversely related to income, as well as increase tax credit amounts for populations including young adults.</a:t>
            </a:r>
          </a:p>
        </p:txBody>
      </p:sp>
      <p:sp>
        <p:nvSpPr>
          <p:cNvPr id="4" name="Slide Number Placeholder 3">
            <a:extLst>
              <a:ext uri="{FF2B5EF4-FFF2-40B4-BE49-F238E27FC236}">
                <a16:creationId xmlns:a16="http://schemas.microsoft.com/office/drawing/2014/main" id="{113546FA-29EB-479A-915B-C4EDCD22E4E2}"/>
              </a:ext>
            </a:extLst>
          </p:cNvPr>
          <p:cNvSpPr>
            <a:spLocks noGrp="1"/>
          </p:cNvSpPr>
          <p:nvPr>
            <p:ph type="sldNum" sz="quarter" idx="10"/>
          </p:nvPr>
        </p:nvSpPr>
        <p:spPr>
          <a:xfrm>
            <a:off x="7015435" y="4525109"/>
            <a:ext cx="427092" cy="273844"/>
          </a:xfrm>
        </p:spPr>
        <p:txBody>
          <a:bodyPr vert="horz" lIns="75511" tIns="37756" rIns="75511" bIns="37756" rtlCol="0" anchor="ctr">
            <a:normAutofit/>
          </a:bodyPr>
          <a:lstStyle/>
          <a:p>
            <a:pPr algn="r" defTabSz="755150">
              <a:spcAft>
                <a:spcPts val="496"/>
              </a:spcAft>
            </a:pPr>
            <a:fld id="{DA05D499-8038-C642-91E0-FF7B8677CF19}" type="slidenum">
              <a:rPr lang="en-US" sz="662">
                <a:solidFill>
                  <a:srgbClr val="595959">
                    <a:alpha val="80000"/>
                  </a:srgbClr>
                </a:solidFill>
                <a:latin typeface="Calibri"/>
                <a:ea typeface="+mn-ea"/>
              </a:rPr>
              <a:pPr algn="r" defTabSz="755150">
                <a:spcAft>
                  <a:spcPts val="496"/>
                </a:spcAft>
              </a:pPr>
              <a:t>9</a:t>
            </a:fld>
            <a:endParaRPr lang="en-US" sz="662">
              <a:solidFill>
                <a:srgbClr val="595959">
                  <a:alpha val="80000"/>
                </a:srgbClr>
              </a:solidFill>
              <a:latin typeface="Calibri"/>
              <a:ea typeface="+mn-ea"/>
            </a:endParaRPr>
          </a:p>
        </p:txBody>
      </p:sp>
      <p:cxnSp>
        <p:nvCxnSpPr>
          <p:cNvPr id="6" name="Straight Connector 5">
            <a:extLst>
              <a:ext uri="{FF2B5EF4-FFF2-40B4-BE49-F238E27FC236}">
                <a16:creationId xmlns:a16="http://schemas.microsoft.com/office/drawing/2014/main" id="{8055163E-958C-4F0C-A3C9-EF145925D3BA}"/>
              </a:ext>
            </a:extLst>
          </p:cNvPr>
          <p:cNvCxnSpPr/>
          <p:nvPr/>
        </p:nvCxnSpPr>
        <p:spPr>
          <a:xfrm>
            <a:off x="3794760" y="722909"/>
            <a:ext cx="0" cy="357477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801796"/>
      </p:ext>
    </p:extLst>
  </p:cSld>
  <p:clrMapOvr>
    <a:masterClrMapping/>
  </p:clrMapOvr>
</p:sld>
</file>

<file path=ppt/theme/theme1.xml><?xml version="1.0" encoding="utf-8"?>
<a:theme xmlns:a="http://schemas.openxmlformats.org/drawingml/2006/main" name="MMM Blank Slides">
  <a:themeElements>
    <a:clrScheme name="AMA Custom Palette">
      <a:dk1>
        <a:srgbClr val="595959"/>
      </a:dk1>
      <a:lt1>
        <a:sysClr val="window" lastClr="FFFFFF"/>
      </a:lt1>
      <a:dk2>
        <a:srgbClr val="000000"/>
      </a:dk2>
      <a:lt2>
        <a:srgbClr val="EEECE1"/>
      </a:lt2>
      <a:accent1>
        <a:srgbClr val="46166B"/>
      </a:accent1>
      <a:accent2>
        <a:srgbClr val="A1A1A4"/>
      </a:accent2>
      <a:accent3>
        <a:srgbClr val="009DDC"/>
      </a:accent3>
      <a:accent4>
        <a:srgbClr val="FAA634"/>
      </a:accent4>
      <a:accent5>
        <a:srgbClr val="C1D82F"/>
      </a:accent5>
      <a:accent6>
        <a:srgbClr val="E71933"/>
      </a:accent6>
      <a:hlink>
        <a:srgbClr val="46166B"/>
      </a:hlink>
      <a:folHlink>
        <a:srgbClr val="46166B"/>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ower Point Toolkit Slides">
  <a:themeElements>
    <a:clrScheme name="AMA Custom Palette">
      <a:dk1>
        <a:srgbClr val="595959"/>
      </a:dk1>
      <a:lt1>
        <a:sysClr val="window" lastClr="FFFFFF"/>
      </a:lt1>
      <a:dk2>
        <a:srgbClr val="000000"/>
      </a:dk2>
      <a:lt2>
        <a:srgbClr val="EEECE1"/>
      </a:lt2>
      <a:accent1>
        <a:srgbClr val="46166B"/>
      </a:accent1>
      <a:accent2>
        <a:srgbClr val="A1A1A4"/>
      </a:accent2>
      <a:accent3>
        <a:srgbClr val="009DDC"/>
      </a:accent3>
      <a:accent4>
        <a:srgbClr val="FAA634"/>
      </a:accent4>
      <a:accent5>
        <a:srgbClr val="C1D82F"/>
      </a:accent5>
      <a:accent6>
        <a:srgbClr val="E71933"/>
      </a:accent6>
      <a:hlink>
        <a:srgbClr val="46166B"/>
      </a:hlink>
      <a:folHlink>
        <a:srgbClr val="46166B"/>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AMA Custom Palette">
      <a:dk1>
        <a:srgbClr val="595959"/>
      </a:dk1>
      <a:lt1>
        <a:sysClr val="window" lastClr="FFFFFF"/>
      </a:lt1>
      <a:dk2>
        <a:srgbClr val="000000"/>
      </a:dk2>
      <a:lt2>
        <a:srgbClr val="EEECE1"/>
      </a:lt2>
      <a:accent1>
        <a:srgbClr val="46166B"/>
      </a:accent1>
      <a:accent2>
        <a:srgbClr val="A1A1A4"/>
      </a:accent2>
      <a:accent3>
        <a:srgbClr val="009DDC"/>
      </a:accent3>
      <a:accent4>
        <a:srgbClr val="FAA634"/>
      </a:accent4>
      <a:accent5>
        <a:srgbClr val="C1D82F"/>
      </a:accent5>
      <a:accent6>
        <a:srgbClr val="E71933"/>
      </a:accent6>
      <a:hlink>
        <a:srgbClr val="46166B"/>
      </a:hlink>
      <a:folHlink>
        <a:srgbClr val="46166B"/>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MM Blank Slides">
  <a:themeElements>
    <a:clrScheme name="AMA Custom Palette">
      <a:dk1>
        <a:srgbClr val="595959"/>
      </a:dk1>
      <a:lt1>
        <a:sysClr val="window" lastClr="FFFFFF"/>
      </a:lt1>
      <a:dk2>
        <a:srgbClr val="000000"/>
      </a:dk2>
      <a:lt2>
        <a:srgbClr val="EEECE1"/>
      </a:lt2>
      <a:accent1>
        <a:srgbClr val="46166B"/>
      </a:accent1>
      <a:accent2>
        <a:srgbClr val="A1A1A4"/>
      </a:accent2>
      <a:accent3>
        <a:srgbClr val="009DDC"/>
      </a:accent3>
      <a:accent4>
        <a:srgbClr val="FAA634"/>
      </a:accent4>
      <a:accent5>
        <a:srgbClr val="C1D82F"/>
      </a:accent5>
      <a:accent6>
        <a:srgbClr val="E71933"/>
      </a:accent6>
      <a:hlink>
        <a:srgbClr val="46166B"/>
      </a:hlink>
      <a:folHlink>
        <a:srgbClr val="46166B"/>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F549EDA25AFAE4EB20C345EBBC6D693" ma:contentTypeVersion="5" ma:contentTypeDescription="Create a new document." ma:contentTypeScope="" ma:versionID="637854383cd60fe939e1329d18198979">
  <xsd:schema xmlns:xsd="http://www.w3.org/2001/XMLSchema" xmlns:xs="http://www.w3.org/2001/XMLSchema" xmlns:p="http://schemas.microsoft.com/office/2006/metadata/properties" xmlns:ns1="http://schemas.microsoft.com/sharepoint/v3" xmlns:ns2="4325a765-556f-4788-bffb-be399ea8b751" xmlns:ns3="c090f37f-9413-49fc-ab1c-ee3f56d8c3f5" targetNamespace="http://schemas.microsoft.com/office/2006/metadata/properties" ma:root="true" ma:fieldsID="f1981aaf43ce4c087055a7d2bd0ae7db" ns1:_="" ns2:_="" ns3:_="">
    <xsd:import namespace="http://schemas.microsoft.com/sharepoint/v3"/>
    <xsd:import namespace="4325a765-556f-4788-bffb-be399ea8b751"/>
    <xsd:import namespace="c090f37f-9413-49fc-ab1c-ee3f56d8c3f5"/>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25a765-556f-4788-bffb-be399ea8b751"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090f37f-9413-49fc-ab1c-ee3f56d8c3f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BD1D7F-6FC9-4604-88C5-59B6546180B4}">
  <ds:schemaRef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c090f37f-9413-49fc-ab1c-ee3f56d8c3f5"/>
    <ds:schemaRef ds:uri="4325a765-556f-4788-bffb-be399ea8b751"/>
    <ds:schemaRef ds:uri="http://www.w3.org/XML/1998/namespace"/>
    <ds:schemaRef ds:uri="http://purl.org/dc/dcmitype/"/>
  </ds:schemaRefs>
</ds:datastoreItem>
</file>

<file path=customXml/itemProps2.xml><?xml version="1.0" encoding="utf-8"?>
<ds:datastoreItem xmlns:ds="http://schemas.openxmlformats.org/officeDocument/2006/customXml" ds:itemID="{56160145-A98A-4D81-862E-BF00BB8F61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325a765-556f-4788-bffb-be399ea8b751"/>
    <ds:schemaRef ds:uri="c090f37f-9413-49fc-ab1c-ee3f56d8c3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81B741A-BD97-4A45-B4AE-C102BADE9E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4099</TotalTime>
  <Words>562</Words>
  <Application>Microsoft Office PowerPoint</Application>
  <PresentationFormat>On-screen Show (16:9)</PresentationFormat>
  <Paragraphs>56</Paragraphs>
  <Slides>11</Slides>
  <Notes>3</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11</vt:i4>
      </vt:variant>
    </vt:vector>
  </HeadingPairs>
  <TitlesOfParts>
    <vt:vector size="18" baseType="lpstr">
      <vt:lpstr>Arial</vt:lpstr>
      <vt:lpstr>Calibri</vt:lpstr>
      <vt:lpstr>Times New Roman</vt:lpstr>
      <vt:lpstr>MMM Blank Slides</vt:lpstr>
      <vt:lpstr>Power Point Toolkit Slides</vt:lpstr>
      <vt:lpstr>Custom Design</vt:lpstr>
      <vt:lpstr>1_MMM Blank Slides</vt:lpstr>
      <vt:lpstr>AMA State Advocacy and the Urgency of the Moment in Medicine </vt:lpstr>
      <vt:lpstr>New CDC numbers show plateau in overdose deaths</vt:lpstr>
      <vt:lpstr>Progress to end opioid epidemic – highlights of new report</vt:lpstr>
      <vt:lpstr>New recommendations from the Opioid Task Force</vt:lpstr>
      <vt:lpstr>Prior authorization and other barriers to treatment</vt:lpstr>
      <vt:lpstr>11 states eliminate prior authorization for MAT; More to come</vt:lpstr>
      <vt:lpstr>Defending Title X</vt:lpstr>
      <vt:lpstr>AMA policies to support reproductive health</vt:lpstr>
      <vt:lpstr>Working with the Federation to protect  the ACA </vt:lpstr>
      <vt:lpstr>AMA proposals to correct ACA shortcomings</vt:lpstr>
      <vt:lpstr>PowerPoint Presentation</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Glosniak</dc:creator>
  <cp:lastModifiedBy>Brian Foy</cp:lastModifiedBy>
  <cp:revision>179</cp:revision>
  <cp:lastPrinted>2019-02-28T15:40:17Z</cp:lastPrinted>
  <dcterms:created xsi:type="dcterms:W3CDTF">1601-01-01T00:00:00Z</dcterms:created>
  <dcterms:modified xsi:type="dcterms:W3CDTF">2019-06-05T15:35:59Z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0x0101008F549EDA25AFAE4EB20C345EBBC6D693</vt:lpwstr>
  </property>
</Properties>
</file>