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9" r:id="rId4"/>
    <p:sldId id="263" r:id="rId5"/>
    <p:sldId id="258" r:id="rId6"/>
    <p:sldId id="260" r:id="rId7"/>
    <p:sldId id="262"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6" autoAdjust="0"/>
    <p:restoredTop sz="72198" autoAdjust="0"/>
  </p:normalViewPr>
  <p:slideViewPr>
    <p:cSldViewPr snapToGrid="0">
      <p:cViewPr varScale="1">
        <p:scale>
          <a:sx n="92" d="100"/>
          <a:sy n="92" d="100"/>
        </p:scale>
        <p:origin x="120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CBEC0D-9804-49CF-8FAC-97DC1E475FCC}" type="datetimeFigureOut">
              <a:rPr lang="en-US" smtClean="0"/>
              <a:t>6/7/2017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CBA002-46B9-473D-B0D4-CA30598AF99C}" type="slidenum">
              <a:rPr lang="en-US" smtClean="0"/>
              <a:t>‹#›</a:t>
            </a:fld>
            <a:endParaRPr lang="en-US"/>
          </a:p>
        </p:txBody>
      </p:sp>
    </p:spTree>
    <p:extLst>
      <p:ext uri="{BB962C8B-B14F-4D97-AF65-F5344CB8AC3E}">
        <p14:creationId xmlns:p14="http://schemas.microsoft.com/office/powerpoint/2010/main" val="807579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all of you, we are in the midst of an opioid crisis</a:t>
            </a:r>
            <a:r>
              <a:rPr lang="en-US" baseline="0" dirty="0"/>
              <a:t> that has impacted most of us professionally and personally.</a:t>
            </a:r>
          </a:p>
          <a:p>
            <a:endParaRPr lang="en-US" baseline="0" dirty="0"/>
          </a:p>
          <a:p>
            <a:r>
              <a:rPr lang="en-US" baseline="0" dirty="0"/>
              <a:t>The Massachusetts Medical Society has worked for the last few years to address prescribing habits as well as education of physicians and patients.</a:t>
            </a:r>
          </a:p>
          <a:p>
            <a:endParaRPr lang="en-US" baseline="0" dirty="0"/>
          </a:p>
          <a:p>
            <a:r>
              <a:rPr lang="en-US" baseline="0" dirty="0"/>
              <a:t>Our focus has been to prevent dependency.</a:t>
            </a:r>
          </a:p>
          <a:p>
            <a:endParaRPr lang="en-US" baseline="0" dirty="0"/>
          </a:p>
          <a:p>
            <a:r>
              <a:rPr lang="en-US" baseline="0" dirty="0"/>
              <a:t>To some extent, our efforts have worked. We have had 10,000 unique users of our free online CME programs on opioid prescribing. Between the beginning of 2015 and the beginning of 2016, we saw a more than 20% drop in prescriptions.</a:t>
            </a:r>
          </a:p>
          <a:p>
            <a:endParaRPr lang="en-US" baseline="0" dirty="0"/>
          </a:p>
          <a:p>
            <a:r>
              <a:rPr lang="en-US" baseline="0" dirty="0"/>
              <a:t>But the epidemic rages on, especially among those it had already touched. Last year, the state saw 2,000 opioid-related overdose deaths. We need to save lives.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4FCBA002-46B9-473D-B0D4-CA30598AF99C}" type="slidenum">
              <a:rPr lang="en-US" smtClean="0"/>
              <a:t>2</a:t>
            </a:fld>
            <a:endParaRPr lang="en-US"/>
          </a:p>
        </p:txBody>
      </p:sp>
    </p:spTree>
    <p:extLst>
      <p:ext uri="{BB962C8B-B14F-4D97-AF65-F5344CB8AC3E}">
        <p14:creationId xmlns:p14="http://schemas.microsoft.com/office/powerpoint/2010/main" val="3722885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Medically supervised injection facilities, also known as supervised or safe injection facilities (SIFs) or supervised consumption facilities, are a harm-reduction strategy designed to reduce overdoses and other harms associated with illegal drug use.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Specifically, a SIF is a legally approved public health facility that offers a hygienic environment where people can inject previously acquired illicit drugs under the supervision of trained staff. Some facilities also allow people to smoke illicit drugs.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Staff are medical professionals who are prepared to provide emergency care, including naloxone, when needed.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Importantly</a:t>
            </a:r>
            <a:r>
              <a:rPr lang="en-US" sz="1200" kern="1200">
                <a:solidFill>
                  <a:schemeClr val="tx1"/>
                </a:solidFill>
                <a:effectLst/>
                <a:latin typeface="+mn-lt"/>
                <a:ea typeface="+mn-ea"/>
                <a:cs typeface="+mn-cs"/>
              </a:rPr>
              <a:t>, SIFs </a:t>
            </a:r>
            <a:r>
              <a:rPr lang="en-US" sz="1200" kern="1200" dirty="0">
                <a:solidFill>
                  <a:schemeClr val="tx1"/>
                </a:solidFill>
                <a:effectLst/>
                <a:latin typeface="+mn-lt"/>
                <a:ea typeface="+mn-ea"/>
                <a:cs typeface="+mn-cs"/>
              </a:rPr>
              <a:t>do NOT supply illicit drugs to the patients.</a:t>
            </a:r>
            <a:r>
              <a:rPr lang="en-US" sz="1200" kern="1200" baseline="0" dirty="0">
                <a:solidFill>
                  <a:schemeClr val="tx1"/>
                </a:solidFill>
                <a:effectLst/>
                <a:latin typeface="+mn-lt"/>
                <a:ea typeface="+mn-ea"/>
                <a:cs typeface="+mn-cs"/>
              </a:rPr>
              <a:t> The patients themselves must bring their own.</a:t>
            </a:r>
            <a:endParaRPr lang="en-US" dirty="0"/>
          </a:p>
        </p:txBody>
      </p:sp>
      <p:sp>
        <p:nvSpPr>
          <p:cNvPr id="4" name="Slide Number Placeholder 3"/>
          <p:cNvSpPr>
            <a:spLocks noGrp="1"/>
          </p:cNvSpPr>
          <p:nvPr>
            <p:ph type="sldNum" sz="quarter" idx="10"/>
          </p:nvPr>
        </p:nvSpPr>
        <p:spPr/>
        <p:txBody>
          <a:bodyPr/>
          <a:lstStyle/>
          <a:p>
            <a:fld id="{4FCBA002-46B9-473D-B0D4-CA30598AF99C}" type="slidenum">
              <a:rPr lang="en-US" smtClean="0"/>
              <a:t>3</a:t>
            </a:fld>
            <a:endParaRPr lang="en-US"/>
          </a:p>
        </p:txBody>
      </p:sp>
    </p:spTree>
    <p:extLst>
      <p:ext uri="{BB962C8B-B14F-4D97-AF65-F5344CB8AC3E}">
        <p14:creationId xmlns:p14="http://schemas.microsoft.com/office/powerpoint/2010/main" val="657665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our 2016</a:t>
            </a:r>
            <a:r>
              <a:rPr lang="en-US" baseline="0" dirty="0"/>
              <a:t> Annual Meeting last spring, the House of Delegates passed this resolution, stipulating that we study the concept of SIFs and that the Board report back with recommendations.</a:t>
            </a:r>
          </a:p>
          <a:p>
            <a:endParaRPr lang="en-US" baseline="0" dirty="0"/>
          </a:p>
          <a:p>
            <a:r>
              <a:rPr lang="en-US" baseline="0" dirty="0"/>
              <a:t>While conducting the research, we continued our advocacy on other life-saving efforts, such as improved access to naloxone and access to comprehensive treatment for those in recovery.</a:t>
            </a:r>
            <a:endParaRPr lang="en-US" dirty="0"/>
          </a:p>
        </p:txBody>
      </p:sp>
      <p:sp>
        <p:nvSpPr>
          <p:cNvPr id="4" name="Slide Number Placeholder 3"/>
          <p:cNvSpPr>
            <a:spLocks noGrp="1"/>
          </p:cNvSpPr>
          <p:nvPr>
            <p:ph type="sldNum" sz="quarter" idx="10"/>
          </p:nvPr>
        </p:nvSpPr>
        <p:spPr/>
        <p:txBody>
          <a:bodyPr/>
          <a:lstStyle/>
          <a:p>
            <a:fld id="{4FCBA002-46B9-473D-B0D4-CA30598AF99C}" type="slidenum">
              <a:rPr lang="en-US" smtClean="0"/>
              <a:t>4</a:t>
            </a:fld>
            <a:endParaRPr lang="en-US"/>
          </a:p>
        </p:txBody>
      </p:sp>
    </p:spTree>
    <p:extLst>
      <p:ext uri="{BB962C8B-B14F-4D97-AF65-F5344CB8AC3E}">
        <p14:creationId xmlns:p14="http://schemas.microsoft.com/office/powerpoint/2010/main" val="2065354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we reviewed the data, we saw that there is a clear, evidence-based argument in support of SIFs as a harm reduction approach.</a:t>
            </a:r>
          </a:p>
          <a:p>
            <a:endParaRPr lang="en-US" baseline="0" dirty="0"/>
          </a:p>
          <a:p>
            <a:r>
              <a:rPr lang="en-US" baseline="0" dirty="0"/>
              <a:t>These data come from the SIF in Vancouver, Canada. Reduction in overdose mortality. Increase in methadone initiation. </a:t>
            </a:r>
          </a:p>
          <a:p>
            <a:endParaRPr lang="en-US" baseline="0" dirty="0"/>
          </a:p>
          <a:p>
            <a:r>
              <a:rPr lang="en-US" dirty="0"/>
              <a:t>It’s thought that SIFs can protect against infections such as HIV and hepatitis C. They can protect</a:t>
            </a:r>
            <a:r>
              <a:rPr lang="en-US" baseline="0" dirty="0"/>
              <a:t> persons who inject drugs, especially women, from street violence associated with public injectable drug use.</a:t>
            </a:r>
          </a:p>
          <a:p>
            <a:endParaRPr lang="en-US" baseline="0" dirty="0"/>
          </a:p>
          <a:p>
            <a:r>
              <a:rPr lang="en-US" baseline="0" dirty="0"/>
              <a:t>Before SIFs opened in other countries, there were concerns of negative consequences in the community, but reality has not borne these out.</a:t>
            </a:r>
          </a:p>
          <a:p>
            <a:endParaRPr lang="en-US" baseline="0" dirty="0"/>
          </a:p>
          <a:p>
            <a:r>
              <a:rPr lang="en-US" baseline="0" dirty="0"/>
              <a:t>There has been a reduction in public injection and related litter.</a:t>
            </a:r>
          </a:p>
          <a:p>
            <a:endParaRPr lang="en-US" baseline="0" dirty="0"/>
          </a:p>
          <a:p>
            <a:r>
              <a:rPr lang="en-US" baseline="0" dirty="0"/>
              <a:t>There is little change in drug deals, and there is no increase in crime. </a:t>
            </a:r>
          </a:p>
          <a:p>
            <a:endParaRPr lang="en-US" baseline="0" dirty="0"/>
          </a:p>
          <a:p>
            <a:r>
              <a:rPr lang="en-US" dirty="0"/>
              <a:t>One important point – after initial reticence, both business leaders and</a:t>
            </a:r>
            <a:r>
              <a:rPr lang="en-US" baseline="0" dirty="0"/>
              <a:t> law enforcement in Vancouver have expressed support for that city’s SIF.</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Data in support of SIFs continue to emerge. We addressed cost-effectiveness in our report, and just last week, Johns Hopkins University supplemented it with new estimates:</a:t>
            </a:r>
            <a:r>
              <a:rPr lang="en-US" sz="1200" dirty="0">
                <a:solidFill>
                  <a:schemeClr val="tx2">
                    <a:lumMod val="50000"/>
                  </a:schemeClr>
                </a:solidFill>
              </a:rPr>
              <a:t> “at an annual cost of $1.8 million, a single SIF would generate $7.8 million in savings, preventing 3.7 HIV infections, 21 Hepatitis C infections, 374 days in the hospital for skin and soft-tissue infection, 5.9 overdose deaths, 108 overdose-related ambulance calls, 78 emergency room visits, and 27 hospitalizations, while bringing 121 additional people into treatment.”</a:t>
            </a:r>
          </a:p>
          <a:p>
            <a:endParaRPr lang="en-US" dirty="0"/>
          </a:p>
        </p:txBody>
      </p:sp>
      <p:sp>
        <p:nvSpPr>
          <p:cNvPr id="4" name="Slide Number Placeholder 3"/>
          <p:cNvSpPr>
            <a:spLocks noGrp="1"/>
          </p:cNvSpPr>
          <p:nvPr>
            <p:ph type="sldNum" sz="quarter" idx="10"/>
          </p:nvPr>
        </p:nvSpPr>
        <p:spPr/>
        <p:txBody>
          <a:bodyPr/>
          <a:lstStyle/>
          <a:p>
            <a:fld id="{4FCBA002-46B9-473D-B0D4-CA30598AF99C}" type="slidenum">
              <a:rPr lang="en-US" smtClean="0"/>
              <a:t>5</a:t>
            </a:fld>
            <a:endParaRPr lang="en-US"/>
          </a:p>
        </p:txBody>
      </p:sp>
    </p:spTree>
    <p:extLst>
      <p:ext uri="{BB962C8B-B14F-4D97-AF65-F5344CB8AC3E}">
        <p14:creationId xmlns:p14="http://schemas.microsoft.com/office/powerpoint/2010/main" val="979439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research complete, at</a:t>
            </a:r>
            <a:r>
              <a:rPr lang="en-US" baseline="0" dirty="0"/>
              <a:t> our recent Annual Meeting, our House overwhelmingly passed a resolution that we advocate for a pilot SIF program to be run by a state-led task force.</a:t>
            </a:r>
          </a:p>
          <a:p>
            <a:endParaRPr lang="en-US" baseline="0" dirty="0"/>
          </a:p>
          <a:p>
            <a:r>
              <a:rPr lang="en-US" baseline="0" dirty="0"/>
              <a:t>This is important – the MMS is not opening a SIF, nor are we saying that there should be open access statewide to SIF locations.</a:t>
            </a:r>
          </a:p>
          <a:p>
            <a:endParaRPr lang="en-US" baseline="0" dirty="0"/>
          </a:p>
          <a:p>
            <a:r>
              <a:rPr lang="en-US" baseline="0" dirty="0"/>
              <a:t>We’re saying that now, it is appropriate for the state to consider a pilot program to see if the success that other countries have reported would be reflected in the Commonwealth of Massachusetts.</a:t>
            </a:r>
            <a:endParaRPr lang="en-US" dirty="0"/>
          </a:p>
        </p:txBody>
      </p:sp>
      <p:sp>
        <p:nvSpPr>
          <p:cNvPr id="4" name="Slide Number Placeholder 3"/>
          <p:cNvSpPr>
            <a:spLocks noGrp="1"/>
          </p:cNvSpPr>
          <p:nvPr>
            <p:ph type="sldNum" sz="quarter" idx="10"/>
          </p:nvPr>
        </p:nvSpPr>
        <p:spPr/>
        <p:txBody>
          <a:bodyPr/>
          <a:lstStyle/>
          <a:p>
            <a:fld id="{4FCBA002-46B9-473D-B0D4-CA30598AF99C}" type="slidenum">
              <a:rPr lang="en-US" smtClean="0"/>
              <a:t>6</a:t>
            </a:fld>
            <a:endParaRPr lang="en-US"/>
          </a:p>
        </p:txBody>
      </p:sp>
    </p:spTree>
    <p:extLst>
      <p:ext uri="{BB962C8B-B14F-4D97-AF65-F5344CB8AC3E}">
        <p14:creationId xmlns:p14="http://schemas.microsoft.com/office/powerpoint/2010/main" val="2064576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Since the resolution has passed, we have seen a groundswell of support. Media coverage was robust and remarkably favorable.</a:t>
            </a:r>
          </a:p>
          <a:p>
            <a:endParaRPr lang="en-US" baseline="0" dirty="0"/>
          </a:p>
          <a:p>
            <a:r>
              <a:rPr lang="en-US" baseline="0" dirty="0"/>
              <a:t>Our members have responded very positively, and now we are in the process of meeting with lawmakers and regulators to present the data and to clarify our position moving forward, given the specifics of and limitations of our resolution itself.</a:t>
            </a:r>
          </a:p>
          <a:p>
            <a:endParaRPr lang="en-US" baseline="0" dirty="0"/>
          </a:p>
          <a:p>
            <a:r>
              <a:rPr lang="en-US" baseline="0" dirty="0"/>
              <a:t>The future of this project is VERY uncertain, but so far, we do feel confident that it reflects our emphasis on public health and our members’ willingness to be innovative in the face of the opioid epidemic.</a:t>
            </a:r>
            <a:endParaRPr lang="en-US" dirty="0"/>
          </a:p>
        </p:txBody>
      </p:sp>
      <p:sp>
        <p:nvSpPr>
          <p:cNvPr id="4" name="Slide Number Placeholder 3"/>
          <p:cNvSpPr>
            <a:spLocks noGrp="1"/>
          </p:cNvSpPr>
          <p:nvPr>
            <p:ph type="sldNum" sz="quarter" idx="10"/>
          </p:nvPr>
        </p:nvSpPr>
        <p:spPr/>
        <p:txBody>
          <a:bodyPr/>
          <a:lstStyle/>
          <a:p>
            <a:fld id="{4FCBA002-46B9-473D-B0D4-CA30598AF99C}" type="slidenum">
              <a:rPr lang="en-US" smtClean="0"/>
              <a:t>7</a:t>
            </a:fld>
            <a:endParaRPr lang="en-US"/>
          </a:p>
        </p:txBody>
      </p:sp>
    </p:spTree>
    <p:extLst>
      <p:ext uri="{BB962C8B-B14F-4D97-AF65-F5344CB8AC3E}">
        <p14:creationId xmlns:p14="http://schemas.microsoft.com/office/powerpoint/2010/main" val="4286980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be handing out</a:t>
            </a:r>
            <a:r>
              <a:rPr lang="en-US" baseline="0" dirty="0"/>
              <a:t> copies of our report, but you can download more copies, along with our public-facing FAQ, off our website.</a:t>
            </a:r>
          </a:p>
          <a:p>
            <a:endParaRPr lang="en-US" baseline="0" dirty="0"/>
          </a:p>
          <a:p>
            <a:r>
              <a:rPr lang="en-US" baseline="0" dirty="0"/>
              <a:t>Or, if you prefer, email Michele Jussaume at the address on the screen.</a:t>
            </a:r>
          </a:p>
          <a:p>
            <a:endParaRPr lang="en-US" baseline="0" dirty="0"/>
          </a:p>
          <a:p>
            <a:r>
              <a:rPr lang="en-US" baseline="0"/>
              <a:t>Thank you.</a:t>
            </a:r>
            <a:endParaRPr lang="en-US"/>
          </a:p>
        </p:txBody>
      </p:sp>
      <p:sp>
        <p:nvSpPr>
          <p:cNvPr id="4" name="Slide Number Placeholder 3"/>
          <p:cNvSpPr>
            <a:spLocks noGrp="1"/>
          </p:cNvSpPr>
          <p:nvPr>
            <p:ph type="sldNum" sz="quarter" idx="10"/>
          </p:nvPr>
        </p:nvSpPr>
        <p:spPr/>
        <p:txBody>
          <a:bodyPr/>
          <a:lstStyle/>
          <a:p>
            <a:fld id="{4FCBA002-46B9-473D-B0D4-CA30598AF99C}" type="slidenum">
              <a:rPr lang="en-US" smtClean="0"/>
              <a:t>8</a:t>
            </a:fld>
            <a:endParaRPr lang="en-US"/>
          </a:p>
        </p:txBody>
      </p:sp>
    </p:spTree>
    <p:extLst>
      <p:ext uri="{BB962C8B-B14F-4D97-AF65-F5344CB8AC3E}">
        <p14:creationId xmlns:p14="http://schemas.microsoft.com/office/powerpoint/2010/main" val="1299443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28046" y="2028585"/>
            <a:ext cx="8825753" cy="1481378"/>
          </a:xfrm>
        </p:spPr>
        <p:txBody>
          <a:bodyPr anchor="b">
            <a:normAutofit/>
          </a:bodyPr>
          <a:lstStyle>
            <a:lvl1pPr algn="ctr">
              <a:defRPr sz="4800"/>
            </a:lvl1pPr>
          </a:lstStyle>
          <a:p>
            <a:r>
              <a:rPr lang="en-US" dirty="0"/>
              <a:t>Click to edit Master title style</a:t>
            </a:r>
          </a:p>
        </p:txBody>
      </p:sp>
      <p:sp>
        <p:nvSpPr>
          <p:cNvPr id="3" name="Subtitle 2"/>
          <p:cNvSpPr>
            <a:spLocks noGrp="1"/>
          </p:cNvSpPr>
          <p:nvPr>
            <p:ph type="subTitle" idx="1"/>
          </p:nvPr>
        </p:nvSpPr>
        <p:spPr>
          <a:xfrm>
            <a:off x="6001230" y="3625090"/>
            <a:ext cx="5352569" cy="103911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F5B22F3D-857A-42CD-9E9D-92143CDAE118}" type="slidenum">
              <a:rPr lang="en-US" smtClean="0"/>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8936" y="3756110"/>
            <a:ext cx="2709672" cy="2234184"/>
          </a:xfrm>
          <a:prstGeom prst="rect">
            <a:avLst/>
          </a:prstGeom>
        </p:spPr>
      </p:pic>
      <p:sp>
        <p:nvSpPr>
          <p:cNvPr id="10" name="Rectangle 9"/>
          <p:cNvSpPr/>
          <p:nvPr userDrawn="1"/>
        </p:nvSpPr>
        <p:spPr>
          <a:xfrm>
            <a:off x="184417" y="6356350"/>
            <a:ext cx="3534655" cy="501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5355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05840"/>
          </a:xfrm>
        </p:spPr>
        <p:txBody>
          <a:bodyPr/>
          <a:lstStyle>
            <a:lvl1pPr>
              <a:defRPr sz="3200"/>
            </a:lvl1pPr>
          </a:lstStyle>
          <a:p>
            <a:r>
              <a:rPr lang="en-US" dirty="0"/>
              <a:t>Click to edit Master title style</a:t>
            </a:r>
          </a:p>
        </p:txBody>
      </p:sp>
      <p:sp>
        <p:nvSpPr>
          <p:cNvPr id="3" name="Content Placeholder 2"/>
          <p:cNvSpPr>
            <a:spLocks noGrp="1"/>
          </p:cNvSpPr>
          <p:nvPr>
            <p:ph idx="1"/>
          </p:nvPr>
        </p:nvSpPr>
        <p:spPr>
          <a:xfrm>
            <a:off x="838200" y="1605963"/>
            <a:ext cx="10515600" cy="4571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F5B22F3D-857A-42CD-9E9D-92143CDAE118}" type="slidenum">
              <a:rPr lang="en-US" smtClean="0"/>
              <a:t>‹#›</a:t>
            </a:fld>
            <a:endParaRPr lang="en-US"/>
          </a:p>
        </p:txBody>
      </p:sp>
      <p:sp>
        <p:nvSpPr>
          <p:cNvPr id="8" name="Rectangle 7"/>
          <p:cNvSpPr/>
          <p:nvPr userDrawn="1"/>
        </p:nvSpPr>
        <p:spPr>
          <a:xfrm>
            <a:off x="838201" y="1386333"/>
            <a:ext cx="11353800" cy="9144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6911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F5B22F3D-857A-42CD-9E9D-92143CDAE118}" type="slidenum">
              <a:rPr lang="en-US" smtClean="0"/>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81904" y="336462"/>
            <a:ext cx="5965546" cy="1239926"/>
          </a:xfrm>
          <a:prstGeom prst="rect">
            <a:avLst/>
          </a:prstGeom>
        </p:spPr>
      </p:pic>
    </p:spTree>
    <p:extLst>
      <p:ext uri="{BB962C8B-B14F-4D97-AF65-F5344CB8AC3E}">
        <p14:creationId xmlns:p14="http://schemas.microsoft.com/office/powerpoint/2010/main" val="719564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05840"/>
          </a:xfrm>
        </p:spPr>
        <p:txBody>
          <a:bodyPr>
            <a:normAutofit/>
          </a:bodyPr>
          <a:lstStyle>
            <a:lvl1pPr>
              <a:defRPr sz="3200"/>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F5B22F3D-857A-42CD-9E9D-92143CDAE118}" type="slidenum">
              <a:rPr lang="en-US" smtClean="0"/>
              <a:t>‹#›</a:t>
            </a:fld>
            <a:endParaRPr lang="en-US"/>
          </a:p>
        </p:txBody>
      </p:sp>
      <p:sp>
        <p:nvSpPr>
          <p:cNvPr id="9" name="Rectangle 8"/>
          <p:cNvSpPr/>
          <p:nvPr userDrawn="1"/>
        </p:nvSpPr>
        <p:spPr>
          <a:xfrm>
            <a:off x="838201" y="1386333"/>
            <a:ext cx="11353800" cy="9144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9003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005840"/>
          </a:xfrm>
        </p:spPr>
        <p:txBody>
          <a:bodyPr/>
          <a:lstStyle/>
          <a:p>
            <a:r>
              <a:rPr lang="en-US"/>
              <a:t>Click to edit Master title style</a:t>
            </a:r>
          </a:p>
        </p:txBody>
      </p:sp>
      <p:sp>
        <p:nvSpPr>
          <p:cNvPr id="3" name="Text Placeholder 2"/>
          <p:cNvSpPr>
            <a:spLocks noGrp="1"/>
          </p:cNvSpPr>
          <p:nvPr>
            <p:ph type="body" idx="1"/>
          </p:nvPr>
        </p:nvSpPr>
        <p:spPr>
          <a:xfrm>
            <a:off x="839788" y="156590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389815"/>
            <a:ext cx="5157787" cy="37650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56590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389815"/>
            <a:ext cx="5183188" cy="37650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F5B22F3D-857A-42CD-9E9D-92143CDAE118}" type="slidenum">
              <a:rPr lang="en-US" smtClean="0"/>
              <a:t>‹#›</a:t>
            </a:fld>
            <a:endParaRPr lang="en-US"/>
          </a:p>
        </p:txBody>
      </p:sp>
      <p:sp>
        <p:nvSpPr>
          <p:cNvPr id="11" name="Rectangle 10"/>
          <p:cNvSpPr/>
          <p:nvPr userDrawn="1"/>
        </p:nvSpPr>
        <p:spPr>
          <a:xfrm>
            <a:off x="838201" y="1386333"/>
            <a:ext cx="11353800" cy="9144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5345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05840"/>
          </a:xfr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F5B22F3D-857A-42CD-9E9D-92143CDAE118}" type="slidenum">
              <a:rPr lang="en-US" smtClean="0"/>
              <a:t>‹#›</a:t>
            </a:fld>
            <a:endParaRPr lang="en-US"/>
          </a:p>
        </p:txBody>
      </p:sp>
      <p:sp>
        <p:nvSpPr>
          <p:cNvPr id="7" name="Rectangle 6"/>
          <p:cNvSpPr/>
          <p:nvPr userDrawn="1"/>
        </p:nvSpPr>
        <p:spPr>
          <a:xfrm>
            <a:off x="838201" y="1386333"/>
            <a:ext cx="11353800" cy="9144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9941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5B22F3D-857A-42CD-9E9D-92143CDAE118}" type="slidenum">
              <a:rPr lang="en-US" smtClean="0"/>
              <a:t>‹#›</a:t>
            </a:fld>
            <a:endParaRPr lang="en-US"/>
          </a:p>
        </p:txBody>
      </p:sp>
    </p:spTree>
    <p:extLst>
      <p:ext uri="{BB962C8B-B14F-4D97-AF65-F5344CB8AC3E}">
        <p14:creationId xmlns:p14="http://schemas.microsoft.com/office/powerpoint/2010/main" val="2346290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F5B22F3D-857A-42CD-9E9D-92143CDAE118}" type="slidenum">
              <a:rPr lang="en-US" smtClean="0"/>
              <a:t>‹#›</a:t>
            </a:fld>
            <a:endParaRPr lang="en-US"/>
          </a:p>
        </p:txBody>
      </p:sp>
      <p:sp>
        <p:nvSpPr>
          <p:cNvPr id="9" name="Rectangle 8"/>
          <p:cNvSpPr/>
          <p:nvPr userDrawn="1"/>
        </p:nvSpPr>
        <p:spPr>
          <a:xfrm>
            <a:off x="315045" y="6356350"/>
            <a:ext cx="4687261" cy="4286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000" dirty="0">
                <a:latin typeface="+mj-lt"/>
              </a:rPr>
              <a:t>Massachusetts Medical Society</a:t>
            </a:r>
          </a:p>
        </p:txBody>
      </p:sp>
    </p:spTree>
    <p:extLst>
      <p:ext uri="{BB962C8B-B14F-4D97-AF65-F5344CB8AC3E}">
        <p14:creationId xmlns:p14="http://schemas.microsoft.com/office/powerpoint/2010/main" val="2490279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F5B22F3D-857A-42CD-9E9D-92143CDAE118}" type="slidenum">
              <a:rPr lang="en-US" smtClean="0"/>
              <a:t>‹#›</a:t>
            </a:fld>
            <a:endParaRPr lang="en-US"/>
          </a:p>
        </p:txBody>
      </p:sp>
      <p:sp>
        <p:nvSpPr>
          <p:cNvPr id="9" name="Rectangle 8"/>
          <p:cNvSpPr/>
          <p:nvPr userDrawn="1"/>
        </p:nvSpPr>
        <p:spPr>
          <a:xfrm>
            <a:off x="315045" y="6356350"/>
            <a:ext cx="4687261" cy="4286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000" dirty="0">
                <a:latin typeface="+mj-lt"/>
              </a:rPr>
              <a:t>Massachusetts Medical Society</a:t>
            </a:r>
          </a:p>
        </p:txBody>
      </p:sp>
    </p:spTree>
    <p:extLst>
      <p:ext uri="{BB962C8B-B14F-4D97-AF65-F5344CB8AC3E}">
        <p14:creationId xmlns:p14="http://schemas.microsoft.com/office/powerpoint/2010/main" val="3720264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269936"/>
            <a:ext cx="12252960" cy="58806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00584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605963"/>
            <a:ext cx="10515600" cy="45710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9156164"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F5B22F3D-857A-42CD-9E9D-92143CDAE118}" type="slidenum">
              <a:rPr lang="en-US" smtClean="0"/>
              <a:pPr/>
              <a:t>‹#›</a:t>
            </a:fld>
            <a:endParaRPr lang="en-US" dirty="0"/>
          </a:p>
        </p:txBody>
      </p:sp>
      <p:sp>
        <p:nvSpPr>
          <p:cNvPr id="10" name="Rectangle 9"/>
          <p:cNvSpPr/>
          <p:nvPr userDrawn="1"/>
        </p:nvSpPr>
        <p:spPr>
          <a:xfrm>
            <a:off x="315045" y="6270171"/>
            <a:ext cx="4687261" cy="5878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000" dirty="0">
                <a:latin typeface="+mj-lt"/>
              </a:rPr>
              <a:t>Massachusetts Medical Society</a:t>
            </a:r>
          </a:p>
        </p:txBody>
      </p:sp>
    </p:spTree>
    <p:extLst>
      <p:ext uri="{BB962C8B-B14F-4D97-AF65-F5344CB8AC3E}">
        <p14:creationId xmlns:p14="http://schemas.microsoft.com/office/powerpoint/2010/main" val="33750640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mailto:mjussaume@mms.org" TargetMode="External"/><Relationship Id="rId4" Type="http://schemas.openxmlformats.org/officeDocument/2006/relationships/hyperlink" Target="http://www.massmed.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MMS and SIF Advocacy</a:t>
            </a:r>
          </a:p>
        </p:txBody>
      </p:sp>
      <p:sp>
        <p:nvSpPr>
          <p:cNvPr id="3" name="Subtitle 2"/>
          <p:cNvSpPr>
            <a:spLocks noGrp="1"/>
          </p:cNvSpPr>
          <p:nvPr>
            <p:ph type="subTitle" idx="1"/>
          </p:nvPr>
        </p:nvSpPr>
        <p:spPr>
          <a:xfrm>
            <a:off x="5642264" y="3625090"/>
            <a:ext cx="5711535" cy="1039118"/>
          </a:xfrm>
        </p:spPr>
        <p:txBody>
          <a:bodyPr>
            <a:normAutofit/>
          </a:bodyPr>
          <a:lstStyle/>
          <a:p>
            <a:r>
              <a:rPr lang="en-US" dirty="0">
                <a:latin typeface="+mj-lt"/>
              </a:rPr>
              <a:t>Henry L. Dorkin, MD, FAAP</a:t>
            </a:r>
          </a:p>
          <a:p>
            <a:r>
              <a:rPr lang="en-US" dirty="0">
                <a:latin typeface="+mj-lt"/>
              </a:rPr>
              <a:t>President, Massachusetts Medical Society</a:t>
            </a:r>
          </a:p>
        </p:txBody>
      </p:sp>
    </p:spTree>
    <p:extLst>
      <p:ext uri="{BB962C8B-B14F-4D97-AF65-F5344CB8AC3E}">
        <p14:creationId xmlns:p14="http://schemas.microsoft.com/office/powerpoint/2010/main" val="4029447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Opioid Crisis in Massachusetts</a:t>
            </a:r>
          </a:p>
        </p:txBody>
      </p:sp>
      <p:sp>
        <p:nvSpPr>
          <p:cNvPr id="3" name="Content Placeholder 2"/>
          <p:cNvSpPr>
            <a:spLocks noGrp="1"/>
          </p:cNvSpPr>
          <p:nvPr>
            <p:ph idx="1"/>
          </p:nvPr>
        </p:nvSpPr>
        <p:spPr/>
        <p:txBody>
          <a:bodyPr/>
          <a:lstStyle/>
          <a:p>
            <a:pPr marL="0" indent="0">
              <a:buNone/>
            </a:pPr>
            <a:endParaRPr lang="en-US" dirty="0">
              <a:latin typeface="+mj-lt"/>
            </a:endParaRPr>
          </a:p>
          <a:p>
            <a:pPr marL="0" indent="0">
              <a:buNone/>
            </a:pPr>
            <a:endParaRPr lang="en-US" dirty="0">
              <a:latin typeface="+mj-lt"/>
            </a:endParaRPr>
          </a:p>
        </p:txBody>
      </p:sp>
      <p:pic>
        <p:nvPicPr>
          <p:cNvPr id="4" name="Picture 3"/>
          <p:cNvPicPr>
            <a:picLocks noChangeAspect="1"/>
          </p:cNvPicPr>
          <p:nvPr/>
        </p:nvPicPr>
        <p:blipFill>
          <a:blip r:embed="rId3"/>
          <a:stretch>
            <a:fillRect/>
          </a:stretch>
        </p:blipFill>
        <p:spPr>
          <a:xfrm>
            <a:off x="600290" y="1703350"/>
            <a:ext cx="10753510" cy="4321505"/>
          </a:xfrm>
          <a:prstGeom prst="rect">
            <a:avLst/>
          </a:prstGeom>
        </p:spPr>
      </p:pic>
    </p:spTree>
    <p:extLst>
      <p:ext uri="{BB962C8B-B14F-4D97-AF65-F5344CB8AC3E}">
        <p14:creationId xmlns:p14="http://schemas.microsoft.com/office/powerpoint/2010/main" val="1594545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Supervised Injection Facility? (SIF)</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38200" y="1621065"/>
            <a:ext cx="4455886" cy="4455886"/>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1621065"/>
            <a:ext cx="4455886" cy="4455886"/>
          </a:xfrm>
          <a:prstGeom prst="rect">
            <a:avLst/>
          </a:prstGeom>
        </p:spPr>
      </p:pic>
    </p:spTree>
    <p:extLst>
      <p:ext uri="{BB962C8B-B14F-4D97-AF65-F5344CB8AC3E}">
        <p14:creationId xmlns:p14="http://schemas.microsoft.com/office/powerpoint/2010/main" val="3501126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the MMS and Supervised Injection Facilities</a:t>
            </a:r>
          </a:p>
        </p:txBody>
      </p:sp>
      <p:sp>
        <p:nvSpPr>
          <p:cNvPr id="3" name="Content Placeholder 2"/>
          <p:cNvSpPr>
            <a:spLocks noGrp="1"/>
          </p:cNvSpPr>
          <p:nvPr>
            <p:ph idx="1"/>
          </p:nvPr>
        </p:nvSpPr>
        <p:spPr/>
        <p:txBody>
          <a:bodyPr/>
          <a:lstStyle/>
          <a:p>
            <a:pPr marL="514350" indent="-514350">
              <a:buAutoNum type="arabicPeriod"/>
            </a:pPr>
            <a:r>
              <a:rPr lang="en-US" dirty="0">
                <a:latin typeface="+mj-lt"/>
              </a:rPr>
              <a:t>That the MMS perform an internal evidence-based study of the ethical, legal, and liability considerations and feasibility of a medically supervised injection facility in Massachusetts</a:t>
            </a:r>
          </a:p>
          <a:p>
            <a:pPr marL="514350" indent="-514350">
              <a:buAutoNum type="arabicPeriod"/>
            </a:pPr>
            <a:r>
              <a:rPr lang="en-US" dirty="0">
                <a:latin typeface="+mj-lt"/>
              </a:rPr>
              <a:t>That at the conclusion of an internal study of medically supervised injection facilities, the Board of Trustees will report back to the House of Delegates, no later than A-17, with recommendations for an MMS advocacy position on SIF.</a:t>
            </a:r>
          </a:p>
        </p:txBody>
      </p:sp>
    </p:spTree>
    <p:extLst>
      <p:ext uri="{BB962C8B-B14F-4D97-AF65-F5344CB8AC3E}">
        <p14:creationId xmlns:p14="http://schemas.microsoft.com/office/powerpoint/2010/main" val="929557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Compelling Data</a:t>
            </a:r>
          </a:p>
        </p:txBody>
      </p:sp>
      <p:sp>
        <p:nvSpPr>
          <p:cNvPr id="3" name="Content Placeholder 2"/>
          <p:cNvSpPr>
            <a:spLocks noGrp="1"/>
          </p:cNvSpPr>
          <p:nvPr>
            <p:ph idx="1"/>
          </p:nvPr>
        </p:nvSpPr>
        <p:spPr/>
        <p:txBody>
          <a:bodyPr/>
          <a:lstStyle/>
          <a:p>
            <a:r>
              <a:rPr lang="en-US" dirty="0">
                <a:latin typeface="+mj-lt"/>
              </a:rPr>
              <a:t>Overdose mortality decreased by 35 percent</a:t>
            </a:r>
          </a:p>
          <a:p>
            <a:r>
              <a:rPr lang="en-US" dirty="0">
                <a:latin typeface="+mj-lt"/>
              </a:rPr>
              <a:t>30 percent increase in rate of detoxification, increase in methadone maintenance initiation</a:t>
            </a:r>
          </a:p>
          <a:p>
            <a:r>
              <a:rPr lang="en-US" dirty="0">
                <a:latin typeface="+mj-lt"/>
              </a:rPr>
              <a:t>No reports of negative consequences to communities</a:t>
            </a:r>
          </a:p>
          <a:p>
            <a:r>
              <a:rPr lang="en-US" dirty="0">
                <a:latin typeface="+mj-lt"/>
              </a:rPr>
              <a:t>Cost-effective harm reduction</a:t>
            </a:r>
          </a:p>
        </p:txBody>
      </p:sp>
    </p:spTree>
    <p:extLst>
      <p:ext uri="{BB962C8B-B14F-4D97-AF65-F5344CB8AC3E}">
        <p14:creationId xmlns:p14="http://schemas.microsoft.com/office/powerpoint/2010/main" val="3701596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Annual Meeting 2017</a:t>
            </a:r>
          </a:p>
        </p:txBody>
      </p:sp>
      <p:sp>
        <p:nvSpPr>
          <p:cNvPr id="3" name="Content Placeholder 2"/>
          <p:cNvSpPr>
            <a:spLocks noGrp="1"/>
          </p:cNvSpPr>
          <p:nvPr>
            <p:ph idx="1"/>
          </p:nvPr>
        </p:nvSpPr>
        <p:spPr/>
        <p:txBody>
          <a:bodyPr/>
          <a:lstStyle/>
          <a:p>
            <a:pPr marL="0" indent="0">
              <a:buNone/>
            </a:pPr>
            <a:r>
              <a:rPr lang="en-US" dirty="0">
                <a:latin typeface="+mj-lt"/>
              </a:rPr>
              <a:t>“That the MMS advocate for a pilot supervised injection facility program in Massachusetts under the direction of a state-led task force convened by a state authority, such as the MA Department of Public Health, to discuss the legal considerations and paths forward…”</a:t>
            </a:r>
          </a:p>
        </p:txBody>
      </p:sp>
      <p:sp>
        <p:nvSpPr>
          <p:cNvPr id="4" name="TextBox 3"/>
          <p:cNvSpPr txBox="1"/>
          <p:nvPr/>
        </p:nvSpPr>
        <p:spPr>
          <a:xfrm>
            <a:off x="7346374" y="3948544"/>
            <a:ext cx="4192158" cy="1323439"/>
          </a:xfrm>
          <a:prstGeom prst="rect">
            <a:avLst/>
          </a:prstGeom>
          <a:noFill/>
        </p:spPr>
        <p:txBody>
          <a:bodyPr wrap="square" rtlCol="0">
            <a:spAutoFit/>
          </a:bodyPr>
          <a:lstStyle/>
          <a:p>
            <a:r>
              <a:rPr lang="en-US" sz="8000" dirty="0">
                <a:solidFill>
                  <a:schemeClr val="tx2"/>
                </a:solidFill>
                <a:latin typeface="+mj-lt"/>
              </a:rPr>
              <a:t>193-21</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3532258"/>
            <a:ext cx="4326082" cy="2433421"/>
          </a:xfrm>
          <a:prstGeom prst="rect">
            <a:avLst/>
          </a:prstGeom>
        </p:spPr>
      </p:pic>
    </p:spTree>
    <p:extLst>
      <p:ext uri="{BB962C8B-B14F-4D97-AF65-F5344CB8AC3E}">
        <p14:creationId xmlns:p14="http://schemas.microsoft.com/office/powerpoint/2010/main" val="123811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 Where do we go next?</a:t>
            </a:r>
          </a:p>
        </p:txBody>
      </p:sp>
      <p:pic>
        <p:nvPicPr>
          <p:cNvPr id="4" name="Content Placeholder 3"/>
          <p:cNvPicPr>
            <a:picLocks noGrp="1" noChangeAspect="1"/>
          </p:cNvPicPr>
          <p:nvPr>
            <p:ph idx="1"/>
          </p:nvPr>
        </p:nvPicPr>
        <p:blipFill>
          <a:blip r:embed="rId3"/>
          <a:stretch>
            <a:fillRect/>
          </a:stretch>
        </p:blipFill>
        <p:spPr>
          <a:xfrm>
            <a:off x="3042997" y="1606550"/>
            <a:ext cx="6106006" cy="4570413"/>
          </a:xfrm>
          <a:prstGeom prst="rect">
            <a:avLst/>
          </a:prstGeom>
        </p:spPr>
      </p:pic>
    </p:spTree>
    <p:extLst>
      <p:ext uri="{BB962C8B-B14F-4D97-AF65-F5344CB8AC3E}">
        <p14:creationId xmlns:p14="http://schemas.microsoft.com/office/powerpoint/2010/main" val="1366679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 more	</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920176" y="1592696"/>
            <a:ext cx="4918702" cy="4570413"/>
          </a:xfrm>
        </p:spPr>
      </p:pic>
      <p:sp>
        <p:nvSpPr>
          <p:cNvPr id="5" name="TextBox 4"/>
          <p:cNvSpPr txBox="1"/>
          <p:nvPr/>
        </p:nvSpPr>
        <p:spPr>
          <a:xfrm>
            <a:off x="838200" y="1787236"/>
            <a:ext cx="6199909" cy="954107"/>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mj-lt"/>
              </a:rPr>
              <a:t>Visit our website: </a:t>
            </a:r>
            <a:r>
              <a:rPr lang="en-US" sz="2800" dirty="0">
                <a:latin typeface="+mj-lt"/>
                <a:hlinkClick r:id="rId4"/>
              </a:rPr>
              <a:t>www.massmed.org</a:t>
            </a:r>
            <a:r>
              <a:rPr lang="en-US" sz="2800" dirty="0">
                <a:latin typeface="+mj-lt"/>
              </a:rPr>
              <a:t> </a:t>
            </a:r>
          </a:p>
          <a:p>
            <a:pPr marL="285750" indent="-285750">
              <a:buFont typeface="Arial" panose="020B0604020202020204" pitchFamily="34" charset="0"/>
              <a:buChar char="•"/>
            </a:pPr>
            <a:r>
              <a:rPr lang="en-US" sz="2800" dirty="0">
                <a:latin typeface="+mj-lt"/>
              </a:rPr>
              <a:t>Email </a:t>
            </a:r>
            <a:r>
              <a:rPr lang="en-US" sz="2800" dirty="0">
                <a:latin typeface="+mj-lt"/>
                <a:hlinkClick r:id="rId5"/>
              </a:rPr>
              <a:t>mjussaume@mms.org</a:t>
            </a:r>
            <a:r>
              <a:rPr lang="en-US" sz="2800" dirty="0">
                <a:latin typeface="+mj-lt"/>
              </a:rPr>
              <a:t> </a:t>
            </a:r>
          </a:p>
        </p:txBody>
      </p:sp>
    </p:spTree>
    <p:extLst>
      <p:ext uri="{BB962C8B-B14F-4D97-AF65-F5344CB8AC3E}">
        <p14:creationId xmlns:p14="http://schemas.microsoft.com/office/powerpoint/2010/main" val="2196081219"/>
      </p:ext>
    </p:extLst>
  </p:cSld>
  <p:clrMapOvr>
    <a:masterClrMapping/>
  </p:clrMapOvr>
</p:sld>
</file>

<file path=ppt/theme/theme1.xml><?xml version="1.0" encoding="utf-8"?>
<a:theme xmlns:a="http://schemas.openxmlformats.org/drawingml/2006/main" name="Office Theme">
  <a:themeElements>
    <a:clrScheme name="MMS Brand Standard (Primary &amp; Secondary)">
      <a:dk1>
        <a:srgbClr val="000000"/>
      </a:dk1>
      <a:lt1>
        <a:srgbClr val="FFFFFF"/>
      </a:lt1>
      <a:dk2>
        <a:srgbClr val="006892"/>
      </a:dk2>
      <a:lt2>
        <a:srgbClr val="5F574F"/>
      </a:lt2>
      <a:accent1>
        <a:srgbClr val="006643"/>
      </a:accent1>
      <a:accent2>
        <a:srgbClr val="7D0063"/>
      </a:accent2>
      <a:accent3>
        <a:srgbClr val="490E6F"/>
      </a:accent3>
      <a:accent4>
        <a:srgbClr val="E98300"/>
      </a:accent4>
      <a:accent5>
        <a:srgbClr val="D52B1E"/>
      </a:accent5>
      <a:accent6>
        <a:srgbClr val="833820"/>
      </a:accent6>
      <a:hlink>
        <a:srgbClr val="0563C1"/>
      </a:hlink>
      <a:folHlink>
        <a:srgbClr val="954F72"/>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1711</TotalTime>
  <Words>1004</Words>
  <Application>Microsoft Office PowerPoint</Application>
  <PresentationFormat>Widescreen</PresentationFormat>
  <Paragraphs>77</Paragraphs>
  <Slides>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Times New Roman</vt:lpstr>
      <vt:lpstr>Office Theme</vt:lpstr>
      <vt:lpstr>MMS and SIF Advocacy</vt:lpstr>
      <vt:lpstr>Opioid Crisis in Massachusetts</vt:lpstr>
      <vt:lpstr>What is a Supervised Injection Facility? (SIF)</vt:lpstr>
      <vt:lpstr>History of the MMS and Supervised Injection Facilities</vt:lpstr>
      <vt:lpstr>Compelling Data</vt:lpstr>
      <vt:lpstr>Annual Meeting 2017</vt:lpstr>
      <vt:lpstr>So - Where do we go next?</vt:lpstr>
      <vt:lpstr>Learn more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Ian Evans</dc:creator>
  <cp:lastModifiedBy>Brian Foy</cp:lastModifiedBy>
  <cp:revision>25</cp:revision>
  <dcterms:created xsi:type="dcterms:W3CDTF">2017-06-02T00:01:55Z</dcterms:created>
  <dcterms:modified xsi:type="dcterms:W3CDTF">2017-06-07T20:01:36Z</dcterms:modified>
</cp:coreProperties>
</file>