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73" r:id="rId2"/>
    <p:sldId id="274" r:id="rId3"/>
    <p:sldId id="275" r:id="rId4"/>
    <p:sldId id="276" r:id="rId5"/>
    <p:sldId id="277" r:id="rId6"/>
    <p:sldId id="279" r:id="rId7"/>
    <p:sldId id="278" r:id="rId8"/>
    <p:sldId id="284" r:id="rId9"/>
    <p:sldId id="283" r:id="rId10"/>
    <p:sldId id="280" r:id="rId11"/>
    <p:sldId id="28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M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854" autoAdjust="0"/>
  </p:normalViewPr>
  <p:slideViewPr>
    <p:cSldViewPr snapToGrid="0" snapToObjects="1">
      <p:cViewPr varScale="1">
        <p:scale>
          <a:sx n="116" d="100"/>
          <a:sy n="116" d="100"/>
        </p:scale>
        <p:origin x="146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0645F4-9152-6544-9B91-B099A2468D9A}" type="datetimeFigureOut">
              <a:rPr lang="en-US" smtClean="0"/>
              <a:t>6/14/2017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BAE744-2C6F-3046-B884-A2BF1FAB7853}" type="slidenum">
              <a:rPr lang="en-US" smtClean="0"/>
              <a:t>‹#›</a:t>
            </a:fld>
            <a:endParaRPr lang="en-US"/>
          </a:p>
        </p:txBody>
      </p:sp>
    </p:spTree>
    <p:extLst>
      <p:ext uri="{BB962C8B-B14F-4D97-AF65-F5344CB8AC3E}">
        <p14:creationId xmlns:p14="http://schemas.microsoft.com/office/powerpoint/2010/main" val="4331878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NEXT</a:t>
            </a:r>
            <a:r>
              <a:rPr lang="en-US" sz="1200" b="1" u="sng" kern="1200" baseline="0" dirty="0">
                <a:solidFill>
                  <a:schemeClr val="tx1"/>
                </a:solidFill>
                <a:effectLst/>
                <a:latin typeface="+mn-lt"/>
                <a:ea typeface="+mn-ea"/>
                <a:cs typeface="+mn-cs"/>
              </a:rPr>
              <a:t> SLIDE</a:t>
            </a:r>
            <a:endParaRPr lang="en-US" b="1" u="sng"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8BAE744-2C6F-3046-B884-A2BF1FAB7853}" type="slidenum">
              <a:rPr lang="en-US" smtClean="0"/>
              <a:t>1</a:t>
            </a:fld>
            <a:endParaRPr lang="en-US"/>
          </a:p>
        </p:txBody>
      </p:sp>
    </p:spTree>
    <p:extLst>
      <p:ext uri="{BB962C8B-B14F-4D97-AF65-F5344CB8AC3E}">
        <p14:creationId xmlns:p14="http://schemas.microsoft.com/office/powerpoint/2010/main" val="3479891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What members are saying </a:t>
            </a:r>
          </a:p>
          <a:p>
            <a:endParaRPr lang="en-US" sz="1200" b="0" u="none" kern="1200" dirty="0">
              <a:solidFill>
                <a:schemeClr val="tx1"/>
              </a:solidFill>
              <a:effectLst/>
              <a:latin typeface="+mn-lt"/>
              <a:ea typeface="+mn-ea"/>
              <a:cs typeface="+mn-cs"/>
            </a:endParaRPr>
          </a:p>
          <a:p>
            <a:r>
              <a:rPr lang="en-US" sz="1200" b="0" u="none" kern="1200" dirty="0">
                <a:solidFill>
                  <a:schemeClr val="tx1"/>
                </a:solidFill>
                <a:effectLst/>
                <a:latin typeface="+mn-lt"/>
                <a:ea typeface="+mn-ea"/>
                <a:cs typeface="+mn-cs"/>
              </a:rPr>
              <a:t>Before I get into the</a:t>
            </a:r>
            <a:r>
              <a:rPr lang="en-US" sz="1200" b="0" u="none" kern="1200" baseline="0" dirty="0">
                <a:solidFill>
                  <a:schemeClr val="tx1"/>
                </a:solidFill>
                <a:effectLst/>
                <a:latin typeface="+mn-lt"/>
                <a:ea typeface="+mn-ea"/>
                <a:cs typeface="+mn-cs"/>
              </a:rPr>
              <a:t> latest legislative session, it’s important to quickly set the stage by explaining how we got here. There’s no better way of telling that story than to just share what physician members like you are saying. </a:t>
            </a:r>
            <a:endParaRPr lang="en-US" sz="1200" b="0" u="none" kern="1200" dirty="0">
              <a:solidFill>
                <a:schemeClr val="tx1"/>
              </a:solidFill>
              <a:effectLst/>
              <a:latin typeface="+mn-lt"/>
              <a:ea typeface="+mn-ea"/>
              <a:cs typeface="+mn-cs"/>
            </a:endParaRPr>
          </a:p>
          <a:p>
            <a:endParaRPr lang="en-US" sz="1200" b="1"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CMS has commissioned 4 surveys of its members focused on the relationship between physicians and insurance companies: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It’s clear from the results of these surveys that insurers have significant market power over physicians, while we at the same time depend on insurers for the survival of our practices.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obviously serious problems with network adequacy which have negative effects on our ability to care for patients.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many interesting things about these surveys and if I could make one point it is this: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have seen a continued focus across these surveys on the following core set of issues facing physician members: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1.  Need</a:t>
            </a:r>
            <a:r>
              <a:rPr lang="en-US" sz="1200" kern="1200" baseline="0" dirty="0">
                <a:solidFill>
                  <a:schemeClr val="tx1"/>
                </a:solidFill>
                <a:effectLst/>
                <a:latin typeface="+mn-lt"/>
                <a:ea typeface="+mn-ea"/>
                <a:cs typeface="+mn-cs"/>
              </a:rPr>
              <a:t> for u</a:t>
            </a:r>
            <a:r>
              <a:rPr lang="en-US" sz="1200" kern="1200" dirty="0">
                <a:solidFill>
                  <a:schemeClr val="tx1"/>
                </a:solidFill>
                <a:effectLst/>
                <a:latin typeface="+mn-lt"/>
                <a:ea typeface="+mn-ea"/>
                <a:cs typeface="+mn-cs"/>
              </a:rPr>
              <a:t>niversal access to affordable health insurance and health care for all Coloradans.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2.  Need</a:t>
            </a:r>
            <a:r>
              <a:rPr lang="en-US" sz="1200" kern="1200" baseline="0" dirty="0">
                <a:solidFill>
                  <a:schemeClr val="tx1"/>
                </a:solidFill>
                <a:effectLst/>
                <a:latin typeface="+mn-lt"/>
                <a:ea typeface="+mn-ea"/>
                <a:cs typeface="+mn-cs"/>
              </a:rPr>
              <a:t> for a</a:t>
            </a:r>
            <a:r>
              <a:rPr lang="en-US" sz="1200" kern="1200" dirty="0">
                <a:solidFill>
                  <a:schemeClr val="tx1"/>
                </a:solidFill>
                <a:effectLst/>
                <a:latin typeface="+mn-lt"/>
                <a:ea typeface="+mn-ea"/>
                <a:cs typeface="+mn-cs"/>
              </a:rPr>
              <a:t> reduction in onerous administrative requirements from government and commercial payers that take time away from patient care.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3.  Need</a:t>
            </a:r>
            <a:r>
              <a:rPr lang="en-US" sz="1200" kern="1200" baseline="0" dirty="0">
                <a:solidFill>
                  <a:schemeClr val="tx1"/>
                </a:solidFill>
                <a:effectLst/>
                <a:latin typeface="+mn-lt"/>
                <a:ea typeface="+mn-ea"/>
                <a:cs typeface="+mn-cs"/>
              </a:rPr>
              <a:t> for t</a:t>
            </a:r>
            <a:r>
              <a:rPr lang="en-US" sz="1200" kern="1200" dirty="0">
                <a:solidFill>
                  <a:schemeClr val="tx1"/>
                </a:solidFill>
                <a:effectLst/>
                <a:latin typeface="+mn-lt"/>
                <a:ea typeface="+mn-ea"/>
                <a:cs typeface="+mn-cs"/>
              </a:rPr>
              <a:t>ransparency and fairness in contracting, authorization and reimbursement from commercial payers, and fairness in reimbursement from government payers.</a:t>
            </a:r>
          </a:p>
          <a:p>
            <a:pPr lvl="0"/>
            <a:endParaRPr lang="en-US" sz="1200" kern="1200" dirty="0">
              <a:solidFill>
                <a:schemeClr val="tx1"/>
              </a:solidFill>
              <a:effectLst/>
              <a:latin typeface="+mn-lt"/>
              <a:ea typeface="+mn-ea"/>
              <a:cs typeface="+mn-cs"/>
            </a:endParaRPr>
          </a:p>
          <a:p>
            <a:pPr lvl="0"/>
            <a:r>
              <a:rPr lang="en-US" sz="1200" b="1" u="sng" kern="1200" dirty="0">
                <a:solidFill>
                  <a:schemeClr val="tx1"/>
                </a:solidFill>
                <a:effectLst/>
                <a:latin typeface="+mn-lt"/>
                <a:ea typeface="+mn-ea"/>
                <a:cs typeface="+mn-cs"/>
              </a:rPr>
              <a:t>NEXT</a:t>
            </a:r>
            <a:r>
              <a:rPr lang="en-US" sz="1200" b="1" u="sng" kern="1200" baseline="0" dirty="0">
                <a:solidFill>
                  <a:schemeClr val="tx1"/>
                </a:solidFill>
                <a:effectLst/>
                <a:latin typeface="+mn-lt"/>
                <a:ea typeface="+mn-ea"/>
                <a:cs typeface="+mn-cs"/>
              </a:rPr>
              <a:t> SLIDE</a:t>
            </a:r>
            <a:endParaRPr lang="en-US" b="1" u="sng" dirty="0"/>
          </a:p>
          <a:p>
            <a:endParaRPr lang="en-US" dirty="0"/>
          </a:p>
          <a:p>
            <a:endParaRPr lang="en-US" dirty="0"/>
          </a:p>
        </p:txBody>
      </p:sp>
      <p:sp>
        <p:nvSpPr>
          <p:cNvPr id="4" name="Slide Number Placeholder 3"/>
          <p:cNvSpPr>
            <a:spLocks noGrp="1"/>
          </p:cNvSpPr>
          <p:nvPr>
            <p:ph type="sldNum" sz="quarter" idx="10"/>
          </p:nvPr>
        </p:nvSpPr>
        <p:spPr/>
        <p:txBody>
          <a:bodyPr/>
          <a:lstStyle/>
          <a:p>
            <a:fld id="{08BAE744-2C6F-3046-B884-A2BF1FAB7853}" type="slidenum">
              <a:rPr lang="en-US" smtClean="0"/>
              <a:t>10</a:t>
            </a:fld>
            <a:endParaRPr lang="en-US"/>
          </a:p>
        </p:txBody>
      </p:sp>
    </p:spTree>
    <p:extLst>
      <p:ext uri="{BB962C8B-B14F-4D97-AF65-F5344CB8AC3E}">
        <p14:creationId xmlns:p14="http://schemas.microsoft.com/office/powerpoint/2010/main" val="3743981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What members are saying </a:t>
            </a:r>
          </a:p>
          <a:p>
            <a:endParaRPr lang="en-US" sz="1200" b="0" u="none" kern="1200" dirty="0">
              <a:solidFill>
                <a:schemeClr val="tx1"/>
              </a:solidFill>
              <a:effectLst/>
              <a:latin typeface="+mn-lt"/>
              <a:ea typeface="+mn-ea"/>
              <a:cs typeface="+mn-cs"/>
            </a:endParaRPr>
          </a:p>
          <a:p>
            <a:r>
              <a:rPr lang="en-US" sz="1200" b="0" u="none" kern="1200" dirty="0">
                <a:solidFill>
                  <a:schemeClr val="tx1"/>
                </a:solidFill>
                <a:effectLst/>
                <a:latin typeface="+mn-lt"/>
                <a:ea typeface="+mn-ea"/>
                <a:cs typeface="+mn-cs"/>
              </a:rPr>
              <a:t>Before I get into the</a:t>
            </a:r>
            <a:r>
              <a:rPr lang="en-US" sz="1200" b="0" u="none" kern="1200" baseline="0" dirty="0">
                <a:solidFill>
                  <a:schemeClr val="tx1"/>
                </a:solidFill>
                <a:effectLst/>
                <a:latin typeface="+mn-lt"/>
                <a:ea typeface="+mn-ea"/>
                <a:cs typeface="+mn-cs"/>
              </a:rPr>
              <a:t> latest legislative session, it’s important to quickly set the stage by explaining how we got here. There’s no better way of telling that story than to just share what physician members like you are saying. </a:t>
            </a:r>
            <a:endParaRPr lang="en-US" sz="1200" b="0" u="none" kern="1200" dirty="0">
              <a:solidFill>
                <a:schemeClr val="tx1"/>
              </a:solidFill>
              <a:effectLst/>
              <a:latin typeface="+mn-lt"/>
              <a:ea typeface="+mn-ea"/>
              <a:cs typeface="+mn-cs"/>
            </a:endParaRPr>
          </a:p>
          <a:p>
            <a:endParaRPr lang="en-US" sz="1200" b="1"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CMS has commissioned 4 surveys of its members focused on the relationship between physicians and insurance companies: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It’s clear from the results of these surveys that insurers have significant market power over physicians, while we at the same time depend on insurers for the survival of our practices.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obviously serious problems with network adequacy which have negative effects on our ability to care for patients.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many interesting things about these surveys and if I could make one point it is this: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have seen a continued focus across these surveys on the following core set of issues facing physician members: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1.  Need</a:t>
            </a:r>
            <a:r>
              <a:rPr lang="en-US" sz="1200" kern="1200" baseline="0" dirty="0">
                <a:solidFill>
                  <a:schemeClr val="tx1"/>
                </a:solidFill>
                <a:effectLst/>
                <a:latin typeface="+mn-lt"/>
                <a:ea typeface="+mn-ea"/>
                <a:cs typeface="+mn-cs"/>
              </a:rPr>
              <a:t> for u</a:t>
            </a:r>
            <a:r>
              <a:rPr lang="en-US" sz="1200" kern="1200" dirty="0">
                <a:solidFill>
                  <a:schemeClr val="tx1"/>
                </a:solidFill>
                <a:effectLst/>
                <a:latin typeface="+mn-lt"/>
                <a:ea typeface="+mn-ea"/>
                <a:cs typeface="+mn-cs"/>
              </a:rPr>
              <a:t>niversal access to affordable health insurance and health care for all Coloradans.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2.  Need</a:t>
            </a:r>
            <a:r>
              <a:rPr lang="en-US" sz="1200" kern="1200" baseline="0" dirty="0">
                <a:solidFill>
                  <a:schemeClr val="tx1"/>
                </a:solidFill>
                <a:effectLst/>
                <a:latin typeface="+mn-lt"/>
                <a:ea typeface="+mn-ea"/>
                <a:cs typeface="+mn-cs"/>
              </a:rPr>
              <a:t> for a</a:t>
            </a:r>
            <a:r>
              <a:rPr lang="en-US" sz="1200" kern="1200" dirty="0">
                <a:solidFill>
                  <a:schemeClr val="tx1"/>
                </a:solidFill>
                <a:effectLst/>
                <a:latin typeface="+mn-lt"/>
                <a:ea typeface="+mn-ea"/>
                <a:cs typeface="+mn-cs"/>
              </a:rPr>
              <a:t> reduction in onerous administrative requirements from government and commercial payers that take time away from patient care.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3.  Need</a:t>
            </a:r>
            <a:r>
              <a:rPr lang="en-US" sz="1200" kern="1200" baseline="0" dirty="0">
                <a:solidFill>
                  <a:schemeClr val="tx1"/>
                </a:solidFill>
                <a:effectLst/>
                <a:latin typeface="+mn-lt"/>
                <a:ea typeface="+mn-ea"/>
                <a:cs typeface="+mn-cs"/>
              </a:rPr>
              <a:t> for t</a:t>
            </a:r>
            <a:r>
              <a:rPr lang="en-US" sz="1200" kern="1200" dirty="0">
                <a:solidFill>
                  <a:schemeClr val="tx1"/>
                </a:solidFill>
                <a:effectLst/>
                <a:latin typeface="+mn-lt"/>
                <a:ea typeface="+mn-ea"/>
                <a:cs typeface="+mn-cs"/>
              </a:rPr>
              <a:t>ransparency and fairness in contracting, authorization and reimbursement from commercial payers, and fairness in reimbursement from government payers.</a:t>
            </a:r>
          </a:p>
          <a:p>
            <a:pPr lvl="0"/>
            <a:endParaRPr lang="en-US" sz="1200" kern="1200" dirty="0">
              <a:solidFill>
                <a:schemeClr val="tx1"/>
              </a:solidFill>
              <a:effectLst/>
              <a:latin typeface="+mn-lt"/>
              <a:ea typeface="+mn-ea"/>
              <a:cs typeface="+mn-cs"/>
            </a:endParaRPr>
          </a:p>
          <a:p>
            <a:pPr lvl="0"/>
            <a:r>
              <a:rPr lang="en-US" sz="1200" b="1" u="sng" kern="1200" dirty="0">
                <a:solidFill>
                  <a:schemeClr val="tx1"/>
                </a:solidFill>
                <a:effectLst/>
                <a:latin typeface="+mn-lt"/>
                <a:ea typeface="+mn-ea"/>
                <a:cs typeface="+mn-cs"/>
              </a:rPr>
              <a:t>NEXT</a:t>
            </a:r>
            <a:r>
              <a:rPr lang="en-US" sz="1200" b="1" u="sng" kern="1200" baseline="0" dirty="0">
                <a:solidFill>
                  <a:schemeClr val="tx1"/>
                </a:solidFill>
                <a:effectLst/>
                <a:latin typeface="+mn-lt"/>
                <a:ea typeface="+mn-ea"/>
                <a:cs typeface="+mn-cs"/>
              </a:rPr>
              <a:t> SLIDE</a:t>
            </a:r>
            <a:endParaRPr lang="en-US" b="1" u="sng" dirty="0"/>
          </a:p>
          <a:p>
            <a:endParaRPr lang="en-US" dirty="0"/>
          </a:p>
          <a:p>
            <a:endParaRPr lang="en-US" dirty="0"/>
          </a:p>
        </p:txBody>
      </p:sp>
      <p:sp>
        <p:nvSpPr>
          <p:cNvPr id="4" name="Slide Number Placeholder 3"/>
          <p:cNvSpPr>
            <a:spLocks noGrp="1"/>
          </p:cNvSpPr>
          <p:nvPr>
            <p:ph type="sldNum" sz="quarter" idx="10"/>
          </p:nvPr>
        </p:nvSpPr>
        <p:spPr/>
        <p:txBody>
          <a:bodyPr/>
          <a:lstStyle/>
          <a:p>
            <a:fld id="{08BAE744-2C6F-3046-B884-A2BF1FAB7853}" type="slidenum">
              <a:rPr lang="en-US" smtClean="0"/>
              <a:t>11</a:t>
            </a:fld>
            <a:endParaRPr lang="en-US"/>
          </a:p>
        </p:txBody>
      </p:sp>
    </p:spTree>
    <p:extLst>
      <p:ext uri="{BB962C8B-B14F-4D97-AF65-F5344CB8AC3E}">
        <p14:creationId xmlns:p14="http://schemas.microsoft.com/office/powerpoint/2010/main" val="3743981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What members are saying </a:t>
            </a:r>
          </a:p>
          <a:p>
            <a:endParaRPr lang="en-US" sz="1200" b="0" u="none" kern="1200" dirty="0">
              <a:solidFill>
                <a:schemeClr val="tx1"/>
              </a:solidFill>
              <a:effectLst/>
              <a:latin typeface="+mn-lt"/>
              <a:ea typeface="+mn-ea"/>
              <a:cs typeface="+mn-cs"/>
            </a:endParaRPr>
          </a:p>
          <a:p>
            <a:r>
              <a:rPr lang="en-US" sz="1200" b="0" u="none" kern="1200" dirty="0">
                <a:solidFill>
                  <a:schemeClr val="tx1"/>
                </a:solidFill>
                <a:effectLst/>
                <a:latin typeface="+mn-lt"/>
                <a:ea typeface="+mn-ea"/>
                <a:cs typeface="+mn-cs"/>
              </a:rPr>
              <a:t>Before I get into the</a:t>
            </a:r>
            <a:r>
              <a:rPr lang="en-US" sz="1200" b="0" u="none" kern="1200" baseline="0" dirty="0">
                <a:solidFill>
                  <a:schemeClr val="tx1"/>
                </a:solidFill>
                <a:effectLst/>
                <a:latin typeface="+mn-lt"/>
                <a:ea typeface="+mn-ea"/>
                <a:cs typeface="+mn-cs"/>
              </a:rPr>
              <a:t> latest legislative session, it’s important to quickly set the stage by explaining how we got here. There’s no better way of telling that story than to just share what physician members like you are saying. </a:t>
            </a:r>
            <a:endParaRPr lang="en-US" sz="1200" b="0" u="none" kern="1200" dirty="0">
              <a:solidFill>
                <a:schemeClr val="tx1"/>
              </a:solidFill>
              <a:effectLst/>
              <a:latin typeface="+mn-lt"/>
              <a:ea typeface="+mn-ea"/>
              <a:cs typeface="+mn-cs"/>
            </a:endParaRPr>
          </a:p>
          <a:p>
            <a:endParaRPr lang="en-US" sz="1200" b="1"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CMS has commissioned 4 surveys of its members focused on the relationship between physicians and insurance companies: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It’s clear from the results of these surveys that insurers have significant market power over physicians, while we at the same time depend on insurers for the survival of our practices.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obviously serious problems with network adequacy which have negative effects on our ability to care for patients.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many interesting things about these surveys and if I could make one point it is this: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have seen a continued focus across these surveys on the following core set of issues facing physician members: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1.  Need</a:t>
            </a:r>
            <a:r>
              <a:rPr lang="en-US" sz="1200" kern="1200" baseline="0" dirty="0">
                <a:solidFill>
                  <a:schemeClr val="tx1"/>
                </a:solidFill>
                <a:effectLst/>
                <a:latin typeface="+mn-lt"/>
                <a:ea typeface="+mn-ea"/>
                <a:cs typeface="+mn-cs"/>
              </a:rPr>
              <a:t> for u</a:t>
            </a:r>
            <a:r>
              <a:rPr lang="en-US" sz="1200" kern="1200" dirty="0">
                <a:solidFill>
                  <a:schemeClr val="tx1"/>
                </a:solidFill>
                <a:effectLst/>
                <a:latin typeface="+mn-lt"/>
                <a:ea typeface="+mn-ea"/>
                <a:cs typeface="+mn-cs"/>
              </a:rPr>
              <a:t>niversal access to affordable health insurance and health care for all Coloradans.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2.  Need</a:t>
            </a:r>
            <a:r>
              <a:rPr lang="en-US" sz="1200" kern="1200" baseline="0" dirty="0">
                <a:solidFill>
                  <a:schemeClr val="tx1"/>
                </a:solidFill>
                <a:effectLst/>
                <a:latin typeface="+mn-lt"/>
                <a:ea typeface="+mn-ea"/>
                <a:cs typeface="+mn-cs"/>
              </a:rPr>
              <a:t> for a</a:t>
            </a:r>
            <a:r>
              <a:rPr lang="en-US" sz="1200" kern="1200" dirty="0">
                <a:solidFill>
                  <a:schemeClr val="tx1"/>
                </a:solidFill>
                <a:effectLst/>
                <a:latin typeface="+mn-lt"/>
                <a:ea typeface="+mn-ea"/>
                <a:cs typeface="+mn-cs"/>
              </a:rPr>
              <a:t> reduction in onerous administrative requirements from government and commercial payers that take time away from patient care.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3.  Need</a:t>
            </a:r>
            <a:r>
              <a:rPr lang="en-US" sz="1200" kern="1200" baseline="0" dirty="0">
                <a:solidFill>
                  <a:schemeClr val="tx1"/>
                </a:solidFill>
                <a:effectLst/>
                <a:latin typeface="+mn-lt"/>
                <a:ea typeface="+mn-ea"/>
                <a:cs typeface="+mn-cs"/>
              </a:rPr>
              <a:t> for t</a:t>
            </a:r>
            <a:r>
              <a:rPr lang="en-US" sz="1200" kern="1200" dirty="0">
                <a:solidFill>
                  <a:schemeClr val="tx1"/>
                </a:solidFill>
                <a:effectLst/>
                <a:latin typeface="+mn-lt"/>
                <a:ea typeface="+mn-ea"/>
                <a:cs typeface="+mn-cs"/>
              </a:rPr>
              <a:t>ransparency and fairness in contracting, authorization and reimbursement from commercial payers, and fairness in reimbursement from government payers.</a:t>
            </a:r>
          </a:p>
          <a:p>
            <a:pPr lvl="0"/>
            <a:endParaRPr lang="en-US" sz="1200" kern="1200" dirty="0">
              <a:solidFill>
                <a:schemeClr val="tx1"/>
              </a:solidFill>
              <a:effectLst/>
              <a:latin typeface="+mn-lt"/>
              <a:ea typeface="+mn-ea"/>
              <a:cs typeface="+mn-cs"/>
            </a:endParaRPr>
          </a:p>
          <a:p>
            <a:pPr lvl="0"/>
            <a:r>
              <a:rPr lang="en-US" sz="1200" b="1" u="sng" kern="1200" dirty="0">
                <a:solidFill>
                  <a:schemeClr val="tx1"/>
                </a:solidFill>
                <a:effectLst/>
                <a:latin typeface="+mn-lt"/>
                <a:ea typeface="+mn-ea"/>
                <a:cs typeface="+mn-cs"/>
              </a:rPr>
              <a:t>NEXT</a:t>
            </a:r>
            <a:r>
              <a:rPr lang="en-US" sz="1200" b="1" u="sng" kern="1200" baseline="0" dirty="0">
                <a:solidFill>
                  <a:schemeClr val="tx1"/>
                </a:solidFill>
                <a:effectLst/>
                <a:latin typeface="+mn-lt"/>
                <a:ea typeface="+mn-ea"/>
                <a:cs typeface="+mn-cs"/>
              </a:rPr>
              <a:t> SLIDE</a:t>
            </a:r>
            <a:endParaRPr lang="en-US" b="1" u="sng" dirty="0"/>
          </a:p>
          <a:p>
            <a:endParaRPr lang="en-US" dirty="0"/>
          </a:p>
          <a:p>
            <a:endParaRPr lang="en-US" dirty="0"/>
          </a:p>
        </p:txBody>
      </p:sp>
      <p:sp>
        <p:nvSpPr>
          <p:cNvPr id="4" name="Slide Number Placeholder 3"/>
          <p:cNvSpPr>
            <a:spLocks noGrp="1"/>
          </p:cNvSpPr>
          <p:nvPr>
            <p:ph type="sldNum" sz="quarter" idx="10"/>
          </p:nvPr>
        </p:nvSpPr>
        <p:spPr/>
        <p:txBody>
          <a:bodyPr/>
          <a:lstStyle/>
          <a:p>
            <a:fld id="{08BAE744-2C6F-3046-B884-A2BF1FAB7853}" type="slidenum">
              <a:rPr lang="en-US" smtClean="0"/>
              <a:t>2</a:t>
            </a:fld>
            <a:endParaRPr lang="en-US"/>
          </a:p>
        </p:txBody>
      </p:sp>
    </p:spTree>
    <p:extLst>
      <p:ext uri="{BB962C8B-B14F-4D97-AF65-F5344CB8AC3E}">
        <p14:creationId xmlns:p14="http://schemas.microsoft.com/office/powerpoint/2010/main" val="3743981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What members are saying </a:t>
            </a:r>
          </a:p>
          <a:p>
            <a:endParaRPr lang="en-US" sz="1200" b="0" u="none" kern="1200" dirty="0">
              <a:solidFill>
                <a:schemeClr val="tx1"/>
              </a:solidFill>
              <a:effectLst/>
              <a:latin typeface="+mn-lt"/>
              <a:ea typeface="+mn-ea"/>
              <a:cs typeface="+mn-cs"/>
            </a:endParaRPr>
          </a:p>
          <a:p>
            <a:r>
              <a:rPr lang="en-US" sz="1200" b="0" u="none" kern="1200" dirty="0">
                <a:solidFill>
                  <a:schemeClr val="tx1"/>
                </a:solidFill>
                <a:effectLst/>
                <a:latin typeface="+mn-lt"/>
                <a:ea typeface="+mn-ea"/>
                <a:cs typeface="+mn-cs"/>
              </a:rPr>
              <a:t>Before I get into the</a:t>
            </a:r>
            <a:r>
              <a:rPr lang="en-US" sz="1200" b="0" u="none" kern="1200" baseline="0" dirty="0">
                <a:solidFill>
                  <a:schemeClr val="tx1"/>
                </a:solidFill>
                <a:effectLst/>
                <a:latin typeface="+mn-lt"/>
                <a:ea typeface="+mn-ea"/>
                <a:cs typeface="+mn-cs"/>
              </a:rPr>
              <a:t> latest legislative session, it’s important to quickly set the stage by explaining how we got here. There’s no better way of telling that story than to just share what physician members like you are saying. </a:t>
            </a:r>
            <a:endParaRPr lang="en-US" sz="1200" b="0" u="none" kern="1200" dirty="0">
              <a:solidFill>
                <a:schemeClr val="tx1"/>
              </a:solidFill>
              <a:effectLst/>
              <a:latin typeface="+mn-lt"/>
              <a:ea typeface="+mn-ea"/>
              <a:cs typeface="+mn-cs"/>
            </a:endParaRPr>
          </a:p>
          <a:p>
            <a:endParaRPr lang="en-US" sz="1200" b="1"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CMS has commissioned 4 surveys of its members focused on the relationship between physicians and insurance companies: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It’s clear from the results of these surveys that insurers have significant market power over physicians, while we at the same time depend on insurers for the survival of our practices.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obviously serious problems with network adequacy which have negative effects on our ability to care for patients.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many interesting things about these surveys and if I could make one point it is this: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have seen a continued focus across these surveys on the following core set of issues facing physician members: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1.  Need</a:t>
            </a:r>
            <a:r>
              <a:rPr lang="en-US" sz="1200" kern="1200" baseline="0" dirty="0">
                <a:solidFill>
                  <a:schemeClr val="tx1"/>
                </a:solidFill>
                <a:effectLst/>
                <a:latin typeface="+mn-lt"/>
                <a:ea typeface="+mn-ea"/>
                <a:cs typeface="+mn-cs"/>
              </a:rPr>
              <a:t> for u</a:t>
            </a:r>
            <a:r>
              <a:rPr lang="en-US" sz="1200" kern="1200" dirty="0">
                <a:solidFill>
                  <a:schemeClr val="tx1"/>
                </a:solidFill>
                <a:effectLst/>
                <a:latin typeface="+mn-lt"/>
                <a:ea typeface="+mn-ea"/>
                <a:cs typeface="+mn-cs"/>
              </a:rPr>
              <a:t>niversal access to affordable health insurance and health care for all Coloradans.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2.  Need</a:t>
            </a:r>
            <a:r>
              <a:rPr lang="en-US" sz="1200" kern="1200" baseline="0" dirty="0">
                <a:solidFill>
                  <a:schemeClr val="tx1"/>
                </a:solidFill>
                <a:effectLst/>
                <a:latin typeface="+mn-lt"/>
                <a:ea typeface="+mn-ea"/>
                <a:cs typeface="+mn-cs"/>
              </a:rPr>
              <a:t> for a</a:t>
            </a:r>
            <a:r>
              <a:rPr lang="en-US" sz="1200" kern="1200" dirty="0">
                <a:solidFill>
                  <a:schemeClr val="tx1"/>
                </a:solidFill>
                <a:effectLst/>
                <a:latin typeface="+mn-lt"/>
                <a:ea typeface="+mn-ea"/>
                <a:cs typeface="+mn-cs"/>
              </a:rPr>
              <a:t> reduction in onerous administrative requirements from government and commercial payers that take time away from patient care.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3.  Need</a:t>
            </a:r>
            <a:r>
              <a:rPr lang="en-US" sz="1200" kern="1200" baseline="0" dirty="0">
                <a:solidFill>
                  <a:schemeClr val="tx1"/>
                </a:solidFill>
                <a:effectLst/>
                <a:latin typeface="+mn-lt"/>
                <a:ea typeface="+mn-ea"/>
                <a:cs typeface="+mn-cs"/>
              </a:rPr>
              <a:t> for t</a:t>
            </a:r>
            <a:r>
              <a:rPr lang="en-US" sz="1200" kern="1200" dirty="0">
                <a:solidFill>
                  <a:schemeClr val="tx1"/>
                </a:solidFill>
                <a:effectLst/>
                <a:latin typeface="+mn-lt"/>
                <a:ea typeface="+mn-ea"/>
                <a:cs typeface="+mn-cs"/>
              </a:rPr>
              <a:t>ransparency and fairness in contracting, authorization and reimbursement from commercial payers, and fairness in reimbursement from government payers.</a:t>
            </a:r>
          </a:p>
          <a:p>
            <a:pPr lvl="0"/>
            <a:endParaRPr lang="en-US" sz="1200" kern="1200" dirty="0">
              <a:solidFill>
                <a:schemeClr val="tx1"/>
              </a:solidFill>
              <a:effectLst/>
              <a:latin typeface="+mn-lt"/>
              <a:ea typeface="+mn-ea"/>
              <a:cs typeface="+mn-cs"/>
            </a:endParaRPr>
          </a:p>
          <a:p>
            <a:pPr lvl="0"/>
            <a:r>
              <a:rPr lang="en-US" sz="1200" b="1" u="sng" kern="1200" dirty="0">
                <a:solidFill>
                  <a:schemeClr val="tx1"/>
                </a:solidFill>
                <a:effectLst/>
                <a:latin typeface="+mn-lt"/>
                <a:ea typeface="+mn-ea"/>
                <a:cs typeface="+mn-cs"/>
              </a:rPr>
              <a:t>NEXT</a:t>
            </a:r>
            <a:r>
              <a:rPr lang="en-US" sz="1200" b="1" u="sng" kern="1200" baseline="0" dirty="0">
                <a:solidFill>
                  <a:schemeClr val="tx1"/>
                </a:solidFill>
                <a:effectLst/>
                <a:latin typeface="+mn-lt"/>
                <a:ea typeface="+mn-ea"/>
                <a:cs typeface="+mn-cs"/>
              </a:rPr>
              <a:t> SLIDE</a:t>
            </a:r>
            <a:endParaRPr lang="en-US" b="1" u="sng" dirty="0"/>
          </a:p>
          <a:p>
            <a:endParaRPr lang="en-US" dirty="0"/>
          </a:p>
          <a:p>
            <a:endParaRPr lang="en-US" dirty="0"/>
          </a:p>
        </p:txBody>
      </p:sp>
      <p:sp>
        <p:nvSpPr>
          <p:cNvPr id="4" name="Slide Number Placeholder 3"/>
          <p:cNvSpPr>
            <a:spLocks noGrp="1"/>
          </p:cNvSpPr>
          <p:nvPr>
            <p:ph type="sldNum" sz="quarter" idx="10"/>
          </p:nvPr>
        </p:nvSpPr>
        <p:spPr/>
        <p:txBody>
          <a:bodyPr/>
          <a:lstStyle/>
          <a:p>
            <a:fld id="{08BAE744-2C6F-3046-B884-A2BF1FAB7853}" type="slidenum">
              <a:rPr lang="en-US" smtClean="0"/>
              <a:t>3</a:t>
            </a:fld>
            <a:endParaRPr lang="en-US"/>
          </a:p>
        </p:txBody>
      </p:sp>
    </p:spTree>
    <p:extLst>
      <p:ext uri="{BB962C8B-B14F-4D97-AF65-F5344CB8AC3E}">
        <p14:creationId xmlns:p14="http://schemas.microsoft.com/office/powerpoint/2010/main" val="3743981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What members are saying </a:t>
            </a:r>
          </a:p>
          <a:p>
            <a:endParaRPr lang="en-US" sz="1200" b="0" u="none" kern="1200" dirty="0">
              <a:solidFill>
                <a:schemeClr val="tx1"/>
              </a:solidFill>
              <a:effectLst/>
              <a:latin typeface="+mn-lt"/>
              <a:ea typeface="+mn-ea"/>
              <a:cs typeface="+mn-cs"/>
            </a:endParaRPr>
          </a:p>
          <a:p>
            <a:r>
              <a:rPr lang="en-US" sz="1200" b="0" u="none" kern="1200" dirty="0">
                <a:solidFill>
                  <a:schemeClr val="tx1"/>
                </a:solidFill>
                <a:effectLst/>
                <a:latin typeface="+mn-lt"/>
                <a:ea typeface="+mn-ea"/>
                <a:cs typeface="+mn-cs"/>
              </a:rPr>
              <a:t>Before I get into the</a:t>
            </a:r>
            <a:r>
              <a:rPr lang="en-US" sz="1200" b="0" u="none" kern="1200" baseline="0" dirty="0">
                <a:solidFill>
                  <a:schemeClr val="tx1"/>
                </a:solidFill>
                <a:effectLst/>
                <a:latin typeface="+mn-lt"/>
                <a:ea typeface="+mn-ea"/>
                <a:cs typeface="+mn-cs"/>
              </a:rPr>
              <a:t> latest legislative session, it’s important to quickly set the stage by explaining how we got here. There’s no better way of telling that story than to just share what physician members like you are saying. </a:t>
            </a:r>
            <a:endParaRPr lang="en-US" sz="1200" b="0" u="none" kern="1200" dirty="0">
              <a:solidFill>
                <a:schemeClr val="tx1"/>
              </a:solidFill>
              <a:effectLst/>
              <a:latin typeface="+mn-lt"/>
              <a:ea typeface="+mn-ea"/>
              <a:cs typeface="+mn-cs"/>
            </a:endParaRPr>
          </a:p>
          <a:p>
            <a:endParaRPr lang="en-US" sz="1200" b="1"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CMS has commissioned 4 surveys of its members focused on the relationship between physicians and insurance companies: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It’s clear from the results of these surveys that insurers have significant market power over physicians, while we at the same time depend on insurers for the survival of our practices.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obviously serious problems with network adequacy which have negative effects on our ability to care for patients.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many interesting things about these surveys and if I could make one point it is this: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have seen a continued focus across these surveys on the following core set of issues facing physician members: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1.  Need</a:t>
            </a:r>
            <a:r>
              <a:rPr lang="en-US" sz="1200" kern="1200" baseline="0" dirty="0">
                <a:solidFill>
                  <a:schemeClr val="tx1"/>
                </a:solidFill>
                <a:effectLst/>
                <a:latin typeface="+mn-lt"/>
                <a:ea typeface="+mn-ea"/>
                <a:cs typeface="+mn-cs"/>
              </a:rPr>
              <a:t> for u</a:t>
            </a:r>
            <a:r>
              <a:rPr lang="en-US" sz="1200" kern="1200" dirty="0">
                <a:solidFill>
                  <a:schemeClr val="tx1"/>
                </a:solidFill>
                <a:effectLst/>
                <a:latin typeface="+mn-lt"/>
                <a:ea typeface="+mn-ea"/>
                <a:cs typeface="+mn-cs"/>
              </a:rPr>
              <a:t>niversal access to affordable health insurance and health care for all Coloradans.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2.  Need</a:t>
            </a:r>
            <a:r>
              <a:rPr lang="en-US" sz="1200" kern="1200" baseline="0" dirty="0">
                <a:solidFill>
                  <a:schemeClr val="tx1"/>
                </a:solidFill>
                <a:effectLst/>
                <a:latin typeface="+mn-lt"/>
                <a:ea typeface="+mn-ea"/>
                <a:cs typeface="+mn-cs"/>
              </a:rPr>
              <a:t> for a</a:t>
            </a:r>
            <a:r>
              <a:rPr lang="en-US" sz="1200" kern="1200" dirty="0">
                <a:solidFill>
                  <a:schemeClr val="tx1"/>
                </a:solidFill>
                <a:effectLst/>
                <a:latin typeface="+mn-lt"/>
                <a:ea typeface="+mn-ea"/>
                <a:cs typeface="+mn-cs"/>
              </a:rPr>
              <a:t> reduction in onerous administrative requirements from government and commercial payers that take time away from patient care.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3.  Need</a:t>
            </a:r>
            <a:r>
              <a:rPr lang="en-US" sz="1200" kern="1200" baseline="0" dirty="0">
                <a:solidFill>
                  <a:schemeClr val="tx1"/>
                </a:solidFill>
                <a:effectLst/>
                <a:latin typeface="+mn-lt"/>
                <a:ea typeface="+mn-ea"/>
                <a:cs typeface="+mn-cs"/>
              </a:rPr>
              <a:t> for t</a:t>
            </a:r>
            <a:r>
              <a:rPr lang="en-US" sz="1200" kern="1200" dirty="0">
                <a:solidFill>
                  <a:schemeClr val="tx1"/>
                </a:solidFill>
                <a:effectLst/>
                <a:latin typeface="+mn-lt"/>
                <a:ea typeface="+mn-ea"/>
                <a:cs typeface="+mn-cs"/>
              </a:rPr>
              <a:t>ransparency and fairness in contracting, authorization and reimbursement from commercial payers, and fairness in reimbursement from government payers.</a:t>
            </a:r>
          </a:p>
          <a:p>
            <a:pPr lvl="0"/>
            <a:endParaRPr lang="en-US" sz="1200" kern="1200" dirty="0">
              <a:solidFill>
                <a:schemeClr val="tx1"/>
              </a:solidFill>
              <a:effectLst/>
              <a:latin typeface="+mn-lt"/>
              <a:ea typeface="+mn-ea"/>
              <a:cs typeface="+mn-cs"/>
            </a:endParaRPr>
          </a:p>
          <a:p>
            <a:pPr lvl="0"/>
            <a:r>
              <a:rPr lang="en-US" sz="1200" b="1" u="sng" kern="1200" dirty="0">
                <a:solidFill>
                  <a:schemeClr val="tx1"/>
                </a:solidFill>
                <a:effectLst/>
                <a:latin typeface="+mn-lt"/>
                <a:ea typeface="+mn-ea"/>
                <a:cs typeface="+mn-cs"/>
              </a:rPr>
              <a:t>NEXT</a:t>
            </a:r>
            <a:r>
              <a:rPr lang="en-US" sz="1200" b="1" u="sng" kern="1200" baseline="0" dirty="0">
                <a:solidFill>
                  <a:schemeClr val="tx1"/>
                </a:solidFill>
                <a:effectLst/>
                <a:latin typeface="+mn-lt"/>
                <a:ea typeface="+mn-ea"/>
                <a:cs typeface="+mn-cs"/>
              </a:rPr>
              <a:t> SLIDE</a:t>
            </a:r>
            <a:endParaRPr lang="en-US" b="1" u="sng" dirty="0"/>
          </a:p>
          <a:p>
            <a:endParaRPr lang="en-US" dirty="0"/>
          </a:p>
          <a:p>
            <a:endParaRPr lang="en-US" dirty="0"/>
          </a:p>
        </p:txBody>
      </p:sp>
      <p:sp>
        <p:nvSpPr>
          <p:cNvPr id="4" name="Slide Number Placeholder 3"/>
          <p:cNvSpPr>
            <a:spLocks noGrp="1"/>
          </p:cNvSpPr>
          <p:nvPr>
            <p:ph type="sldNum" sz="quarter" idx="10"/>
          </p:nvPr>
        </p:nvSpPr>
        <p:spPr/>
        <p:txBody>
          <a:bodyPr/>
          <a:lstStyle/>
          <a:p>
            <a:fld id="{08BAE744-2C6F-3046-B884-A2BF1FAB7853}" type="slidenum">
              <a:rPr lang="en-US" smtClean="0"/>
              <a:t>4</a:t>
            </a:fld>
            <a:endParaRPr lang="en-US"/>
          </a:p>
        </p:txBody>
      </p:sp>
    </p:spTree>
    <p:extLst>
      <p:ext uri="{BB962C8B-B14F-4D97-AF65-F5344CB8AC3E}">
        <p14:creationId xmlns:p14="http://schemas.microsoft.com/office/powerpoint/2010/main" val="3743981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What members are saying </a:t>
            </a:r>
          </a:p>
          <a:p>
            <a:endParaRPr lang="en-US" sz="1200" b="0" u="none" kern="1200" dirty="0">
              <a:solidFill>
                <a:schemeClr val="tx1"/>
              </a:solidFill>
              <a:effectLst/>
              <a:latin typeface="+mn-lt"/>
              <a:ea typeface="+mn-ea"/>
              <a:cs typeface="+mn-cs"/>
            </a:endParaRPr>
          </a:p>
          <a:p>
            <a:r>
              <a:rPr lang="en-US" sz="1200" b="0" u="none" kern="1200" dirty="0">
                <a:solidFill>
                  <a:schemeClr val="tx1"/>
                </a:solidFill>
                <a:effectLst/>
                <a:latin typeface="+mn-lt"/>
                <a:ea typeface="+mn-ea"/>
                <a:cs typeface="+mn-cs"/>
              </a:rPr>
              <a:t>Before I get into the</a:t>
            </a:r>
            <a:r>
              <a:rPr lang="en-US" sz="1200" b="0" u="none" kern="1200" baseline="0" dirty="0">
                <a:solidFill>
                  <a:schemeClr val="tx1"/>
                </a:solidFill>
                <a:effectLst/>
                <a:latin typeface="+mn-lt"/>
                <a:ea typeface="+mn-ea"/>
                <a:cs typeface="+mn-cs"/>
              </a:rPr>
              <a:t> latest legislative session, it’s important to quickly set the stage by explaining how we got here. There’s no better way of telling that story than to just share what physician members like you are saying. </a:t>
            </a:r>
            <a:endParaRPr lang="en-US" sz="1200" b="0" u="none" kern="1200" dirty="0">
              <a:solidFill>
                <a:schemeClr val="tx1"/>
              </a:solidFill>
              <a:effectLst/>
              <a:latin typeface="+mn-lt"/>
              <a:ea typeface="+mn-ea"/>
              <a:cs typeface="+mn-cs"/>
            </a:endParaRPr>
          </a:p>
          <a:p>
            <a:endParaRPr lang="en-US" sz="1200" b="1"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CMS has commissioned 4 surveys of its members focused on the relationship between physicians and insurance companies: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It’s clear from the results of these surveys that insurers have significant market power over physicians, while we at the same time depend on insurers for the survival of our practices.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obviously serious problems with network adequacy which have negative effects on our ability to care for patients.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many interesting things about these surveys and if I could make one point it is this: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have seen a continued focus across these surveys on the following core set of issues facing physician members: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1.  Need</a:t>
            </a:r>
            <a:r>
              <a:rPr lang="en-US" sz="1200" kern="1200" baseline="0" dirty="0">
                <a:solidFill>
                  <a:schemeClr val="tx1"/>
                </a:solidFill>
                <a:effectLst/>
                <a:latin typeface="+mn-lt"/>
                <a:ea typeface="+mn-ea"/>
                <a:cs typeface="+mn-cs"/>
              </a:rPr>
              <a:t> for u</a:t>
            </a:r>
            <a:r>
              <a:rPr lang="en-US" sz="1200" kern="1200" dirty="0">
                <a:solidFill>
                  <a:schemeClr val="tx1"/>
                </a:solidFill>
                <a:effectLst/>
                <a:latin typeface="+mn-lt"/>
                <a:ea typeface="+mn-ea"/>
                <a:cs typeface="+mn-cs"/>
              </a:rPr>
              <a:t>niversal access to affordable health insurance and health care for all Coloradans.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2.  Need</a:t>
            </a:r>
            <a:r>
              <a:rPr lang="en-US" sz="1200" kern="1200" baseline="0" dirty="0">
                <a:solidFill>
                  <a:schemeClr val="tx1"/>
                </a:solidFill>
                <a:effectLst/>
                <a:latin typeface="+mn-lt"/>
                <a:ea typeface="+mn-ea"/>
                <a:cs typeface="+mn-cs"/>
              </a:rPr>
              <a:t> for a</a:t>
            </a:r>
            <a:r>
              <a:rPr lang="en-US" sz="1200" kern="1200" dirty="0">
                <a:solidFill>
                  <a:schemeClr val="tx1"/>
                </a:solidFill>
                <a:effectLst/>
                <a:latin typeface="+mn-lt"/>
                <a:ea typeface="+mn-ea"/>
                <a:cs typeface="+mn-cs"/>
              </a:rPr>
              <a:t> reduction in onerous administrative requirements from government and commercial payers that take time away from patient care.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3.  Need</a:t>
            </a:r>
            <a:r>
              <a:rPr lang="en-US" sz="1200" kern="1200" baseline="0" dirty="0">
                <a:solidFill>
                  <a:schemeClr val="tx1"/>
                </a:solidFill>
                <a:effectLst/>
                <a:latin typeface="+mn-lt"/>
                <a:ea typeface="+mn-ea"/>
                <a:cs typeface="+mn-cs"/>
              </a:rPr>
              <a:t> for t</a:t>
            </a:r>
            <a:r>
              <a:rPr lang="en-US" sz="1200" kern="1200" dirty="0">
                <a:solidFill>
                  <a:schemeClr val="tx1"/>
                </a:solidFill>
                <a:effectLst/>
                <a:latin typeface="+mn-lt"/>
                <a:ea typeface="+mn-ea"/>
                <a:cs typeface="+mn-cs"/>
              </a:rPr>
              <a:t>ransparency and fairness in contracting, authorization and reimbursement from commercial payers, and fairness in reimbursement from government payers.</a:t>
            </a:r>
          </a:p>
          <a:p>
            <a:pPr lvl="0"/>
            <a:endParaRPr lang="en-US" sz="1200" kern="1200" dirty="0">
              <a:solidFill>
                <a:schemeClr val="tx1"/>
              </a:solidFill>
              <a:effectLst/>
              <a:latin typeface="+mn-lt"/>
              <a:ea typeface="+mn-ea"/>
              <a:cs typeface="+mn-cs"/>
            </a:endParaRPr>
          </a:p>
          <a:p>
            <a:pPr lvl="0"/>
            <a:r>
              <a:rPr lang="en-US" sz="1200" b="1" u="sng" kern="1200" dirty="0">
                <a:solidFill>
                  <a:schemeClr val="tx1"/>
                </a:solidFill>
                <a:effectLst/>
                <a:latin typeface="+mn-lt"/>
                <a:ea typeface="+mn-ea"/>
                <a:cs typeface="+mn-cs"/>
              </a:rPr>
              <a:t>NEXT</a:t>
            </a:r>
            <a:r>
              <a:rPr lang="en-US" sz="1200" b="1" u="sng" kern="1200" baseline="0" dirty="0">
                <a:solidFill>
                  <a:schemeClr val="tx1"/>
                </a:solidFill>
                <a:effectLst/>
                <a:latin typeface="+mn-lt"/>
                <a:ea typeface="+mn-ea"/>
                <a:cs typeface="+mn-cs"/>
              </a:rPr>
              <a:t> SLIDE</a:t>
            </a:r>
            <a:endParaRPr lang="en-US" b="1" u="sng" dirty="0"/>
          </a:p>
          <a:p>
            <a:endParaRPr lang="en-US" dirty="0"/>
          </a:p>
          <a:p>
            <a:endParaRPr lang="en-US" dirty="0"/>
          </a:p>
        </p:txBody>
      </p:sp>
      <p:sp>
        <p:nvSpPr>
          <p:cNvPr id="4" name="Slide Number Placeholder 3"/>
          <p:cNvSpPr>
            <a:spLocks noGrp="1"/>
          </p:cNvSpPr>
          <p:nvPr>
            <p:ph type="sldNum" sz="quarter" idx="10"/>
          </p:nvPr>
        </p:nvSpPr>
        <p:spPr/>
        <p:txBody>
          <a:bodyPr/>
          <a:lstStyle/>
          <a:p>
            <a:fld id="{08BAE744-2C6F-3046-B884-A2BF1FAB7853}" type="slidenum">
              <a:rPr lang="en-US" smtClean="0"/>
              <a:t>5</a:t>
            </a:fld>
            <a:endParaRPr lang="en-US"/>
          </a:p>
        </p:txBody>
      </p:sp>
    </p:spTree>
    <p:extLst>
      <p:ext uri="{BB962C8B-B14F-4D97-AF65-F5344CB8AC3E}">
        <p14:creationId xmlns:p14="http://schemas.microsoft.com/office/powerpoint/2010/main" val="3743981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What members are saying </a:t>
            </a:r>
          </a:p>
          <a:p>
            <a:endParaRPr lang="en-US" sz="1200" b="0" u="none" kern="1200" dirty="0">
              <a:solidFill>
                <a:schemeClr val="tx1"/>
              </a:solidFill>
              <a:effectLst/>
              <a:latin typeface="+mn-lt"/>
              <a:ea typeface="+mn-ea"/>
              <a:cs typeface="+mn-cs"/>
            </a:endParaRPr>
          </a:p>
          <a:p>
            <a:r>
              <a:rPr lang="en-US" sz="1200" b="0" u="none" kern="1200" dirty="0">
                <a:solidFill>
                  <a:schemeClr val="tx1"/>
                </a:solidFill>
                <a:effectLst/>
                <a:latin typeface="+mn-lt"/>
                <a:ea typeface="+mn-ea"/>
                <a:cs typeface="+mn-cs"/>
              </a:rPr>
              <a:t>Before I get into the</a:t>
            </a:r>
            <a:r>
              <a:rPr lang="en-US" sz="1200" b="0" u="none" kern="1200" baseline="0" dirty="0">
                <a:solidFill>
                  <a:schemeClr val="tx1"/>
                </a:solidFill>
                <a:effectLst/>
                <a:latin typeface="+mn-lt"/>
                <a:ea typeface="+mn-ea"/>
                <a:cs typeface="+mn-cs"/>
              </a:rPr>
              <a:t> latest legislative session, it’s important to quickly set the stage by explaining how we got here. There’s no better way of telling that story than to just share what physician members like you are saying. </a:t>
            </a:r>
            <a:endParaRPr lang="en-US" sz="1200" b="0" u="none" kern="1200" dirty="0">
              <a:solidFill>
                <a:schemeClr val="tx1"/>
              </a:solidFill>
              <a:effectLst/>
              <a:latin typeface="+mn-lt"/>
              <a:ea typeface="+mn-ea"/>
              <a:cs typeface="+mn-cs"/>
            </a:endParaRPr>
          </a:p>
          <a:p>
            <a:endParaRPr lang="en-US" sz="1200" b="1"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CMS has commissioned 4 surveys of its members focused on the relationship between physicians and insurance companies: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It’s clear from the results of these surveys that insurers have significant market power over physicians, while we at the same time depend on insurers for the survival of our practices.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obviously serious problems with network adequacy which have negative effects on our ability to care for patients.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many interesting things about these surveys and if I could make one point it is this: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have seen a continued focus across these surveys on the following core set of issues facing physician members: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1.  Need</a:t>
            </a:r>
            <a:r>
              <a:rPr lang="en-US" sz="1200" kern="1200" baseline="0" dirty="0">
                <a:solidFill>
                  <a:schemeClr val="tx1"/>
                </a:solidFill>
                <a:effectLst/>
                <a:latin typeface="+mn-lt"/>
                <a:ea typeface="+mn-ea"/>
                <a:cs typeface="+mn-cs"/>
              </a:rPr>
              <a:t> for u</a:t>
            </a:r>
            <a:r>
              <a:rPr lang="en-US" sz="1200" kern="1200" dirty="0">
                <a:solidFill>
                  <a:schemeClr val="tx1"/>
                </a:solidFill>
                <a:effectLst/>
                <a:latin typeface="+mn-lt"/>
                <a:ea typeface="+mn-ea"/>
                <a:cs typeface="+mn-cs"/>
              </a:rPr>
              <a:t>niversal access to affordable health insurance and health care for all Coloradans.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2.  Need</a:t>
            </a:r>
            <a:r>
              <a:rPr lang="en-US" sz="1200" kern="1200" baseline="0" dirty="0">
                <a:solidFill>
                  <a:schemeClr val="tx1"/>
                </a:solidFill>
                <a:effectLst/>
                <a:latin typeface="+mn-lt"/>
                <a:ea typeface="+mn-ea"/>
                <a:cs typeface="+mn-cs"/>
              </a:rPr>
              <a:t> for a</a:t>
            </a:r>
            <a:r>
              <a:rPr lang="en-US" sz="1200" kern="1200" dirty="0">
                <a:solidFill>
                  <a:schemeClr val="tx1"/>
                </a:solidFill>
                <a:effectLst/>
                <a:latin typeface="+mn-lt"/>
                <a:ea typeface="+mn-ea"/>
                <a:cs typeface="+mn-cs"/>
              </a:rPr>
              <a:t> reduction in onerous administrative requirements from government and commercial payers that take time away from patient care.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3.  Need</a:t>
            </a:r>
            <a:r>
              <a:rPr lang="en-US" sz="1200" kern="1200" baseline="0" dirty="0">
                <a:solidFill>
                  <a:schemeClr val="tx1"/>
                </a:solidFill>
                <a:effectLst/>
                <a:latin typeface="+mn-lt"/>
                <a:ea typeface="+mn-ea"/>
                <a:cs typeface="+mn-cs"/>
              </a:rPr>
              <a:t> for t</a:t>
            </a:r>
            <a:r>
              <a:rPr lang="en-US" sz="1200" kern="1200" dirty="0">
                <a:solidFill>
                  <a:schemeClr val="tx1"/>
                </a:solidFill>
                <a:effectLst/>
                <a:latin typeface="+mn-lt"/>
                <a:ea typeface="+mn-ea"/>
                <a:cs typeface="+mn-cs"/>
              </a:rPr>
              <a:t>ransparency and fairness in contracting, authorization and reimbursement from commercial payers, and fairness in reimbursement from government payers.</a:t>
            </a:r>
          </a:p>
          <a:p>
            <a:pPr lvl="0"/>
            <a:endParaRPr lang="en-US" sz="1200" kern="1200" dirty="0">
              <a:solidFill>
                <a:schemeClr val="tx1"/>
              </a:solidFill>
              <a:effectLst/>
              <a:latin typeface="+mn-lt"/>
              <a:ea typeface="+mn-ea"/>
              <a:cs typeface="+mn-cs"/>
            </a:endParaRPr>
          </a:p>
          <a:p>
            <a:pPr lvl="0"/>
            <a:r>
              <a:rPr lang="en-US" sz="1200" b="1" u="sng" kern="1200" dirty="0">
                <a:solidFill>
                  <a:schemeClr val="tx1"/>
                </a:solidFill>
                <a:effectLst/>
                <a:latin typeface="+mn-lt"/>
                <a:ea typeface="+mn-ea"/>
                <a:cs typeface="+mn-cs"/>
              </a:rPr>
              <a:t>NEXT</a:t>
            </a:r>
            <a:r>
              <a:rPr lang="en-US" sz="1200" b="1" u="sng" kern="1200" baseline="0" dirty="0">
                <a:solidFill>
                  <a:schemeClr val="tx1"/>
                </a:solidFill>
                <a:effectLst/>
                <a:latin typeface="+mn-lt"/>
                <a:ea typeface="+mn-ea"/>
                <a:cs typeface="+mn-cs"/>
              </a:rPr>
              <a:t> SLIDE</a:t>
            </a:r>
            <a:endParaRPr lang="en-US" b="1" u="sng" dirty="0"/>
          </a:p>
          <a:p>
            <a:endParaRPr lang="en-US" dirty="0"/>
          </a:p>
          <a:p>
            <a:endParaRPr lang="en-US" dirty="0"/>
          </a:p>
        </p:txBody>
      </p:sp>
      <p:sp>
        <p:nvSpPr>
          <p:cNvPr id="4" name="Slide Number Placeholder 3"/>
          <p:cNvSpPr>
            <a:spLocks noGrp="1"/>
          </p:cNvSpPr>
          <p:nvPr>
            <p:ph type="sldNum" sz="quarter" idx="10"/>
          </p:nvPr>
        </p:nvSpPr>
        <p:spPr/>
        <p:txBody>
          <a:bodyPr/>
          <a:lstStyle/>
          <a:p>
            <a:fld id="{08BAE744-2C6F-3046-B884-A2BF1FAB7853}" type="slidenum">
              <a:rPr lang="en-US" smtClean="0"/>
              <a:t>6</a:t>
            </a:fld>
            <a:endParaRPr lang="en-US"/>
          </a:p>
        </p:txBody>
      </p:sp>
    </p:spTree>
    <p:extLst>
      <p:ext uri="{BB962C8B-B14F-4D97-AF65-F5344CB8AC3E}">
        <p14:creationId xmlns:p14="http://schemas.microsoft.com/office/powerpoint/2010/main" val="3743981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What members are saying </a:t>
            </a:r>
          </a:p>
          <a:p>
            <a:endParaRPr lang="en-US" sz="1200" b="0" u="none" kern="1200" dirty="0">
              <a:solidFill>
                <a:schemeClr val="tx1"/>
              </a:solidFill>
              <a:effectLst/>
              <a:latin typeface="+mn-lt"/>
              <a:ea typeface="+mn-ea"/>
              <a:cs typeface="+mn-cs"/>
            </a:endParaRPr>
          </a:p>
          <a:p>
            <a:r>
              <a:rPr lang="en-US" sz="1200" b="0" u="none" kern="1200" dirty="0">
                <a:solidFill>
                  <a:schemeClr val="tx1"/>
                </a:solidFill>
                <a:effectLst/>
                <a:latin typeface="+mn-lt"/>
                <a:ea typeface="+mn-ea"/>
                <a:cs typeface="+mn-cs"/>
              </a:rPr>
              <a:t>Before I get into the</a:t>
            </a:r>
            <a:r>
              <a:rPr lang="en-US" sz="1200" b="0" u="none" kern="1200" baseline="0" dirty="0">
                <a:solidFill>
                  <a:schemeClr val="tx1"/>
                </a:solidFill>
                <a:effectLst/>
                <a:latin typeface="+mn-lt"/>
                <a:ea typeface="+mn-ea"/>
                <a:cs typeface="+mn-cs"/>
              </a:rPr>
              <a:t> latest legislative session, it’s important to quickly set the stage by explaining how we got here. There’s no better way of telling that story than to just share what physician members like you are saying. </a:t>
            </a:r>
            <a:endParaRPr lang="en-US" sz="1200" b="0" u="none" kern="1200" dirty="0">
              <a:solidFill>
                <a:schemeClr val="tx1"/>
              </a:solidFill>
              <a:effectLst/>
              <a:latin typeface="+mn-lt"/>
              <a:ea typeface="+mn-ea"/>
              <a:cs typeface="+mn-cs"/>
            </a:endParaRPr>
          </a:p>
          <a:p>
            <a:endParaRPr lang="en-US" sz="1200" b="1"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CMS has commissioned 4 surveys of its members focused on the relationship between physicians and insurance companies: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It’s clear from the results of these surveys that insurers have significant market power over physicians, while we at the same time depend on insurers for the survival of our practices.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obviously serious problems with network adequacy which have negative effects on our ability to care for patients.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many interesting things about these surveys and if I could make one point it is this: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have seen a continued focus across these surveys on the following core set of issues facing physician members: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1.  Need</a:t>
            </a:r>
            <a:r>
              <a:rPr lang="en-US" sz="1200" kern="1200" baseline="0" dirty="0">
                <a:solidFill>
                  <a:schemeClr val="tx1"/>
                </a:solidFill>
                <a:effectLst/>
                <a:latin typeface="+mn-lt"/>
                <a:ea typeface="+mn-ea"/>
                <a:cs typeface="+mn-cs"/>
              </a:rPr>
              <a:t> for u</a:t>
            </a:r>
            <a:r>
              <a:rPr lang="en-US" sz="1200" kern="1200" dirty="0">
                <a:solidFill>
                  <a:schemeClr val="tx1"/>
                </a:solidFill>
                <a:effectLst/>
                <a:latin typeface="+mn-lt"/>
                <a:ea typeface="+mn-ea"/>
                <a:cs typeface="+mn-cs"/>
              </a:rPr>
              <a:t>niversal access to affordable health insurance and health care for all Coloradans.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2.  Need</a:t>
            </a:r>
            <a:r>
              <a:rPr lang="en-US" sz="1200" kern="1200" baseline="0" dirty="0">
                <a:solidFill>
                  <a:schemeClr val="tx1"/>
                </a:solidFill>
                <a:effectLst/>
                <a:latin typeface="+mn-lt"/>
                <a:ea typeface="+mn-ea"/>
                <a:cs typeface="+mn-cs"/>
              </a:rPr>
              <a:t> for a</a:t>
            </a:r>
            <a:r>
              <a:rPr lang="en-US" sz="1200" kern="1200" dirty="0">
                <a:solidFill>
                  <a:schemeClr val="tx1"/>
                </a:solidFill>
                <a:effectLst/>
                <a:latin typeface="+mn-lt"/>
                <a:ea typeface="+mn-ea"/>
                <a:cs typeface="+mn-cs"/>
              </a:rPr>
              <a:t> reduction in onerous administrative requirements from government and commercial payers that take time away from patient care.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3.  Need</a:t>
            </a:r>
            <a:r>
              <a:rPr lang="en-US" sz="1200" kern="1200" baseline="0" dirty="0">
                <a:solidFill>
                  <a:schemeClr val="tx1"/>
                </a:solidFill>
                <a:effectLst/>
                <a:latin typeface="+mn-lt"/>
                <a:ea typeface="+mn-ea"/>
                <a:cs typeface="+mn-cs"/>
              </a:rPr>
              <a:t> for t</a:t>
            </a:r>
            <a:r>
              <a:rPr lang="en-US" sz="1200" kern="1200" dirty="0">
                <a:solidFill>
                  <a:schemeClr val="tx1"/>
                </a:solidFill>
                <a:effectLst/>
                <a:latin typeface="+mn-lt"/>
                <a:ea typeface="+mn-ea"/>
                <a:cs typeface="+mn-cs"/>
              </a:rPr>
              <a:t>ransparency and fairness in contracting, authorization and reimbursement from commercial payers, and fairness in reimbursement from government payers.</a:t>
            </a:r>
          </a:p>
          <a:p>
            <a:pPr lvl="0"/>
            <a:endParaRPr lang="en-US" sz="1200" kern="1200" dirty="0">
              <a:solidFill>
                <a:schemeClr val="tx1"/>
              </a:solidFill>
              <a:effectLst/>
              <a:latin typeface="+mn-lt"/>
              <a:ea typeface="+mn-ea"/>
              <a:cs typeface="+mn-cs"/>
            </a:endParaRPr>
          </a:p>
          <a:p>
            <a:pPr lvl="0"/>
            <a:r>
              <a:rPr lang="en-US" sz="1200" b="1" u="sng" kern="1200" dirty="0">
                <a:solidFill>
                  <a:schemeClr val="tx1"/>
                </a:solidFill>
                <a:effectLst/>
                <a:latin typeface="+mn-lt"/>
                <a:ea typeface="+mn-ea"/>
                <a:cs typeface="+mn-cs"/>
              </a:rPr>
              <a:t>NEXT</a:t>
            </a:r>
            <a:r>
              <a:rPr lang="en-US" sz="1200" b="1" u="sng" kern="1200" baseline="0" dirty="0">
                <a:solidFill>
                  <a:schemeClr val="tx1"/>
                </a:solidFill>
                <a:effectLst/>
                <a:latin typeface="+mn-lt"/>
                <a:ea typeface="+mn-ea"/>
                <a:cs typeface="+mn-cs"/>
              </a:rPr>
              <a:t> SLIDE</a:t>
            </a:r>
            <a:endParaRPr lang="en-US" b="1" u="sng" dirty="0"/>
          </a:p>
          <a:p>
            <a:endParaRPr lang="en-US" dirty="0"/>
          </a:p>
          <a:p>
            <a:endParaRPr lang="en-US" dirty="0"/>
          </a:p>
        </p:txBody>
      </p:sp>
      <p:sp>
        <p:nvSpPr>
          <p:cNvPr id="4" name="Slide Number Placeholder 3"/>
          <p:cNvSpPr>
            <a:spLocks noGrp="1"/>
          </p:cNvSpPr>
          <p:nvPr>
            <p:ph type="sldNum" sz="quarter" idx="10"/>
          </p:nvPr>
        </p:nvSpPr>
        <p:spPr/>
        <p:txBody>
          <a:bodyPr/>
          <a:lstStyle/>
          <a:p>
            <a:fld id="{08BAE744-2C6F-3046-B884-A2BF1FAB7853}" type="slidenum">
              <a:rPr lang="en-US" smtClean="0"/>
              <a:t>7</a:t>
            </a:fld>
            <a:endParaRPr lang="en-US"/>
          </a:p>
        </p:txBody>
      </p:sp>
    </p:spTree>
    <p:extLst>
      <p:ext uri="{BB962C8B-B14F-4D97-AF65-F5344CB8AC3E}">
        <p14:creationId xmlns:p14="http://schemas.microsoft.com/office/powerpoint/2010/main" val="3743981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What members are saying </a:t>
            </a:r>
          </a:p>
          <a:p>
            <a:endParaRPr lang="en-US" sz="1200" b="0" u="none" kern="1200" dirty="0">
              <a:solidFill>
                <a:schemeClr val="tx1"/>
              </a:solidFill>
              <a:effectLst/>
              <a:latin typeface="+mn-lt"/>
              <a:ea typeface="+mn-ea"/>
              <a:cs typeface="+mn-cs"/>
            </a:endParaRPr>
          </a:p>
          <a:p>
            <a:r>
              <a:rPr lang="en-US" sz="1200" b="0" u="none" kern="1200" dirty="0">
                <a:solidFill>
                  <a:schemeClr val="tx1"/>
                </a:solidFill>
                <a:effectLst/>
                <a:latin typeface="+mn-lt"/>
                <a:ea typeface="+mn-ea"/>
                <a:cs typeface="+mn-cs"/>
              </a:rPr>
              <a:t>Before I get into the</a:t>
            </a:r>
            <a:r>
              <a:rPr lang="en-US" sz="1200" b="0" u="none" kern="1200" baseline="0" dirty="0">
                <a:solidFill>
                  <a:schemeClr val="tx1"/>
                </a:solidFill>
                <a:effectLst/>
                <a:latin typeface="+mn-lt"/>
                <a:ea typeface="+mn-ea"/>
                <a:cs typeface="+mn-cs"/>
              </a:rPr>
              <a:t> latest legislative session, it’s important to quickly set the stage by explaining how we got here. There’s no better way of telling that story than to just share what physician members like you are saying. </a:t>
            </a:r>
            <a:endParaRPr lang="en-US" sz="1200" b="0" u="none" kern="1200" dirty="0">
              <a:solidFill>
                <a:schemeClr val="tx1"/>
              </a:solidFill>
              <a:effectLst/>
              <a:latin typeface="+mn-lt"/>
              <a:ea typeface="+mn-ea"/>
              <a:cs typeface="+mn-cs"/>
            </a:endParaRPr>
          </a:p>
          <a:p>
            <a:endParaRPr lang="en-US" sz="1200" b="1"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CMS has commissioned 4 surveys of its members focused on the relationship between physicians and insurance companies: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It’s clear from the results of these surveys that insurers have significant market power over physicians, while we at the same time depend on insurers for the survival of our practices.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obviously serious problems with network adequacy which have negative effects on our ability to care for patients.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many interesting things about these surveys and if I could make one point it is this: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have seen a continued focus across these surveys on the following core set of issues facing physician members: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1.  Need</a:t>
            </a:r>
            <a:r>
              <a:rPr lang="en-US" sz="1200" kern="1200" baseline="0" dirty="0">
                <a:solidFill>
                  <a:schemeClr val="tx1"/>
                </a:solidFill>
                <a:effectLst/>
                <a:latin typeface="+mn-lt"/>
                <a:ea typeface="+mn-ea"/>
                <a:cs typeface="+mn-cs"/>
              </a:rPr>
              <a:t> for u</a:t>
            </a:r>
            <a:r>
              <a:rPr lang="en-US" sz="1200" kern="1200" dirty="0">
                <a:solidFill>
                  <a:schemeClr val="tx1"/>
                </a:solidFill>
                <a:effectLst/>
                <a:latin typeface="+mn-lt"/>
                <a:ea typeface="+mn-ea"/>
                <a:cs typeface="+mn-cs"/>
              </a:rPr>
              <a:t>niversal access to affordable health insurance and health care for all Coloradans.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2.  Need</a:t>
            </a:r>
            <a:r>
              <a:rPr lang="en-US" sz="1200" kern="1200" baseline="0" dirty="0">
                <a:solidFill>
                  <a:schemeClr val="tx1"/>
                </a:solidFill>
                <a:effectLst/>
                <a:latin typeface="+mn-lt"/>
                <a:ea typeface="+mn-ea"/>
                <a:cs typeface="+mn-cs"/>
              </a:rPr>
              <a:t> for a</a:t>
            </a:r>
            <a:r>
              <a:rPr lang="en-US" sz="1200" kern="1200" dirty="0">
                <a:solidFill>
                  <a:schemeClr val="tx1"/>
                </a:solidFill>
                <a:effectLst/>
                <a:latin typeface="+mn-lt"/>
                <a:ea typeface="+mn-ea"/>
                <a:cs typeface="+mn-cs"/>
              </a:rPr>
              <a:t> reduction in onerous administrative requirements from government and commercial payers that take time away from patient care.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3.  Need</a:t>
            </a:r>
            <a:r>
              <a:rPr lang="en-US" sz="1200" kern="1200" baseline="0" dirty="0">
                <a:solidFill>
                  <a:schemeClr val="tx1"/>
                </a:solidFill>
                <a:effectLst/>
                <a:latin typeface="+mn-lt"/>
                <a:ea typeface="+mn-ea"/>
                <a:cs typeface="+mn-cs"/>
              </a:rPr>
              <a:t> for t</a:t>
            </a:r>
            <a:r>
              <a:rPr lang="en-US" sz="1200" kern="1200" dirty="0">
                <a:solidFill>
                  <a:schemeClr val="tx1"/>
                </a:solidFill>
                <a:effectLst/>
                <a:latin typeface="+mn-lt"/>
                <a:ea typeface="+mn-ea"/>
                <a:cs typeface="+mn-cs"/>
              </a:rPr>
              <a:t>ransparency and fairness in contracting, authorization and reimbursement from commercial payers, and fairness in reimbursement from government payers.</a:t>
            </a:r>
          </a:p>
          <a:p>
            <a:pPr lvl="0"/>
            <a:endParaRPr lang="en-US" sz="1200" kern="1200" dirty="0">
              <a:solidFill>
                <a:schemeClr val="tx1"/>
              </a:solidFill>
              <a:effectLst/>
              <a:latin typeface="+mn-lt"/>
              <a:ea typeface="+mn-ea"/>
              <a:cs typeface="+mn-cs"/>
            </a:endParaRPr>
          </a:p>
          <a:p>
            <a:pPr lvl="0"/>
            <a:r>
              <a:rPr lang="en-US" sz="1200" b="1" u="sng" kern="1200" dirty="0">
                <a:solidFill>
                  <a:schemeClr val="tx1"/>
                </a:solidFill>
                <a:effectLst/>
                <a:latin typeface="+mn-lt"/>
                <a:ea typeface="+mn-ea"/>
                <a:cs typeface="+mn-cs"/>
              </a:rPr>
              <a:t>NEXT</a:t>
            </a:r>
            <a:r>
              <a:rPr lang="en-US" sz="1200" b="1" u="sng" kern="1200" baseline="0" dirty="0">
                <a:solidFill>
                  <a:schemeClr val="tx1"/>
                </a:solidFill>
                <a:effectLst/>
                <a:latin typeface="+mn-lt"/>
                <a:ea typeface="+mn-ea"/>
                <a:cs typeface="+mn-cs"/>
              </a:rPr>
              <a:t> SLIDE</a:t>
            </a:r>
            <a:endParaRPr lang="en-US" b="1" u="sng" dirty="0"/>
          </a:p>
          <a:p>
            <a:endParaRPr lang="en-US" dirty="0"/>
          </a:p>
          <a:p>
            <a:endParaRPr lang="en-US" dirty="0"/>
          </a:p>
        </p:txBody>
      </p:sp>
      <p:sp>
        <p:nvSpPr>
          <p:cNvPr id="4" name="Slide Number Placeholder 3"/>
          <p:cNvSpPr>
            <a:spLocks noGrp="1"/>
          </p:cNvSpPr>
          <p:nvPr>
            <p:ph type="sldNum" sz="quarter" idx="10"/>
          </p:nvPr>
        </p:nvSpPr>
        <p:spPr/>
        <p:txBody>
          <a:bodyPr/>
          <a:lstStyle/>
          <a:p>
            <a:fld id="{08BAE744-2C6F-3046-B884-A2BF1FAB7853}" type="slidenum">
              <a:rPr lang="en-US" smtClean="0"/>
              <a:t>8</a:t>
            </a:fld>
            <a:endParaRPr lang="en-US"/>
          </a:p>
        </p:txBody>
      </p:sp>
    </p:spTree>
    <p:extLst>
      <p:ext uri="{BB962C8B-B14F-4D97-AF65-F5344CB8AC3E}">
        <p14:creationId xmlns:p14="http://schemas.microsoft.com/office/powerpoint/2010/main" val="3743981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What members are saying </a:t>
            </a:r>
          </a:p>
          <a:p>
            <a:endParaRPr lang="en-US" sz="1200" b="0" u="none" kern="1200" dirty="0">
              <a:solidFill>
                <a:schemeClr val="tx1"/>
              </a:solidFill>
              <a:effectLst/>
              <a:latin typeface="+mn-lt"/>
              <a:ea typeface="+mn-ea"/>
              <a:cs typeface="+mn-cs"/>
            </a:endParaRPr>
          </a:p>
          <a:p>
            <a:r>
              <a:rPr lang="en-US" sz="1200" b="0" u="none" kern="1200" dirty="0">
                <a:solidFill>
                  <a:schemeClr val="tx1"/>
                </a:solidFill>
                <a:effectLst/>
                <a:latin typeface="+mn-lt"/>
                <a:ea typeface="+mn-ea"/>
                <a:cs typeface="+mn-cs"/>
              </a:rPr>
              <a:t>Before I get into the</a:t>
            </a:r>
            <a:r>
              <a:rPr lang="en-US" sz="1200" b="0" u="none" kern="1200" baseline="0" dirty="0">
                <a:solidFill>
                  <a:schemeClr val="tx1"/>
                </a:solidFill>
                <a:effectLst/>
                <a:latin typeface="+mn-lt"/>
                <a:ea typeface="+mn-ea"/>
                <a:cs typeface="+mn-cs"/>
              </a:rPr>
              <a:t> latest legislative session, it’s important to quickly set the stage by explaining how we got here. There’s no better way of telling that story than to just share what physician members like you are saying. </a:t>
            </a:r>
            <a:endParaRPr lang="en-US" sz="1200" b="0" u="none" kern="1200" dirty="0">
              <a:solidFill>
                <a:schemeClr val="tx1"/>
              </a:solidFill>
              <a:effectLst/>
              <a:latin typeface="+mn-lt"/>
              <a:ea typeface="+mn-ea"/>
              <a:cs typeface="+mn-cs"/>
            </a:endParaRPr>
          </a:p>
          <a:p>
            <a:endParaRPr lang="en-US" sz="1200" b="1"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CMS has commissioned 4 surveys of its members focused on the relationship between physicians and insurance companies: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It’s clear from the results of these surveys that insurers have significant market power over physicians, while we at the same time depend on insurers for the survival of our practices.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obviously serious problems with network adequacy which have negative effects on our ability to care for patients.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many interesting things about these surveys and if I could make one point it is this: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have seen a continued focus across these surveys on the following core set of issues facing physician members: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1.  Need</a:t>
            </a:r>
            <a:r>
              <a:rPr lang="en-US" sz="1200" kern="1200" baseline="0" dirty="0">
                <a:solidFill>
                  <a:schemeClr val="tx1"/>
                </a:solidFill>
                <a:effectLst/>
                <a:latin typeface="+mn-lt"/>
                <a:ea typeface="+mn-ea"/>
                <a:cs typeface="+mn-cs"/>
              </a:rPr>
              <a:t> for u</a:t>
            </a:r>
            <a:r>
              <a:rPr lang="en-US" sz="1200" kern="1200" dirty="0">
                <a:solidFill>
                  <a:schemeClr val="tx1"/>
                </a:solidFill>
                <a:effectLst/>
                <a:latin typeface="+mn-lt"/>
                <a:ea typeface="+mn-ea"/>
                <a:cs typeface="+mn-cs"/>
              </a:rPr>
              <a:t>niversal access to affordable health insurance and health care for all Coloradans.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2.  Need</a:t>
            </a:r>
            <a:r>
              <a:rPr lang="en-US" sz="1200" kern="1200" baseline="0" dirty="0">
                <a:solidFill>
                  <a:schemeClr val="tx1"/>
                </a:solidFill>
                <a:effectLst/>
                <a:latin typeface="+mn-lt"/>
                <a:ea typeface="+mn-ea"/>
                <a:cs typeface="+mn-cs"/>
              </a:rPr>
              <a:t> for a</a:t>
            </a:r>
            <a:r>
              <a:rPr lang="en-US" sz="1200" kern="1200" dirty="0">
                <a:solidFill>
                  <a:schemeClr val="tx1"/>
                </a:solidFill>
                <a:effectLst/>
                <a:latin typeface="+mn-lt"/>
                <a:ea typeface="+mn-ea"/>
                <a:cs typeface="+mn-cs"/>
              </a:rPr>
              <a:t> reduction in onerous administrative requirements from government and commercial payers that take time away from patient care.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3.  Need</a:t>
            </a:r>
            <a:r>
              <a:rPr lang="en-US" sz="1200" kern="1200" baseline="0" dirty="0">
                <a:solidFill>
                  <a:schemeClr val="tx1"/>
                </a:solidFill>
                <a:effectLst/>
                <a:latin typeface="+mn-lt"/>
                <a:ea typeface="+mn-ea"/>
                <a:cs typeface="+mn-cs"/>
              </a:rPr>
              <a:t> for t</a:t>
            </a:r>
            <a:r>
              <a:rPr lang="en-US" sz="1200" kern="1200" dirty="0">
                <a:solidFill>
                  <a:schemeClr val="tx1"/>
                </a:solidFill>
                <a:effectLst/>
                <a:latin typeface="+mn-lt"/>
                <a:ea typeface="+mn-ea"/>
                <a:cs typeface="+mn-cs"/>
              </a:rPr>
              <a:t>ransparency and fairness in contracting, authorization and reimbursement from commercial payers, and fairness in reimbursement from government payers.</a:t>
            </a:r>
          </a:p>
          <a:p>
            <a:pPr lvl="0"/>
            <a:endParaRPr lang="en-US" sz="1200" kern="1200" dirty="0">
              <a:solidFill>
                <a:schemeClr val="tx1"/>
              </a:solidFill>
              <a:effectLst/>
              <a:latin typeface="+mn-lt"/>
              <a:ea typeface="+mn-ea"/>
              <a:cs typeface="+mn-cs"/>
            </a:endParaRPr>
          </a:p>
          <a:p>
            <a:pPr lvl="0"/>
            <a:r>
              <a:rPr lang="en-US" sz="1200" b="1" u="sng" kern="1200" dirty="0">
                <a:solidFill>
                  <a:schemeClr val="tx1"/>
                </a:solidFill>
                <a:effectLst/>
                <a:latin typeface="+mn-lt"/>
                <a:ea typeface="+mn-ea"/>
                <a:cs typeface="+mn-cs"/>
              </a:rPr>
              <a:t>NEXT</a:t>
            </a:r>
            <a:r>
              <a:rPr lang="en-US" sz="1200" b="1" u="sng" kern="1200" baseline="0" dirty="0">
                <a:solidFill>
                  <a:schemeClr val="tx1"/>
                </a:solidFill>
                <a:effectLst/>
                <a:latin typeface="+mn-lt"/>
                <a:ea typeface="+mn-ea"/>
                <a:cs typeface="+mn-cs"/>
              </a:rPr>
              <a:t> SLIDE</a:t>
            </a:r>
            <a:endParaRPr lang="en-US" b="1" u="sng" dirty="0"/>
          </a:p>
          <a:p>
            <a:endParaRPr lang="en-US" dirty="0"/>
          </a:p>
          <a:p>
            <a:endParaRPr lang="en-US" dirty="0"/>
          </a:p>
        </p:txBody>
      </p:sp>
      <p:sp>
        <p:nvSpPr>
          <p:cNvPr id="4" name="Slide Number Placeholder 3"/>
          <p:cNvSpPr>
            <a:spLocks noGrp="1"/>
          </p:cNvSpPr>
          <p:nvPr>
            <p:ph type="sldNum" sz="quarter" idx="10"/>
          </p:nvPr>
        </p:nvSpPr>
        <p:spPr/>
        <p:txBody>
          <a:bodyPr/>
          <a:lstStyle/>
          <a:p>
            <a:fld id="{08BAE744-2C6F-3046-B884-A2BF1FAB7853}" type="slidenum">
              <a:rPr lang="en-US" smtClean="0"/>
              <a:t>9</a:t>
            </a:fld>
            <a:endParaRPr lang="en-US"/>
          </a:p>
        </p:txBody>
      </p:sp>
    </p:spTree>
    <p:extLst>
      <p:ext uri="{BB962C8B-B14F-4D97-AF65-F5344CB8AC3E}">
        <p14:creationId xmlns:p14="http://schemas.microsoft.com/office/powerpoint/2010/main" val="3743981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6/14/2017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3772791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6/14/2017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extLst>
      <p:ext uri="{BB962C8B-B14F-4D97-AF65-F5344CB8AC3E}">
        <p14:creationId xmlns:p14="http://schemas.microsoft.com/office/powerpoint/2010/main" val="2063443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6/14/2017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513562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6/14/2017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965767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6/14/2017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3747772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6/14/2017</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extLst>
      <p:ext uri="{BB962C8B-B14F-4D97-AF65-F5344CB8AC3E}">
        <p14:creationId xmlns:p14="http://schemas.microsoft.com/office/powerpoint/2010/main" val="3393002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6/14/2017</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dirty="0"/>
          </a:p>
        </p:txBody>
      </p:sp>
    </p:spTree>
    <p:extLst>
      <p:ext uri="{BB962C8B-B14F-4D97-AF65-F5344CB8AC3E}">
        <p14:creationId xmlns:p14="http://schemas.microsoft.com/office/powerpoint/2010/main" val="222741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6/14/2017</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118489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6/14/2017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rgbClr val="FFFFFF"/>
              </a:solidFill>
            </a:endParaRPr>
          </a:p>
        </p:txBody>
      </p:sp>
    </p:spTree>
    <p:extLst>
      <p:ext uri="{BB962C8B-B14F-4D97-AF65-F5344CB8AC3E}">
        <p14:creationId xmlns:p14="http://schemas.microsoft.com/office/powerpoint/2010/main" val="1461178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6/14/2017</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3020168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6/14/2017</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685684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eaLnBrk="1" latinLnBrk="0" hangingPunct="1"/>
            <a:fld id="{9D21D778-B565-4D7E-94D7-64010A445B68}" type="datetimeFigureOut">
              <a:rPr lang="en-US" smtClean="0"/>
              <a:pPr algn="r" eaLnBrk="1" latinLnBrk="0" hangingPunct="1"/>
              <a:t>6/14/2017</a:t>
            </a:fld>
            <a:endParaRPr lang="en-US" sz="1400" dirty="0">
              <a:solidFill>
                <a:srgbClr val="FFFFFF"/>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eaLnBrk="1" latinLnBrk="0" hangingPunct="1"/>
            <a:endParaRPr kumimoji="0" lang="en-US" dirty="0">
              <a:solidFill>
                <a:srgbClr val="FFFFFF"/>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Tree>
    <p:extLst>
      <p:ext uri="{BB962C8B-B14F-4D97-AF65-F5344CB8AC3E}">
        <p14:creationId xmlns:p14="http://schemas.microsoft.com/office/powerpoint/2010/main" val="8350764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1.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entral Line 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18201" y="2038350"/>
            <a:ext cx="6340731" cy="1675992"/>
          </a:xfrm>
          <a:prstGeom prst="rect">
            <a:avLst/>
          </a:prstGeom>
        </p:spPr>
      </p:pic>
      <p:pic>
        <p:nvPicPr>
          <p:cNvPr id="10" name="Picture 9"/>
          <p:cNvPicPr>
            <a:picLocks noChangeAspect="1"/>
          </p:cNvPicPr>
          <p:nvPr/>
        </p:nvPicPr>
        <p:blipFill>
          <a:blip r:embed="rId4"/>
          <a:stretch>
            <a:fillRect/>
          </a:stretch>
        </p:blipFill>
        <p:spPr>
          <a:xfrm>
            <a:off x="-30595" y="0"/>
            <a:ext cx="9222828" cy="1371600"/>
          </a:xfrm>
          <a:prstGeom prst="rect">
            <a:avLst/>
          </a:prstGeom>
        </p:spPr>
      </p:pic>
      <p:pic>
        <p:nvPicPr>
          <p:cNvPr id="5" name="Picture 4" descr="CMS_Logo-web.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74206" y="74891"/>
            <a:ext cx="1224396" cy="1224396"/>
          </a:xfrm>
          <a:prstGeom prst="rect">
            <a:avLst/>
          </a:prstGeom>
        </p:spPr>
      </p:pic>
      <p:sp>
        <p:nvSpPr>
          <p:cNvPr id="11" name="TextBox 10"/>
          <p:cNvSpPr txBox="1"/>
          <p:nvPr/>
        </p:nvSpPr>
        <p:spPr>
          <a:xfrm>
            <a:off x="1587501" y="3771900"/>
            <a:ext cx="6464300" cy="400110"/>
          </a:xfrm>
          <a:prstGeom prst="rect">
            <a:avLst/>
          </a:prstGeom>
          <a:noFill/>
        </p:spPr>
        <p:txBody>
          <a:bodyPr wrap="square" rtlCol="0">
            <a:spAutoFit/>
          </a:bodyPr>
          <a:lstStyle/>
          <a:p>
            <a:pPr algn="ctr"/>
            <a:r>
              <a:rPr lang="en-US" sz="2000" b="1" i="1" dirty="0"/>
              <a:t>24/7 Virtual Policy &amp; Membership Engagement System</a:t>
            </a:r>
          </a:p>
        </p:txBody>
      </p:sp>
    </p:spTree>
    <p:extLst>
      <p:ext uri="{BB962C8B-B14F-4D97-AF65-F5344CB8AC3E}">
        <p14:creationId xmlns:p14="http://schemas.microsoft.com/office/powerpoint/2010/main" val="2734559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5-30 at 3.17.01 PM.png"/>
          <p:cNvPicPr>
            <a:picLocks noChangeAspect="1"/>
          </p:cNvPicPr>
          <p:nvPr/>
        </p:nvPicPr>
        <p:blipFill rotWithShape="1">
          <a:blip r:embed="rId3" cstate="email">
            <a:extLst>
              <a:ext uri="{28A0092B-C50C-407E-A947-70E740481C1C}">
                <a14:useLocalDpi xmlns:a14="http://schemas.microsoft.com/office/drawing/2010/main" val="0"/>
              </a:ext>
            </a:extLst>
          </a:blip>
          <a:srcRect t="9216"/>
          <a:stretch/>
        </p:blipFill>
        <p:spPr>
          <a:xfrm>
            <a:off x="1143000" y="1371599"/>
            <a:ext cx="7124700" cy="5690687"/>
          </a:xfrm>
          <a:prstGeom prst="rect">
            <a:avLst/>
          </a:prstGeom>
        </p:spPr>
      </p:pic>
      <p:pic>
        <p:nvPicPr>
          <p:cNvPr id="12" name="Picture 11"/>
          <p:cNvPicPr>
            <a:picLocks noChangeAspect="1"/>
          </p:cNvPicPr>
          <p:nvPr/>
        </p:nvPicPr>
        <p:blipFill>
          <a:blip r:embed="rId4"/>
          <a:stretch>
            <a:fillRect/>
          </a:stretch>
        </p:blipFill>
        <p:spPr>
          <a:xfrm>
            <a:off x="-30595" y="0"/>
            <a:ext cx="9222828" cy="1371600"/>
          </a:xfrm>
          <a:prstGeom prst="rect">
            <a:avLst/>
          </a:prstGeom>
        </p:spPr>
      </p:pic>
      <p:pic>
        <p:nvPicPr>
          <p:cNvPr id="13" name="Picture 12" descr="CMS_Logo-web.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74206" y="74891"/>
            <a:ext cx="1224396" cy="1224396"/>
          </a:xfrm>
          <a:prstGeom prst="rect">
            <a:avLst/>
          </a:prstGeom>
        </p:spPr>
      </p:pic>
      <p:sp>
        <p:nvSpPr>
          <p:cNvPr id="14" name="TextBox 13"/>
          <p:cNvSpPr txBox="1"/>
          <p:nvPr/>
        </p:nvSpPr>
        <p:spPr>
          <a:xfrm>
            <a:off x="1498601" y="112992"/>
            <a:ext cx="5765799" cy="646331"/>
          </a:xfrm>
          <a:prstGeom prst="rect">
            <a:avLst/>
          </a:prstGeom>
          <a:noFill/>
        </p:spPr>
        <p:txBody>
          <a:bodyPr wrap="square" rtlCol="0">
            <a:spAutoFit/>
          </a:bodyPr>
          <a:lstStyle/>
          <a:p>
            <a:pPr algn="ctr"/>
            <a:r>
              <a:rPr lang="en-US" sz="3600" b="1" dirty="0">
                <a:solidFill>
                  <a:srgbClr val="FFFFFF"/>
                </a:solidFill>
              </a:rPr>
              <a:t>Board Decision Dashboard</a:t>
            </a:r>
          </a:p>
        </p:txBody>
      </p:sp>
    </p:spTree>
    <p:extLst>
      <p:ext uri="{BB962C8B-B14F-4D97-AF65-F5344CB8AC3E}">
        <p14:creationId xmlns:p14="http://schemas.microsoft.com/office/powerpoint/2010/main" val="2824455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0595" y="0"/>
            <a:ext cx="9222828" cy="1371600"/>
          </a:xfrm>
          <a:prstGeom prst="rect">
            <a:avLst/>
          </a:prstGeom>
        </p:spPr>
      </p:pic>
      <p:pic>
        <p:nvPicPr>
          <p:cNvPr id="13" name="Picture 12" descr="CMS_Logo-web.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4206" y="74891"/>
            <a:ext cx="1224396" cy="1224396"/>
          </a:xfrm>
          <a:prstGeom prst="rect">
            <a:avLst/>
          </a:prstGeom>
        </p:spPr>
      </p:pic>
      <p:pic>
        <p:nvPicPr>
          <p:cNvPr id="7" name="Picture 6" descr="Central Line logo.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18201" y="2038350"/>
            <a:ext cx="6340731" cy="1675992"/>
          </a:xfrm>
          <a:prstGeom prst="rect">
            <a:avLst/>
          </a:prstGeom>
        </p:spPr>
      </p:pic>
      <p:sp>
        <p:nvSpPr>
          <p:cNvPr id="8" name="TextBox 7"/>
          <p:cNvSpPr txBox="1"/>
          <p:nvPr/>
        </p:nvSpPr>
        <p:spPr>
          <a:xfrm>
            <a:off x="1587501" y="3771900"/>
            <a:ext cx="6464300" cy="400110"/>
          </a:xfrm>
          <a:prstGeom prst="rect">
            <a:avLst/>
          </a:prstGeom>
          <a:noFill/>
        </p:spPr>
        <p:txBody>
          <a:bodyPr wrap="square" rtlCol="0">
            <a:spAutoFit/>
          </a:bodyPr>
          <a:lstStyle/>
          <a:p>
            <a:pPr algn="ctr"/>
            <a:r>
              <a:rPr lang="en-US" sz="2000" b="1" i="1"/>
              <a:t>24/7 Virtual Policy &amp; Membership Engagement System</a:t>
            </a:r>
            <a:endParaRPr lang="en-US" sz="2000" b="1" i="1" dirty="0"/>
          </a:p>
        </p:txBody>
      </p:sp>
    </p:spTree>
    <p:extLst>
      <p:ext uri="{BB962C8B-B14F-4D97-AF65-F5344CB8AC3E}">
        <p14:creationId xmlns:p14="http://schemas.microsoft.com/office/powerpoint/2010/main" val="1894048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0595" y="0"/>
            <a:ext cx="9222828" cy="1371600"/>
          </a:xfrm>
          <a:prstGeom prst="rect">
            <a:avLst/>
          </a:prstGeom>
        </p:spPr>
      </p:pic>
      <p:pic>
        <p:nvPicPr>
          <p:cNvPr id="7" name="Picture 6" descr="CMS_Logo-web.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4206" y="74891"/>
            <a:ext cx="1224396" cy="1224396"/>
          </a:xfrm>
          <a:prstGeom prst="rect">
            <a:avLst/>
          </a:prstGeom>
        </p:spPr>
      </p:pic>
      <p:sp>
        <p:nvSpPr>
          <p:cNvPr id="11" name="TextBox 10"/>
          <p:cNvSpPr txBox="1"/>
          <p:nvPr/>
        </p:nvSpPr>
        <p:spPr>
          <a:xfrm>
            <a:off x="1498601" y="138392"/>
            <a:ext cx="5778499" cy="646331"/>
          </a:xfrm>
          <a:prstGeom prst="rect">
            <a:avLst/>
          </a:prstGeom>
          <a:noFill/>
        </p:spPr>
        <p:txBody>
          <a:bodyPr wrap="square" rtlCol="0">
            <a:spAutoFit/>
          </a:bodyPr>
          <a:lstStyle/>
          <a:p>
            <a:pPr algn="ctr"/>
            <a:r>
              <a:rPr lang="en-US" sz="3600" b="1" dirty="0">
                <a:solidFill>
                  <a:srgbClr val="FFFFFF"/>
                </a:solidFill>
              </a:rPr>
              <a:t>Increased Engagement</a:t>
            </a:r>
          </a:p>
        </p:txBody>
      </p:sp>
      <p:pic>
        <p:nvPicPr>
          <p:cNvPr id="2" name="Picture 1" descr="Central Line Handout.0617 2.pdf"/>
          <p:cNvPicPr>
            <a:picLocks noChangeAspect="1"/>
          </p:cNvPicPr>
          <p:nvPr/>
        </p:nvPicPr>
        <p:blipFill rotWithShape="1">
          <a:blip r:embed="rId5" cstate="email">
            <a:extLst>
              <a:ext uri="{28A0092B-C50C-407E-A947-70E740481C1C}">
                <a14:useLocalDpi xmlns:a14="http://schemas.microsoft.com/office/drawing/2010/main" val="0"/>
              </a:ext>
            </a:extLst>
          </a:blip>
          <a:srcRect t="14074" b="21852"/>
          <a:stretch/>
        </p:blipFill>
        <p:spPr>
          <a:xfrm>
            <a:off x="1270000" y="1371600"/>
            <a:ext cx="6527800" cy="5412812"/>
          </a:xfrm>
          <a:prstGeom prst="rect">
            <a:avLst/>
          </a:prstGeom>
        </p:spPr>
      </p:pic>
    </p:spTree>
    <p:extLst>
      <p:ext uri="{BB962C8B-B14F-4D97-AF65-F5344CB8AC3E}">
        <p14:creationId xmlns:p14="http://schemas.microsoft.com/office/powerpoint/2010/main" val="4262069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0595" y="0"/>
            <a:ext cx="9222828" cy="1371600"/>
          </a:xfrm>
          <a:prstGeom prst="rect">
            <a:avLst/>
          </a:prstGeom>
        </p:spPr>
      </p:pic>
      <p:pic>
        <p:nvPicPr>
          <p:cNvPr id="7" name="Picture 6" descr="CMS_Logo-web.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4206" y="74891"/>
            <a:ext cx="1224396" cy="1224396"/>
          </a:xfrm>
          <a:prstGeom prst="rect">
            <a:avLst/>
          </a:prstGeom>
        </p:spPr>
      </p:pic>
      <p:pic>
        <p:nvPicPr>
          <p:cNvPr id="13" name="Picture 12" descr="Central Line One Sheet page 3.pdf"/>
          <p:cNvPicPr>
            <a:picLocks noChangeAspect="1"/>
          </p:cNvPicPr>
          <p:nvPr/>
        </p:nvPicPr>
        <p:blipFill rotWithShape="1">
          <a:blip r:embed="rId5" cstate="email">
            <a:extLst>
              <a:ext uri="{28A0092B-C50C-407E-A947-70E740481C1C}">
                <a14:useLocalDpi xmlns:a14="http://schemas.microsoft.com/office/drawing/2010/main" val="0"/>
              </a:ext>
            </a:extLst>
          </a:blip>
          <a:srcRect t="24630"/>
          <a:stretch/>
        </p:blipFill>
        <p:spPr>
          <a:xfrm>
            <a:off x="1905000" y="1422771"/>
            <a:ext cx="5689600" cy="5549529"/>
          </a:xfrm>
          <a:prstGeom prst="rect">
            <a:avLst/>
          </a:prstGeom>
        </p:spPr>
      </p:pic>
      <p:pic>
        <p:nvPicPr>
          <p:cNvPr id="16" name="Picture 15" descr="Central Line logo.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833876" y="6134100"/>
            <a:ext cx="2148598" cy="567921"/>
          </a:xfrm>
          <a:prstGeom prst="rect">
            <a:avLst/>
          </a:prstGeom>
        </p:spPr>
      </p:pic>
      <p:sp>
        <p:nvSpPr>
          <p:cNvPr id="17" name="TextBox 16"/>
          <p:cNvSpPr txBox="1"/>
          <p:nvPr/>
        </p:nvSpPr>
        <p:spPr>
          <a:xfrm>
            <a:off x="1498601" y="138392"/>
            <a:ext cx="5778499" cy="646331"/>
          </a:xfrm>
          <a:prstGeom prst="rect">
            <a:avLst/>
          </a:prstGeom>
          <a:noFill/>
        </p:spPr>
        <p:txBody>
          <a:bodyPr wrap="square" rtlCol="0">
            <a:spAutoFit/>
          </a:bodyPr>
          <a:lstStyle/>
          <a:p>
            <a:pPr algn="ctr"/>
            <a:r>
              <a:rPr lang="en-US" sz="3600" b="1" dirty="0">
                <a:solidFill>
                  <a:srgbClr val="FFFFFF"/>
                </a:solidFill>
              </a:rPr>
              <a:t>How It Works</a:t>
            </a:r>
          </a:p>
        </p:txBody>
      </p:sp>
    </p:spTree>
    <p:extLst>
      <p:ext uri="{BB962C8B-B14F-4D97-AF65-F5344CB8AC3E}">
        <p14:creationId xmlns:p14="http://schemas.microsoft.com/office/powerpoint/2010/main" val="2824455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0595" y="0"/>
            <a:ext cx="9222828" cy="1371600"/>
          </a:xfrm>
          <a:prstGeom prst="rect">
            <a:avLst/>
          </a:prstGeom>
        </p:spPr>
      </p:pic>
      <p:pic>
        <p:nvPicPr>
          <p:cNvPr id="7" name="Picture 6" descr="CMS_Logo-web.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4206" y="74891"/>
            <a:ext cx="1224396" cy="1224396"/>
          </a:xfrm>
          <a:prstGeom prst="rect">
            <a:avLst/>
          </a:prstGeom>
        </p:spPr>
      </p:pic>
      <p:pic>
        <p:nvPicPr>
          <p:cNvPr id="3" name="Picture 2" descr="Screen Shot 2017-05-30 at 3.26.03 PM.png"/>
          <p:cNvPicPr>
            <a:picLocks noChangeAspect="1"/>
          </p:cNvPicPr>
          <p:nvPr/>
        </p:nvPicPr>
        <p:blipFill rotWithShape="1">
          <a:blip r:embed="rId5" cstate="email">
            <a:extLst>
              <a:ext uri="{28A0092B-C50C-407E-A947-70E740481C1C}">
                <a14:useLocalDpi xmlns:a14="http://schemas.microsoft.com/office/drawing/2010/main" val="0"/>
              </a:ext>
            </a:extLst>
          </a:blip>
          <a:srcRect l="-1147" t="9595" r="-1071" b="1301"/>
          <a:stretch/>
        </p:blipFill>
        <p:spPr>
          <a:xfrm>
            <a:off x="431800" y="1397000"/>
            <a:ext cx="8369300" cy="5638800"/>
          </a:xfrm>
          <a:prstGeom prst="rect">
            <a:avLst/>
          </a:prstGeom>
        </p:spPr>
      </p:pic>
      <p:sp>
        <p:nvSpPr>
          <p:cNvPr id="12" name="TextBox 11"/>
          <p:cNvSpPr txBox="1"/>
          <p:nvPr/>
        </p:nvSpPr>
        <p:spPr>
          <a:xfrm>
            <a:off x="1498601" y="138392"/>
            <a:ext cx="5778499" cy="646331"/>
          </a:xfrm>
          <a:prstGeom prst="rect">
            <a:avLst/>
          </a:prstGeom>
          <a:noFill/>
        </p:spPr>
        <p:txBody>
          <a:bodyPr wrap="square" rtlCol="0">
            <a:spAutoFit/>
          </a:bodyPr>
          <a:lstStyle/>
          <a:p>
            <a:pPr algn="ctr"/>
            <a:r>
              <a:rPr lang="en-US" sz="3600" b="1" dirty="0">
                <a:solidFill>
                  <a:srgbClr val="FFFFFF"/>
                </a:solidFill>
              </a:rPr>
              <a:t>Landing Page</a:t>
            </a:r>
          </a:p>
        </p:txBody>
      </p:sp>
    </p:spTree>
    <p:extLst>
      <p:ext uri="{BB962C8B-B14F-4D97-AF65-F5344CB8AC3E}">
        <p14:creationId xmlns:p14="http://schemas.microsoft.com/office/powerpoint/2010/main" val="2824455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0595" y="0"/>
            <a:ext cx="9222828" cy="1371600"/>
          </a:xfrm>
          <a:prstGeom prst="rect">
            <a:avLst/>
          </a:prstGeom>
        </p:spPr>
      </p:pic>
      <p:pic>
        <p:nvPicPr>
          <p:cNvPr id="7" name="Picture 6" descr="CMS_Logo-web.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4206" y="74891"/>
            <a:ext cx="1224396" cy="1224396"/>
          </a:xfrm>
          <a:prstGeom prst="rect">
            <a:avLst/>
          </a:prstGeom>
        </p:spPr>
      </p:pic>
      <p:sp>
        <p:nvSpPr>
          <p:cNvPr id="10" name="TextBox 9"/>
          <p:cNvSpPr txBox="1"/>
          <p:nvPr/>
        </p:nvSpPr>
        <p:spPr>
          <a:xfrm>
            <a:off x="1498601" y="112992"/>
            <a:ext cx="5778499" cy="646331"/>
          </a:xfrm>
          <a:prstGeom prst="rect">
            <a:avLst/>
          </a:prstGeom>
          <a:noFill/>
        </p:spPr>
        <p:txBody>
          <a:bodyPr wrap="square" rtlCol="0">
            <a:spAutoFit/>
          </a:bodyPr>
          <a:lstStyle/>
          <a:p>
            <a:pPr algn="ctr"/>
            <a:r>
              <a:rPr lang="en-US" sz="3600" b="1" dirty="0">
                <a:solidFill>
                  <a:srgbClr val="FFFFFF"/>
                </a:solidFill>
              </a:rPr>
              <a:t>Member Profile Page</a:t>
            </a:r>
          </a:p>
        </p:txBody>
      </p:sp>
      <p:pic>
        <p:nvPicPr>
          <p:cNvPr id="3" name="Picture 2" descr="Screen Shot 2017-05-30 at 3.27.40 PM.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76626" y="1371600"/>
            <a:ext cx="6052874" cy="5486400"/>
          </a:xfrm>
          <a:prstGeom prst="rect">
            <a:avLst/>
          </a:prstGeom>
        </p:spPr>
      </p:pic>
      <p:pic>
        <p:nvPicPr>
          <p:cNvPr id="11" name="Picture 10" descr="Central Line logo.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277100" y="6331033"/>
            <a:ext cx="1705373" cy="450767"/>
          </a:xfrm>
          <a:prstGeom prst="rect">
            <a:avLst/>
          </a:prstGeom>
        </p:spPr>
      </p:pic>
    </p:spTree>
    <p:extLst>
      <p:ext uri="{BB962C8B-B14F-4D97-AF65-F5344CB8AC3E}">
        <p14:creationId xmlns:p14="http://schemas.microsoft.com/office/powerpoint/2010/main" val="2824455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0595" y="0"/>
            <a:ext cx="9222828" cy="1371600"/>
          </a:xfrm>
          <a:prstGeom prst="rect">
            <a:avLst/>
          </a:prstGeom>
        </p:spPr>
      </p:pic>
      <p:pic>
        <p:nvPicPr>
          <p:cNvPr id="7" name="Picture 6" descr="CMS_Logo-web.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4206" y="74891"/>
            <a:ext cx="1224396" cy="1224396"/>
          </a:xfrm>
          <a:prstGeom prst="rect">
            <a:avLst/>
          </a:prstGeom>
        </p:spPr>
      </p:pic>
      <p:sp>
        <p:nvSpPr>
          <p:cNvPr id="10" name="TextBox 9"/>
          <p:cNvSpPr txBox="1"/>
          <p:nvPr/>
        </p:nvSpPr>
        <p:spPr>
          <a:xfrm>
            <a:off x="1498601" y="112992"/>
            <a:ext cx="5778499" cy="646331"/>
          </a:xfrm>
          <a:prstGeom prst="rect">
            <a:avLst/>
          </a:prstGeom>
          <a:noFill/>
        </p:spPr>
        <p:txBody>
          <a:bodyPr wrap="square" rtlCol="0">
            <a:spAutoFit/>
          </a:bodyPr>
          <a:lstStyle/>
          <a:p>
            <a:pPr algn="ctr"/>
            <a:r>
              <a:rPr lang="en-US" sz="3600" b="1" dirty="0">
                <a:solidFill>
                  <a:srgbClr val="FFFFFF"/>
                </a:solidFill>
              </a:rPr>
              <a:t>Policy Proposal</a:t>
            </a:r>
          </a:p>
        </p:txBody>
      </p:sp>
      <p:pic>
        <p:nvPicPr>
          <p:cNvPr id="3" name="Picture 2" descr="Screen Shot 2017-05-30 at 3.12.05 PM.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295400" y="1366998"/>
            <a:ext cx="6682805" cy="5491002"/>
          </a:xfrm>
          <a:prstGeom prst="rect">
            <a:avLst/>
          </a:prstGeom>
        </p:spPr>
      </p:pic>
      <p:pic>
        <p:nvPicPr>
          <p:cNvPr id="11" name="Picture 10" descr="Central Line logo.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277100" y="6331033"/>
            <a:ext cx="1705373" cy="450767"/>
          </a:xfrm>
          <a:prstGeom prst="rect">
            <a:avLst/>
          </a:prstGeom>
        </p:spPr>
      </p:pic>
    </p:spTree>
    <p:extLst>
      <p:ext uri="{BB962C8B-B14F-4D97-AF65-F5344CB8AC3E}">
        <p14:creationId xmlns:p14="http://schemas.microsoft.com/office/powerpoint/2010/main" val="2824455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0595" y="0"/>
            <a:ext cx="9222828" cy="1371600"/>
          </a:xfrm>
          <a:prstGeom prst="rect">
            <a:avLst/>
          </a:prstGeom>
        </p:spPr>
      </p:pic>
      <p:pic>
        <p:nvPicPr>
          <p:cNvPr id="7" name="Picture 6" descr="CMS_Logo-web.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4206" y="74891"/>
            <a:ext cx="1224396" cy="1224396"/>
          </a:xfrm>
          <a:prstGeom prst="rect">
            <a:avLst/>
          </a:prstGeom>
        </p:spPr>
      </p:pic>
      <p:sp>
        <p:nvSpPr>
          <p:cNvPr id="10" name="TextBox 9"/>
          <p:cNvSpPr txBox="1"/>
          <p:nvPr/>
        </p:nvSpPr>
        <p:spPr>
          <a:xfrm>
            <a:off x="1498601" y="112992"/>
            <a:ext cx="5778499" cy="646331"/>
          </a:xfrm>
          <a:prstGeom prst="rect">
            <a:avLst/>
          </a:prstGeom>
          <a:noFill/>
        </p:spPr>
        <p:txBody>
          <a:bodyPr wrap="square" rtlCol="0">
            <a:spAutoFit/>
          </a:bodyPr>
          <a:lstStyle/>
          <a:p>
            <a:pPr algn="ctr"/>
            <a:r>
              <a:rPr lang="en-US" sz="3600" b="1" dirty="0">
                <a:solidFill>
                  <a:srgbClr val="FFFFFF"/>
                </a:solidFill>
              </a:rPr>
              <a:t>Coffee Shop Friendly</a:t>
            </a:r>
          </a:p>
        </p:txBody>
      </p:sp>
      <p:pic>
        <p:nvPicPr>
          <p:cNvPr id="4" name="Picture 3" descr="IMG_3020.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62101" y="1600200"/>
            <a:ext cx="6129867" cy="4597400"/>
          </a:xfrm>
          <a:prstGeom prst="rect">
            <a:avLst/>
          </a:prstGeom>
        </p:spPr>
      </p:pic>
      <p:pic>
        <p:nvPicPr>
          <p:cNvPr id="11" name="Picture 10" descr="Central Line logo.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277100" y="6331033"/>
            <a:ext cx="1705373" cy="450767"/>
          </a:xfrm>
          <a:prstGeom prst="rect">
            <a:avLst/>
          </a:prstGeom>
        </p:spPr>
      </p:pic>
    </p:spTree>
    <p:extLst>
      <p:ext uri="{BB962C8B-B14F-4D97-AF65-F5344CB8AC3E}">
        <p14:creationId xmlns:p14="http://schemas.microsoft.com/office/powerpoint/2010/main" val="2824455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0595" y="0"/>
            <a:ext cx="9222828" cy="1371600"/>
          </a:xfrm>
          <a:prstGeom prst="rect">
            <a:avLst/>
          </a:prstGeom>
        </p:spPr>
      </p:pic>
      <p:pic>
        <p:nvPicPr>
          <p:cNvPr id="7" name="Picture 6" descr="CMS_Logo-web.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4206" y="74891"/>
            <a:ext cx="1224396" cy="1224396"/>
          </a:xfrm>
          <a:prstGeom prst="rect">
            <a:avLst/>
          </a:prstGeom>
        </p:spPr>
      </p:pic>
      <p:sp>
        <p:nvSpPr>
          <p:cNvPr id="10" name="TextBox 9"/>
          <p:cNvSpPr txBox="1"/>
          <p:nvPr/>
        </p:nvSpPr>
        <p:spPr>
          <a:xfrm>
            <a:off x="1498601" y="112992"/>
            <a:ext cx="6502399" cy="646331"/>
          </a:xfrm>
          <a:prstGeom prst="rect">
            <a:avLst/>
          </a:prstGeom>
          <a:noFill/>
        </p:spPr>
        <p:txBody>
          <a:bodyPr wrap="square" rtlCol="0">
            <a:spAutoFit/>
          </a:bodyPr>
          <a:lstStyle/>
          <a:p>
            <a:pPr algn="ctr"/>
            <a:r>
              <a:rPr lang="en-US" sz="3600" b="1" dirty="0">
                <a:solidFill>
                  <a:srgbClr val="FFFFFF"/>
                </a:solidFill>
              </a:rPr>
              <a:t>Members Vote on all Policies</a:t>
            </a:r>
          </a:p>
        </p:txBody>
      </p:sp>
      <p:pic>
        <p:nvPicPr>
          <p:cNvPr id="11" name="Picture 10" descr="Central Line logo.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277100" y="6331033"/>
            <a:ext cx="1705373" cy="450767"/>
          </a:xfrm>
          <a:prstGeom prst="rect">
            <a:avLst/>
          </a:prstGeom>
        </p:spPr>
      </p:pic>
      <p:pic>
        <p:nvPicPr>
          <p:cNvPr id="2" name="Picture 1" descr="IMG_2656.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908301" y="1371600"/>
            <a:ext cx="3084558" cy="5486400"/>
          </a:xfrm>
          <a:prstGeom prst="rect">
            <a:avLst/>
          </a:prstGeom>
        </p:spPr>
      </p:pic>
    </p:spTree>
    <p:extLst>
      <p:ext uri="{BB962C8B-B14F-4D97-AF65-F5344CB8AC3E}">
        <p14:creationId xmlns:p14="http://schemas.microsoft.com/office/powerpoint/2010/main" val="856059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0595" y="0"/>
            <a:ext cx="9222828" cy="1371600"/>
          </a:xfrm>
          <a:prstGeom prst="rect">
            <a:avLst/>
          </a:prstGeom>
        </p:spPr>
      </p:pic>
      <p:pic>
        <p:nvPicPr>
          <p:cNvPr id="7" name="Picture 6" descr="CMS_Logo-web.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4206" y="74891"/>
            <a:ext cx="1224396" cy="1224396"/>
          </a:xfrm>
          <a:prstGeom prst="rect">
            <a:avLst/>
          </a:prstGeom>
        </p:spPr>
      </p:pic>
      <p:sp>
        <p:nvSpPr>
          <p:cNvPr id="10" name="TextBox 9"/>
          <p:cNvSpPr txBox="1"/>
          <p:nvPr/>
        </p:nvSpPr>
        <p:spPr>
          <a:xfrm>
            <a:off x="1498601" y="112992"/>
            <a:ext cx="5778499" cy="646331"/>
          </a:xfrm>
          <a:prstGeom prst="rect">
            <a:avLst/>
          </a:prstGeom>
          <a:noFill/>
        </p:spPr>
        <p:txBody>
          <a:bodyPr wrap="square" rtlCol="0">
            <a:spAutoFit/>
          </a:bodyPr>
          <a:lstStyle/>
          <a:p>
            <a:pPr algn="ctr"/>
            <a:r>
              <a:rPr lang="en-US" sz="3600" b="1" dirty="0">
                <a:solidFill>
                  <a:srgbClr val="FFFFFF"/>
                </a:solidFill>
              </a:rPr>
              <a:t>Board of Directors Decision</a:t>
            </a:r>
          </a:p>
        </p:txBody>
      </p:sp>
      <p:pic>
        <p:nvPicPr>
          <p:cNvPr id="11" name="Picture 10" descr="Central Line logo.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277100" y="6331033"/>
            <a:ext cx="1705373" cy="450767"/>
          </a:xfrm>
          <a:prstGeom prst="rect">
            <a:avLst/>
          </a:prstGeom>
        </p:spPr>
      </p:pic>
      <p:pic>
        <p:nvPicPr>
          <p:cNvPr id="3" name="Picture 2" descr="Screen Shot 2017-05-30 at 3.15.11 PM.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63600" y="1460500"/>
            <a:ext cx="7493248" cy="4842517"/>
          </a:xfrm>
          <a:prstGeom prst="rect">
            <a:avLst/>
          </a:prstGeom>
        </p:spPr>
      </p:pic>
    </p:spTree>
    <p:extLst>
      <p:ext uri="{BB962C8B-B14F-4D97-AF65-F5344CB8AC3E}">
        <p14:creationId xmlns:p14="http://schemas.microsoft.com/office/powerpoint/2010/main" val="2989488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7997</TotalTime>
  <Words>1624</Words>
  <Application>Microsoft Office PowerPoint</Application>
  <PresentationFormat>On-screen Show (4:3)</PresentationFormat>
  <Paragraphs>234</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Legislative Night</dc:title>
  <dc:creator>Kate Alfano</dc:creator>
  <cp:lastModifiedBy>Brian Foy</cp:lastModifiedBy>
  <cp:revision>148</cp:revision>
  <dcterms:created xsi:type="dcterms:W3CDTF">2017-03-17T20:24:16Z</dcterms:created>
  <dcterms:modified xsi:type="dcterms:W3CDTF">2017-06-14T15:34:28Z</dcterms:modified>
</cp:coreProperties>
</file>