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26" r:id="rId3"/>
    <p:sldId id="346" r:id="rId4"/>
    <p:sldId id="327" r:id="rId5"/>
    <p:sldId id="347" r:id="rId6"/>
    <p:sldId id="289" r:id="rId7"/>
    <p:sldId id="290" r:id="rId8"/>
    <p:sldId id="291" r:id="rId9"/>
    <p:sldId id="348" r:id="rId10"/>
    <p:sldId id="325" r:id="rId11"/>
    <p:sldId id="349" r:id="rId12"/>
    <p:sldId id="350" r:id="rId13"/>
    <p:sldId id="330" r:id="rId14"/>
    <p:sldId id="331" r:id="rId15"/>
    <p:sldId id="351" r:id="rId16"/>
    <p:sldId id="335" r:id="rId17"/>
    <p:sldId id="337" r:id="rId18"/>
    <p:sldId id="356" r:id="rId19"/>
    <p:sldId id="319" r:id="rId20"/>
    <p:sldId id="320" r:id="rId21"/>
    <p:sldId id="358" r:id="rId22"/>
    <p:sldId id="341" r:id="rId23"/>
    <p:sldId id="354" r:id="rId24"/>
    <p:sldId id="339" r:id="rId25"/>
    <p:sldId id="338" r:id="rId26"/>
    <p:sldId id="342" r:id="rId27"/>
    <p:sldId id="345" r:id="rId28"/>
    <p:sldId id="357" r:id="rId29"/>
    <p:sldId id="343" r:id="rId30"/>
    <p:sldId id="344" r:id="rId31"/>
    <p:sldId id="355" r:id="rId32"/>
    <p:sldId id="318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C7D2"/>
    <a:srgbClr val="424C52"/>
    <a:srgbClr val="AC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1" autoAdjust="0"/>
    <p:restoredTop sz="94884" autoAdjust="0"/>
  </p:normalViewPr>
  <p:slideViewPr>
    <p:cSldViewPr snapToGrid="0" snapToObjects="1">
      <p:cViewPr varScale="1">
        <p:scale>
          <a:sx n="76" d="100"/>
          <a:sy n="76" d="100"/>
        </p:scale>
        <p:origin x="132" y="8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lackburn\Documents\Projects\Long%20term%20federal%20spend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 Term</a:t>
            </a:r>
            <a:r>
              <a:rPr lang="en-US" sz="4000" b="1" baseline="0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Spending Projections</a:t>
            </a:r>
            <a:endParaRPr lang="en-US" sz="4000" b="1" dirty="0">
              <a:solidFill>
                <a:srgbClr val="17C7D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Sheet1!$B$4:$B$128</c:f>
              <c:numCache>
                <c:formatCode>General</c:formatCode>
                <c:ptCount val="125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  <c:pt idx="52">
                  <c:v>2018</c:v>
                </c:pt>
                <c:pt idx="53">
                  <c:v>2019</c:v>
                </c:pt>
                <c:pt idx="54">
                  <c:v>2020</c:v>
                </c:pt>
                <c:pt idx="55">
                  <c:v>2021</c:v>
                </c:pt>
                <c:pt idx="56">
                  <c:v>2022</c:v>
                </c:pt>
                <c:pt idx="57">
                  <c:v>2023</c:v>
                </c:pt>
                <c:pt idx="58">
                  <c:v>2024</c:v>
                </c:pt>
                <c:pt idx="59">
                  <c:v>2025</c:v>
                </c:pt>
                <c:pt idx="60">
                  <c:v>2026</c:v>
                </c:pt>
                <c:pt idx="61" formatCode="0">
                  <c:v>2027</c:v>
                </c:pt>
                <c:pt idx="62" formatCode="0">
                  <c:v>2028</c:v>
                </c:pt>
                <c:pt idx="63" formatCode="0">
                  <c:v>2029</c:v>
                </c:pt>
                <c:pt idx="64" formatCode="0">
                  <c:v>2030</c:v>
                </c:pt>
                <c:pt idx="65" formatCode="0">
                  <c:v>2031</c:v>
                </c:pt>
                <c:pt idx="66" formatCode="0">
                  <c:v>2032</c:v>
                </c:pt>
                <c:pt idx="67" formatCode="0">
                  <c:v>2033</c:v>
                </c:pt>
                <c:pt idx="68" formatCode="0">
                  <c:v>2034</c:v>
                </c:pt>
                <c:pt idx="69" formatCode="0">
                  <c:v>2035</c:v>
                </c:pt>
                <c:pt idx="70" formatCode="0">
                  <c:v>2036</c:v>
                </c:pt>
                <c:pt idx="71" formatCode="0">
                  <c:v>2037</c:v>
                </c:pt>
                <c:pt idx="72" formatCode="0">
                  <c:v>2038</c:v>
                </c:pt>
                <c:pt idx="73" formatCode="0">
                  <c:v>2039</c:v>
                </c:pt>
                <c:pt idx="74" formatCode="0">
                  <c:v>2040</c:v>
                </c:pt>
                <c:pt idx="75" formatCode="0">
                  <c:v>2041</c:v>
                </c:pt>
                <c:pt idx="76" formatCode="0">
                  <c:v>2042</c:v>
                </c:pt>
                <c:pt idx="77" formatCode="0">
                  <c:v>2043</c:v>
                </c:pt>
                <c:pt idx="78" formatCode="0">
                  <c:v>2044</c:v>
                </c:pt>
                <c:pt idx="79" formatCode="0">
                  <c:v>2045</c:v>
                </c:pt>
                <c:pt idx="80" formatCode="0">
                  <c:v>2046</c:v>
                </c:pt>
                <c:pt idx="81" formatCode="0">
                  <c:v>2047</c:v>
                </c:pt>
                <c:pt idx="82" formatCode="0">
                  <c:v>2048</c:v>
                </c:pt>
                <c:pt idx="83" formatCode="0">
                  <c:v>2049</c:v>
                </c:pt>
                <c:pt idx="84" formatCode="0">
                  <c:v>2050</c:v>
                </c:pt>
                <c:pt idx="85" formatCode="0">
                  <c:v>2051</c:v>
                </c:pt>
                <c:pt idx="86" formatCode="0">
                  <c:v>2052</c:v>
                </c:pt>
                <c:pt idx="87" formatCode="0">
                  <c:v>2053</c:v>
                </c:pt>
                <c:pt idx="88" formatCode="0">
                  <c:v>2054</c:v>
                </c:pt>
                <c:pt idx="89" formatCode="0">
                  <c:v>2055</c:v>
                </c:pt>
                <c:pt idx="90" formatCode="0">
                  <c:v>2056</c:v>
                </c:pt>
                <c:pt idx="91" formatCode="0">
                  <c:v>2057</c:v>
                </c:pt>
                <c:pt idx="92" formatCode="0">
                  <c:v>2058</c:v>
                </c:pt>
                <c:pt idx="93" formatCode="0">
                  <c:v>2059</c:v>
                </c:pt>
                <c:pt idx="94" formatCode="0">
                  <c:v>2060</c:v>
                </c:pt>
                <c:pt idx="95" formatCode="0">
                  <c:v>2061</c:v>
                </c:pt>
                <c:pt idx="96" formatCode="0">
                  <c:v>2062</c:v>
                </c:pt>
                <c:pt idx="97" formatCode="0">
                  <c:v>2063</c:v>
                </c:pt>
                <c:pt idx="98" formatCode="0">
                  <c:v>2064</c:v>
                </c:pt>
                <c:pt idx="99" formatCode="0">
                  <c:v>2065</c:v>
                </c:pt>
                <c:pt idx="100" formatCode="0">
                  <c:v>2066</c:v>
                </c:pt>
                <c:pt idx="101" formatCode="0">
                  <c:v>2067</c:v>
                </c:pt>
                <c:pt idx="102" formatCode="0">
                  <c:v>2068</c:v>
                </c:pt>
                <c:pt idx="103" formatCode="0">
                  <c:v>2069</c:v>
                </c:pt>
                <c:pt idx="104" formatCode="0">
                  <c:v>2070</c:v>
                </c:pt>
                <c:pt idx="105" formatCode="0">
                  <c:v>2071</c:v>
                </c:pt>
                <c:pt idx="106" formatCode="0">
                  <c:v>2072</c:v>
                </c:pt>
                <c:pt idx="107" formatCode="0">
                  <c:v>2073</c:v>
                </c:pt>
                <c:pt idx="108" formatCode="0">
                  <c:v>2074</c:v>
                </c:pt>
                <c:pt idx="109" formatCode="0">
                  <c:v>2075</c:v>
                </c:pt>
                <c:pt idx="110" formatCode="0">
                  <c:v>2076</c:v>
                </c:pt>
                <c:pt idx="111" formatCode="0">
                  <c:v>2077</c:v>
                </c:pt>
                <c:pt idx="112" formatCode="0">
                  <c:v>2078</c:v>
                </c:pt>
                <c:pt idx="113" formatCode="0">
                  <c:v>2079</c:v>
                </c:pt>
                <c:pt idx="114" formatCode="0">
                  <c:v>2080</c:v>
                </c:pt>
                <c:pt idx="115" formatCode="0">
                  <c:v>2081</c:v>
                </c:pt>
                <c:pt idx="116" formatCode="0">
                  <c:v>2082</c:v>
                </c:pt>
                <c:pt idx="117" formatCode="0">
                  <c:v>2083</c:v>
                </c:pt>
                <c:pt idx="118" formatCode="0">
                  <c:v>2084</c:v>
                </c:pt>
                <c:pt idx="119" formatCode="0">
                  <c:v>2085</c:v>
                </c:pt>
                <c:pt idx="120" formatCode="0">
                  <c:v>2086</c:v>
                </c:pt>
                <c:pt idx="121" formatCode="0">
                  <c:v>2087</c:v>
                </c:pt>
                <c:pt idx="122" formatCode="0">
                  <c:v>2088</c:v>
                </c:pt>
                <c:pt idx="123" formatCode="0">
                  <c:v>2089</c:v>
                </c:pt>
                <c:pt idx="124" formatCode="0">
                  <c:v>2090</c:v>
                </c:pt>
              </c:numCache>
            </c:numRef>
          </c:cat>
          <c:val>
            <c:numRef>
              <c:f>Sheet1!$C$4:$C$128</c:f>
              <c:numCache>
                <c:formatCode>0.00%</c:formatCode>
                <c:ptCount val="125"/>
                <c:pt idx="0">
                  <c:v>0.14387</c:v>
                </c:pt>
                <c:pt idx="1">
                  <c:v>0.15717999999999999</c:v>
                </c:pt>
                <c:pt idx="2">
                  <c:v>0.16393999999999997</c:v>
                </c:pt>
                <c:pt idx="3">
                  <c:v>0.14931</c:v>
                </c:pt>
                <c:pt idx="4">
                  <c:v>0.14641000000000001</c:v>
                </c:pt>
                <c:pt idx="5">
                  <c:v>0.14601</c:v>
                </c:pt>
                <c:pt idx="6">
                  <c:v>0.14513000000000001</c:v>
                </c:pt>
                <c:pt idx="7">
                  <c:v>0.1361</c:v>
                </c:pt>
                <c:pt idx="8">
                  <c:v>0.13294</c:v>
                </c:pt>
                <c:pt idx="9">
                  <c:v>0.15081000000000003</c:v>
                </c:pt>
                <c:pt idx="10">
                  <c:v>0.14882999999999999</c:v>
                </c:pt>
                <c:pt idx="11">
                  <c:v>0.14123000000000002</c:v>
                </c:pt>
                <c:pt idx="12">
                  <c:v>0.13989000000000001</c:v>
                </c:pt>
                <c:pt idx="13">
                  <c:v>0.13378000000000001</c:v>
                </c:pt>
                <c:pt idx="14">
                  <c:v>0.14393</c:v>
                </c:pt>
                <c:pt idx="15">
                  <c:v>0.14379999999999998</c:v>
                </c:pt>
                <c:pt idx="16">
                  <c:v>0.14371999999999999</c:v>
                </c:pt>
                <c:pt idx="17">
                  <c:v>0.14707999999999999</c:v>
                </c:pt>
                <c:pt idx="18">
                  <c:v>0.13350000000000001</c:v>
                </c:pt>
                <c:pt idx="19">
                  <c:v>0.13704999999999998</c:v>
                </c:pt>
                <c:pt idx="20">
                  <c:v>0.13327999999999998</c:v>
                </c:pt>
                <c:pt idx="21">
                  <c:v>0.12670999999999999</c:v>
                </c:pt>
                <c:pt idx="22">
                  <c:v>0.12347</c:v>
                </c:pt>
                <c:pt idx="23">
                  <c:v>0.12149000000000001</c:v>
                </c:pt>
                <c:pt idx="24">
                  <c:v>0.12368</c:v>
                </c:pt>
                <c:pt idx="25">
                  <c:v>0.13120999999999999</c:v>
                </c:pt>
                <c:pt idx="26">
                  <c:v>0.11952000000000002</c:v>
                </c:pt>
                <c:pt idx="27">
                  <c:v>0.11120000000000001</c:v>
                </c:pt>
                <c:pt idx="28">
                  <c:v>0.10681000000000002</c:v>
                </c:pt>
                <c:pt idx="29">
                  <c:v>0.10058</c:v>
                </c:pt>
                <c:pt idx="30">
                  <c:v>9.5270000000000007E-2</c:v>
                </c:pt>
                <c:pt idx="31">
                  <c:v>9.1569999999999999E-2</c:v>
                </c:pt>
                <c:pt idx="32">
                  <c:v>9.0069999999999997E-2</c:v>
                </c:pt>
                <c:pt idx="33">
                  <c:v>8.9080000000000006E-2</c:v>
                </c:pt>
                <c:pt idx="34">
                  <c:v>8.9379999999999987E-2</c:v>
                </c:pt>
                <c:pt idx="35">
                  <c:v>8.9849999999999999E-2</c:v>
                </c:pt>
                <c:pt idx="36">
                  <c:v>9.9020000000000011E-2</c:v>
                </c:pt>
                <c:pt idx="37">
                  <c:v>0.10611000000000001</c:v>
                </c:pt>
                <c:pt idx="38">
                  <c:v>0.10561</c:v>
                </c:pt>
                <c:pt idx="39">
                  <c:v>0.10715</c:v>
                </c:pt>
                <c:pt idx="40">
                  <c:v>0.10751999999999999</c:v>
                </c:pt>
                <c:pt idx="41">
                  <c:v>0.10203</c:v>
                </c:pt>
                <c:pt idx="42">
                  <c:v>0.11155</c:v>
                </c:pt>
                <c:pt idx="43">
                  <c:v>0.14546000000000001</c:v>
                </c:pt>
                <c:pt idx="44">
                  <c:v>0.13268000000000002</c:v>
                </c:pt>
                <c:pt idx="45">
                  <c:v>0.13152</c:v>
                </c:pt>
                <c:pt idx="46">
                  <c:v>0.12326000000000001</c:v>
                </c:pt>
                <c:pt idx="47">
                  <c:v>0.11396000000000001</c:v>
                </c:pt>
                <c:pt idx="48">
                  <c:v>0.10522999999999999</c:v>
                </c:pt>
                <c:pt idx="49">
                  <c:v>9.0999999999999998E-2</c:v>
                </c:pt>
                <c:pt idx="50">
                  <c:v>9.5000000000000001E-2</c:v>
                </c:pt>
                <c:pt idx="51">
                  <c:v>9.1999999999999998E-2</c:v>
                </c:pt>
                <c:pt idx="52">
                  <c:v>8.8000000000000009E-2</c:v>
                </c:pt>
                <c:pt idx="53">
                  <c:v>8.6999999999999994E-2</c:v>
                </c:pt>
                <c:pt idx="54">
                  <c:v>8.5999999999999993E-2</c:v>
                </c:pt>
                <c:pt idx="55">
                  <c:v>8.4000000000000005E-2</c:v>
                </c:pt>
                <c:pt idx="56">
                  <c:v>8.3000000000000004E-2</c:v>
                </c:pt>
                <c:pt idx="57">
                  <c:v>8.1000000000000003E-2</c:v>
                </c:pt>
                <c:pt idx="58">
                  <c:v>7.8E-2</c:v>
                </c:pt>
                <c:pt idx="59">
                  <c:v>7.8E-2</c:v>
                </c:pt>
                <c:pt idx="60">
                  <c:v>0.08</c:v>
                </c:pt>
                <c:pt idx="61">
                  <c:v>8.199999999999999E-2</c:v>
                </c:pt>
                <c:pt idx="62">
                  <c:v>8.4000000000000005E-2</c:v>
                </c:pt>
                <c:pt idx="63">
                  <c:v>8.6999999999999994E-2</c:v>
                </c:pt>
                <c:pt idx="64">
                  <c:v>8.8000000000000009E-2</c:v>
                </c:pt>
                <c:pt idx="65">
                  <c:v>0.09</c:v>
                </c:pt>
                <c:pt idx="66">
                  <c:v>9.3000000000000013E-2</c:v>
                </c:pt>
                <c:pt idx="67">
                  <c:v>9.5000000000000001E-2</c:v>
                </c:pt>
                <c:pt idx="68">
                  <c:v>9.6999999999999989E-2</c:v>
                </c:pt>
                <c:pt idx="69">
                  <c:v>9.9000000000000005E-2</c:v>
                </c:pt>
                <c:pt idx="70">
                  <c:v>9.9000000000000005E-2</c:v>
                </c:pt>
                <c:pt idx="71">
                  <c:v>9.9000000000000005E-2</c:v>
                </c:pt>
                <c:pt idx="72">
                  <c:v>9.9000000000000005E-2</c:v>
                </c:pt>
                <c:pt idx="73">
                  <c:v>9.9000000000000005E-2</c:v>
                </c:pt>
                <c:pt idx="74">
                  <c:v>9.9000000000000005E-2</c:v>
                </c:pt>
                <c:pt idx="75">
                  <c:v>9.9000000000000005E-2</c:v>
                </c:pt>
                <c:pt idx="76">
                  <c:v>9.9000000000000005E-2</c:v>
                </c:pt>
                <c:pt idx="77">
                  <c:v>9.9000000000000005E-2</c:v>
                </c:pt>
                <c:pt idx="78">
                  <c:v>9.9000000000000005E-2</c:v>
                </c:pt>
                <c:pt idx="79">
                  <c:v>9.9000000000000005E-2</c:v>
                </c:pt>
                <c:pt idx="80">
                  <c:v>9.9000000000000005E-2</c:v>
                </c:pt>
                <c:pt idx="81">
                  <c:v>9.9000000000000005E-2</c:v>
                </c:pt>
                <c:pt idx="82">
                  <c:v>9.9000000000000005E-2</c:v>
                </c:pt>
                <c:pt idx="83">
                  <c:v>9.9000000000000005E-2</c:v>
                </c:pt>
                <c:pt idx="84">
                  <c:v>9.9000000000000005E-2</c:v>
                </c:pt>
                <c:pt idx="85">
                  <c:v>9.9000000000000005E-2</c:v>
                </c:pt>
                <c:pt idx="86">
                  <c:v>9.9000000000000005E-2</c:v>
                </c:pt>
                <c:pt idx="87">
                  <c:v>9.9000000000000005E-2</c:v>
                </c:pt>
                <c:pt idx="88">
                  <c:v>9.9000000000000005E-2</c:v>
                </c:pt>
                <c:pt idx="89">
                  <c:v>9.9000000000000005E-2</c:v>
                </c:pt>
                <c:pt idx="90">
                  <c:v>9.9000000000000005E-2</c:v>
                </c:pt>
                <c:pt idx="91">
                  <c:v>9.9000000000000005E-2</c:v>
                </c:pt>
                <c:pt idx="92">
                  <c:v>9.9000000000000005E-2</c:v>
                </c:pt>
                <c:pt idx="93">
                  <c:v>9.9000000000000005E-2</c:v>
                </c:pt>
                <c:pt idx="94">
                  <c:v>9.9000000000000005E-2</c:v>
                </c:pt>
                <c:pt idx="95">
                  <c:v>9.9000000000000005E-2</c:v>
                </c:pt>
                <c:pt idx="96">
                  <c:v>9.9000000000000005E-2</c:v>
                </c:pt>
                <c:pt idx="97">
                  <c:v>9.9000000000000005E-2</c:v>
                </c:pt>
                <c:pt idx="98">
                  <c:v>9.9000000000000005E-2</c:v>
                </c:pt>
                <c:pt idx="99">
                  <c:v>9.9000000000000005E-2</c:v>
                </c:pt>
                <c:pt idx="100">
                  <c:v>9.9000000000000005E-2</c:v>
                </c:pt>
                <c:pt idx="101">
                  <c:v>9.9000000000000005E-2</c:v>
                </c:pt>
                <c:pt idx="102">
                  <c:v>9.9000000000000005E-2</c:v>
                </c:pt>
                <c:pt idx="103">
                  <c:v>9.9000000000000005E-2</c:v>
                </c:pt>
                <c:pt idx="104">
                  <c:v>9.9000000000000005E-2</c:v>
                </c:pt>
                <c:pt idx="105">
                  <c:v>9.9000000000000005E-2</c:v>
                </c:pt>
                <c:pt idx="106">
                  <c:v>9.9000000000000005E-2</c:v>
                </c:pt>
                <c:pt idx="107">
                  <c:v>9.9000000000000005E-2</c:v>
                </c:pt>
                <c:pt idx="108">
                  <c:v>9.9000000000000005E-2</c:v>
                </c:pt>
                <c:pt idx="109">
                  <c:v>9.9000000000000005E-2</c:v>
                </c:pt>
                <c:pt idx="110">
                  <c:v>9.9000000000000005E-2</c:v>
                </c:pt>
                <c:pt idx="111">
                  <c:v>9.9000000000000005E-2</c:v>
                </c:pt>
                <c:pt idx="112">
                  <c:v>9.9000000000000005E-2</c:v>
                </c:pt>
                <c:pt idx="113">
                  <c:v>9.9000000000000005E-2</c:v>
                </c:pt>
                <c:pt idx="114">
                  <c:v>9.9000000000000005E-2</c:v>
                </c:pt>
                <c:pt idx="115">
                  <c:v>9.9000000000000005E-2</c:v>
                </c:pt>
                <c:pt idx="116">
                  <c:v>9.9000000000000005E-2</c:v>
                </c:pt>
                <c:pt idx="117">
                  <c:v>9.9000000000000005E-2</c:v>
                </c:pt>
                <c:pt idx="118">
                  <c:v>9.9000000000000005E-2</c:v>
                </c:pt>
                <c:pt idx="119">
                  <c:v>9.9000000000000005E-2</c:v>
                </c:pt>
                <c:pt idx="120">
                  <c:v>9.9000000000000005E-2</c:v>
                </c:pt>
                <c:pt idx="121">
                  <c:v>9.9000000000000005E-2</c:v>
                </c:pt>
                <c:pt idx="122">
                  <c:v>9.9000000000000005E-2</c:v>
                </c:pt>
                <c:pt idx="123">
                  <c:v>9.9000000000000005E-2</c:v>
                </c:pt>
                <c:pt idx="124">
                  <c:v>9.9000000000000005E-2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A2-4A8F-BD72-C69D0164B55D}"/>
            </c:ext>
          </c:extLst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Major Health Care Programs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Sheet1!$B$4:$B$128</c:f>
              <c:numCache>
                <c:formatCode>General</c:formatCode>
                <c:ptCount val="125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  <c:pt idx="52">
                  <c:v>2018</c:v>
                </c:pt>
                <c:pt idx="53">
                  <c:v>2019</c:v>
                </c:pt>
                <c:pt idx="54">
                  <c:v>2020</c:v>
                </c:pt>
                <c:pt idx="55">
                  <c:v>2021</c:v>
                </c:pt>
                <c:pt idx="56">
                  <c:v>2022</c:v>
                </c:pt>
                <c:pt idx="57">
                  <c:v>2023</c:v>
                </c:pt>
                <c:pt idx="58">
                  <c:v>2024</c:v>
                </c:pt>
                <c:pt idx="59">
                  <c:v>2025</c:v>
                </c:pt>
                <c:pt idx="60">
                  <c:v>2026</c:v>
                </c:pt>
                <c:pt idx="61" formatCode="0">
                  <c:v>2027</c:v>
                </c:pt>
                <c:pt idx="62" formatCode="0">
                  <c:v>2028</c:v>
                </c:pt>
                <c:pt idx="63" formatCode="0">
                  <c:v>2029</c:v>
                </c:pt>
                <c:pt idx="64" formatCode="0">
                  <c:v>2030</c:v>
                </c:pt>
                <c:pt idx="65" formatCode="0">
                  <c:v>2031</c:v>
                </c:pt>
                <c:pt idx="66" formatCode="0">
                  <c:v>2032</c:v>
                </c:pt>
                <c:pt idx="67" formatCode="0">
                  <c:v>2033</c:v>
                </c:pt>
                <c:pt idx="68" formatCode="0">
                  <c:v>2034</c:v>
                </c:pt>
                <c:pt idx="69" formatCode="0">
                  <c:v>2035</c:v>
                </c:pt>
                <c:pt idx="70" formatCode="0">
                  <c:v>2036</c:v>
                </c:pt>
                <c:pt idx="71" formatCode="0">
                  <c:v>2037</c:v>
                </c:pt>
                <c:pt idx="72" formatCode="0">
                  <c:v>2038</c:v>
                </c:pt>
                <c:pt idx="73" formatCode="0">
                  <c:v>2039</c:v>
                </c:pt>
                <c:pt idx="74" formatCode="0">
                  <c:v>2040</c:v>
                </c:pt>
                <c:pt idx="75" formatCode="0">
                  <c:v>2041</c:v>
                </c:pt>
                <c:pt idx="76" formatCode="0">
                  <c:v>2042</c:v>
                </c:pt>
                <c:pt idx="77" formatCode="0">
                  <c:v>2043</c:v>
                </c:pt>
                <c:pt idx="78" formatCode="0">
                  <c:v>2044</c:v>
                </c:pt>
                <c:pt idx="79" formatCode="0">
                  <c:v>2045</c:v>
                </c:pt>
                <c:pt idx="80" formatCode="0">
                  <c:v>2046</c:v>
                </c:pt>
                <c:pt idx="81" formatCode="0">
                  <c:v>2047</c:v>
                </c:pt>
                <c:pt idx="82" formatCode="0">
                  <c:v>2048</c:v>
                </c:pt>
                <c:pt idx="83" formatCode="0">
                  <c:v>2049</c:v>
                </c:pt>
                <c:pt idx="84" formatCode="0">
                  <c:v>2050</c:v>
                </c:pt>
                <c:pt idx="85" formatCode="0">
                  <c:v>2051</c:v>
                </c:pt>
                <c:pt idx="86" formatCode="0">
                  <c:v>2052</c:v>
                </c:pt>
                <c:pt idx="87" formatCode="0">
                  <c:v>2053</c:v>
                </c:pt>
                <c:pt idx="88" formatCode="0">
                  <c:v>2054</c:v>
                </c:pt>
                <c:pt idx="89" formatCode="0">
                  <c:v>2055</c:v>
                </c:pt>
                <c:pt idx="90" formatCode="0">
                  <c:v>2056</c:v>
                </c:pt>
                <c:pt idx="91" formatCode="0">
                  <c:v>2057</c:v>
                </c:pt>
                <c:pt idx="92" formatCode="0">
                  <c:v>2058</c:v>
                </c:pt>
                <c:pt idx="93" formatCode="0">
                  <c:v>2059</c:v>
                </c:pt>
                <c:pt idx="94" formatCode="0">
                  <c:v>2060</c:v>
                </c:pt>
                <c:pt idx="95" formatCode="0">
                  <c:v>2061</c:v>
                </c:pt>
                <c:pt idx="96" formatCode="0">
                  <c:v>2062</c:v>
                </c:pt>
                <c:pt idx="97" formatCode="0">
                  <c:v>2063</c:v>
                </c:pt>
                <c:pt idx="98" formatCode="0">
                  <c:v>2064</c:v>
                </c:pt>
                <c:pt idx="99" formatCode="0">
                  <c:v>2065</c:v>
                </c:pt>
                <c:pt idx="100" formatCode="0">
                  <c:v>2066</c:v>
                </c:pt>
                <c:pt idx="101" formatCode="0">
                  <c:v>2067</c:v>
                </c:pt>
                <c:pt idx="102" formatCode="0">
                  <c:v>2068</c:v>
                </c:pt>
                <c:pt idx="103" formatCode="0">
                  <c:v>2069</c:v>
                </c:pt>
                <c:pt idx="104" formatCode="0">
                  <c:v>2070</c:v>
                </c:pt>
                <c:pt idx="105" formatCode="0">
                  <c:v>2071</c:v>
                </c:pt>
                <c:pt idx="106" formatCode="0">
                  <c:v>2072</c:v>
                </c:pt>
                <c:pt idx="107" formatCode="0">
                  <c:v>2073</c:v>
                </c:pt>
                <c:pt idx="108" formatCode="0">
                  <c:v>2074</c:v>
                </c:pt>
                <c:pt idx="109" formatCode="0">
                  <c:v>2075</c:v>
                </c:pt>
                <c:pt idx="110" formatCode="0">
                  <c:v>2076</c:v>
                </c:pt>
                <c:pt idx="111" formatCode="0">
                  <c:v>2077</c:v>
                </c:pt>
                <c:pt idx="112" formatCode="0">
                  <c:v>2078</c:v>
                </c:pt>
                <c:pt idx="113" formatCode="0">
                  <c:v>2079</c:v>
                </c:pt>
                <c:pt idx="114" formatCode="0">
                  <c:v>2080</c:v>
                </c:pt>
                <c:pt idx="115" formatCode="0">
                  <c:v>2081</c:v>
                </c:pt>
                <c:pt idx="116" formatCode="0">
                  <c:v>2082</c:v>
                </c:pt>
                <c:pt idx="117" formatCode="0">
                  <c:v>2083</c:v>
                </c:pt>
                <c:pt idx="118" formatCode="0">
                  <c:v>2084</c:v>
                </c:pt>
                <c:pt idx="119" formatCode="0">
                  <c:v>2085</c:v>
                </c:pt>
                <c:pt idx="120" formatCode="0">
                  <c:v>2086</c:v>
                </c:pt>
                <c:pt idx="121" formatCode="0">
                  <c:v>2087</c:v>
                </c:pt>
                <c:pt idx="122" formatCode="0">
                  <c:v>2088</c:v>
                </c:pt>
                <c:pt idx="123" formatCode="0">
                  <c:v>2089</c:v>
                </c:pt>
                <c:pt idx="124" formatCode="0">
                  <c:v>2090</c:v>
                </c:pt>
              </c:numCache>
            </c:numRef>
          </c:cat>
          <c:val>
            <c:numRef>
              <c:f>Sheet1!$D$4:$D$128</c:f>
              <c:numCache>
                <c:formatCode>0.00%</c:formatCode>
                <c:ptCount val="125"/>
                <c:pt idx="0">
                  <c:v>9.7999999999999997E-4</c:v>
                </c:pt>
                <c:pt idx="1">
                  <c:v>4.4099999999999999E-3</c:v>
                </c:pt>
                <c:pt idx="2">
                  <c:v>6.9299999999999995E-3</c:v>
                </c:pt>
                <c:pt idx="3">
                  <c:v>7.8200000000000006E-3</c:v>
                </c:pt>
                <c:pt idx="4">
                  <c:v>8.1700000000000002E-3</c:v>
                </c:pt>
                <c:pt idx="5">
                  <c:v>8.5699999999999995E-3</c:v>
                </c:pt>
                <c:pt idx="6">
                  <c:v>9.5300000000000003E-3</c:v>
                </c:pt>
                <c:pt idx="7">
                  <c:v>9.0100000000000006E-3</c:v>
                </c:pt>
                <c:pt idx="8">
                  <c:v>9.9500000000000005E-3</c:v>
                </c:pt>
                <c:pt idx="9">
                  <c:v>1.183E-2</c:v>
                </c:pt>
                <c:pt idx="10">
                  <c:v>1.316E-2</c:v>
                </c:pt>
                <c:pt idx="11">
                  <c:v>1.4030000000000001E-2</c:v>
                </c:pt>
                <c:pt idx="12">
                  <c:v>1.427E-2</c:v>
                </c:pt>
                <c:pt idx="13">
                  <c:v>1.4750000000000001E-2</c:v>
                </c:pt>
                <c:pt idx="14">
                  <c:v>1.6080000000000001E-2</c:v>
                </c:pt>
                <c:pt idx="15">
                  <c:v>1.745E-2</c:v>
                </c:pt>
                <c:pt idx="16">
                  <c:v>1.8919999999999999E-2</c:v>
                </c:pt>
                <c:pt idx="17">
                  <c:v>1.983E-2</c:v>
                </c:pt>
                <c:pt idx="18">
                  <c:v>1.924E-2</c:v>
                </c:pt>
                <c:pt idx="19">
                  <c:v>2.0310000000000002E-2</c:v>
                </c:pt>
                <c:pt idx="20">
                  <c:v>2.06E-2</c:v>
                </c:pt>
                <c:pt idx="21">
                  <c:v>2.1090000000000001E-2</c:v>
                </c:pt>
                <c:pt idx="22">
                  <c:v>2.0830000000000001E-2</c:v>
                </c:pt>
                <c:pt idx="23">
                  <c:v>2.1059999999999999E-2</c:v>
                </c:pt>
                <c:pt idx="24">
                  <c:v>2.315E-2</c:v>
                </c:pt>
                <c:pt idx="25">
                  <c:v>2.53E-2</c:v>
                </c:pt>
                <c:pt idx="26">
                  <c:v>2.86E-2</c:v>
                </c:pt>
                <c:pt idx="27">
                  <c:v>2.997E-2</c:v>
                </c:pt>
                <c:pt idx="28">
                  <c:v>3.1099999999999999E-2</c:v>
                </c:pt>
                <c:pt idx="29">
                  <c:v>3.243E-2</c:v>
                </c:pt>
                <c:pt idx="30">
                  <c:v>3.3000000000000002E-2</c:v>
                </c:pt>
                <c:pt idx="31">
                  <c:v>3.3360000000000001E-2</c:v>
                </c:pt>
                <c:pt idx="32">
                  <c:v>3.2549999999999996E-2</c:v>
                </c:pt>
                <c:pt idx="33">
                  <c:v>3.116E-2</c:v>
                </c:pt>
                <c:pt idx="34">
                  <c:v>3.0870000000000002E-2</c:v>
                </c:pt>
                <c:pt idx="35">
                  <c:v>3.286E-2</c:v>
                </c:pt>
                <c:pt idx="36">
                  <c:v>3.483E-2</c:v>
                </c:pt>
                <c:pt idx="37">
                  <c:v>3.6249999999999998E-2</c:v>
                </c:pt>
                <c:pt idx="38">
                  <c:v>3.687E-2</c:v>
                </c:pt>
                <c:pt idx="39">
                  <c:v>3.7330000000000002E-2</c:v>
                </c:pt>
                <c:pt idx="40">
                  <c:v>3.7339999999999998E-2</c:v>
                </c:pt>
                <c:pt idx="41">
                  <c:v>3.9609999999999999E-2</c:v>
                </c:pt>
                <c:pt idx="42">
                  <c:v>4.027E-2</c:v>
                </c:pt>
                <c:pt idx="43">
                  <c:v>4.7419999999999997E-2</c:v>
                </c:pt>
                <c:pt idx="44">
                  <c:v>4.9139999999999996E-2</c:v>
                </c:pt>
                <c:pt idx="45">
                  <c:v>4.965E-2</c:v>
                </c:pt>
                <c:pt idx="46">
                  <c:v>4.5279999999999994E-2</c:v>
                </c:pt>
                <c:pt idx="47">
                  <c:v>4.6529999999999995E-2</c:v>
                </c:pt>
                <c:pt idx="48">
                  <c:v>4.836E-2</c:v>
                </c:pt>
                <c:pt idx="49">
                  <c:v>5.2580000000000002E-2</c:v>
                </c:pt>
                <c:pt idx="50">
                  <c:v>5.4000000000000006E-2</c:v>
                </c:pt>
                <c:pt idx="51">
                  <c:v>5.4000000000000006E-2</c:v>
                </c:pt>
                <c:pt idx="52">
                  <c:v>5.2999999999999999E-2</c:v>
                </c:pt>
                <c:pt idx="53">
                  <c:v>5.5E-2</c:v>
                </c:pt>
                <c:pt idx="54">
                  <c:v>5.5999999999999994E-2</c:v>
                </c:pt>
                <c:pt idx="55">
                  <c:v>5.6999999999999995E-2</c:v>
                </c:pt>
                <c:pt idx="56">
                  <c:v>5.9000000000000004E-2</c:v>
                </c:pt>
                <c:pt idx="57">
                  <c:v>0.06</c:v>
                </c:pt>
                <c:pt idx="58">
                  <c:v>5.9000000000000004E-2</c:v>
                </c:pt>
                <c:pt idx="59">
                  <c:v>6.0999999999999999E-2</c:v>
                </c:pt>
                <c:pt idx="60">
                  <c:v>6.2E-2</c:v>
                </c:pt>
                <c:pt idx="61">
                  <c:v>6.3E-2</c:v>
                </c:pt>
                <c:pt idx="62">
                  <c:v>6.4000000000000001E-2</c:v>
                </c:pt>
                <c:pt idx="63">
                  <c:v>6.6000000000000003E-2</c:v>
                </c:pt>
                <c:pt idx="64">
                  <c:v>6.8000000000000005E-2</c:v>
                </c:pt>
                <c:pt idx="65">
                  <c:v>6.9000000000000006E-2</c:v>
                </c:pt>
                <c:pt idx="66">
                  <c:v>7.0000000000000007E-2</c:v>
                </c:pt>
                <c:pt idx="67">
                  <c:v>7.2000000000000008E-2</c:v>
                </c:pt>
                <c:pt idx="68">
                  <c:v>7.2999999999999995E-2</c:v>
                </c:pt>
                <c:pt idx="69">
                  <c:v>7.400000000000001E-2</c:v>
                </c:pt>
                <c:pt idx="70">
                  <c:v>7.400000000000001E-2</c:v>
                </c:pt>
                <c:pt idx="71">
                  <c:v>7.5999999999999998E-2</c:v>
                </c:pt>
                <c:pt idx="72">
                  <c:v>7.6999999999999999E-2</c:v>
                </c:pt>
                <c:pt idx="73">
                  <c:v>7.8E-2</c:v>
                </c:pt>
                <c:pt idx="74">
                  <c:v>0.08</c:v>
                </c:pt>
                <c:pt idx="75">
                  <c:v>8.1000000000000003E-2</c:v>
                </c:pt>
                <c:pt idx="76">
                  <c:v>8.199999999999999E-2</c:v>
                </c:pt>
                <c:pt idx="77">
                  <c:v>8.4000000000000005E-2</c:v>
                </c:pt>
                <c:pt idx="78">
                  <c:v>8.4000000000000005E-2</c:v>
                </c:pt>
                <c:pt idx="79">
                  <c:v>8.5000000000000006E-2</c:v>
                </c:pt>
                <c:pt idx="80">
                  <c:v>8.6999999999999994E-2</c:v>
                </c:pt>
                <c:pt idx="81">
                  <c:v>8.8000000000000009E-2</c:v>
                </c:pt>
                <c:pt idx="82">
                  <c:v>8.8000000000000009E-2</c:v>
                </c:pt>
                <c:pt idx="83">
                  <c:v>8.900000000000001E-2</c:v>
                </c:pt>
                <c:pt idx="84">
                  <c:v>9.1000000000000011E-2</c:v>
                </c:pt>
                <c:pt idx="85">
                  <c:v>9.1999999999999998E-2</c:v>
                </c:pt>
                <c:pt idx="86">
                  <c:v>9.1999999999999998E-2</c:v>
                </c:pt>
                <c:pt idx="87">
                  <c:v>9.3000000000000013E-2</c:v>
                </c:pt>
                <c:pt idx="88">
                  <c:v>9.5000000000000001E-2</c:v>
                </c:pt>
                <c:pt idx="89">
                  <c:v>9.6000000000000002E-2</c:v>
                </c:pt>
                <c:pt idx="90">
                  <c:v>9.6000000000000002E-2</c:v>
                </c:pt>
                <c:pt idx="91">
                  <c:v>9.6999999999999989E-2</c:v>
                </c:pt>
                <c:pt idx="92">
                  <c:v>9.8000000000000004E-2</c:v>
                </c:pt>
                <c:pt idx="93">
                  <c:v>9.8999999999999991E-2</c:v>
                </c:pt>
                <c:pt idx="94">
                  <c:v>0.10099999999999999</c:v>
                </c:pt>
                <c:pt idx="95">
                  <c:v>0.10199999999999999</c:v>
                </c:pt>
                <c:pt idx="96">
                  <c:v>0.10300000000000001</c:v>
                </c:pt>
                <c:pt idx="97">
                  <c:v>0.10400000000000001</c:v>
                </c:pt>
                <c:pt idx="98">
                  <c:v>0.105</c:v>
                </c:pt>
                <c:pt idx="99">
                  <c:v>0.106</c:v>
                </c:pt>
                <c:pt idx="100">
                  <c:v>0.106</c:v>
                </c:pt>
                <c:pt idx="101">
                  <c:v>0.10800000000000001</c:v>
                </c:pt>
                <c:pt idx="102">
                  <c:v>0.11</c:v>
                </c:pt>
                <c:pt idx="103">
                  <c:v>0.111</c:v>
                </c:pt>
                <c:pt idx="104">
                  <c:v>0.111</c:v>
                </c:pt>
                <c:pt idx="105">
                  <c:v>0.11199999999999999</c:v>
                </c:pt>
                <c:pt idx="106">
                  <c:v>0.113</c:v>
                </c:pt>
                <c:pt idx="107">
                  <c:v>0.115</c:v>
                </c:pt>
                <c:pt idx="108">
                  <c:v>0.11599999999999999</c:v>
                </c:pt>
                <c:pt idx="109">
                  <c:v>0.11799999999999999</c:v>
                </c:pt>
                <c:pt idx="110">
                  <c:v>0.11900000000000001</c:v>
                </c:pt>
                <c:pt idx="111">
                  <c:v>0.12</c:v>
                </c:pt>
                <c:pt idx="112">
                  <c:v>0.121</c:v>
                </c:pt>
                <c:pt idx="113">
                  <c:v>0.122</c:v>
                </c:pt>
                <c:pt idx="114">
                  <c:v>0.12299999999999998</c:v>
                </c:pt>
                <c:pt idx="115">
                  <c:v>0.124</c:v>
                </c:pt>
                <c:pt idx="116">
                  <c:v>0.125</c:v>
                </c:pt>
                <c:pt idx="117">
                  <c:v>0.126</c:v>
                </c:pt>
                <c:pt idx="118">
                  <c:v>0.127</c:v>
                </c:pt>
                <c:pt idx="119">
                  <c:v>0.12899999999999998</c:v>
                </c:pt>
                <c:pt idx="120">
                  <c:v>0.12899999999999998</c:v>
                </c:pt>
                <c:pt idx="121">
                  <c:v>0.13</c:v>
                </c:pt>
                <c:pt idx="122">
                  <c:v>0.13100000000000001</c:v>
                </c:pt>
                <c:pt idx="123">
                  <c:v>0.13200000000000001</c:v>
                </c:pt>
                <c:pt idx="124">
                  <c:v>0.13300000000000001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A2-4A8F-BD72-C69D0164B55D}"/>
            </c:ext>
          </c:extLst>
        </c:ser>
        <c:ser>
          <c:idx val="2"/>
          <c:order val="2"/>
          <c:tx>
            <c:strRef>
              <c:f>Sheet1!$E$3</c:f>
              <c:strCache>
                <c:ptCount val="1"/>
                <c:pt idx="0">
                  <c:v>Social Security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Sheet1!$B$4:$B$128</c:f>
              <c:numCache>
                <c:formatCode>General</c:formatCode>
                <c:ptCount val="125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  <c:pt idx="52">
                  <c:v>2018</c:v>
                </c:pt>
                <c:pt idx="53">
                  <c:v>2019</c:v>
                </c:pt>
                <c:pt idx="54">
                  <c:v>2020</c:v>
                </c:pt>
                <c:pt idx="55">
                  <c:v>2021</c:v>
                </c:pt>
                <c:pt idx="56">
                  <c:v>2022</c:v>
                </c:pt>
                <c:pt idx="57">
                  <c:v>2023</c:v>
                </c:pt>
                <c:pt idx="58">
                  <c:v>2024</c:v>
                </c:pt>
                <c:pt idx="59">
                  <c:v>2025</c:v>
                </c:pt>
                <c:pt idx="60">
                  <c:v>2026</c:v>
                </c:pt>
                <c:pt idx="61" formatCode="0">
                  <c:v>2027</c:v>
                </c:pt>
                <c:pt idx="62" formatCode="0">
                  <c:v>2028</c:v>
                </c:pt>
                <c:pt idx="63" formatCode="0">
                  <c:v>2029</c:v>
                </c:pt>
                <c:pt idx="64" formatCode="0">
                  <c:v>2030</c:v>
                </c:pt>
                <c:pt idx="65" formatCode="0">
                  <c:v>2031</c:v>
                </c:pt>
                <c:pt idx="66" formatCode="0">
                  <c:v>2032</c:v>
                </c:pt>
                <c:pt idx="67" formatCode="0">
                  <c:v>2033</c:v>
                </c:pt>
                <c:pt idx="68" formatCode="0">
                  <c:v>2034</c:v>
                </c:pt>
                <c:pt idx="69" formatCode="0">
                  <c:v>2035</c:v>
                </c:pt>
                <c:pt idx="70" formatCode="0">
                  <c:v>2036</c:v>
                </c:pt>
                <c:pt idx="71" formatCode="0">
                  <c:v>2037</c:v>
                </c:pt>
                <c:pt idx="72" formatCode="0">
                  <c:v>2038</c:v>
                </c:pt>
                <c:pt idx="73" formatCode="0">
                  <c:v>2039</c:v>
                </c:pt>
                <c:pt idx="74" formatCode="0">
                  <c:v>2040</c:v>
                </c:pt>
                <c:pt idx="75" formatCode="0">
                  <c:v>2041</c:v>
                </c:pt>
                <c:pt idx="76" formatCode="0">
                  <c:v>2042</c:v>
                </c:pt>
                <c:pt idx="77" formatCode="0">
                  <c:v>2043</c:v>
                </c:pt>
                <c:pt idx="78" formatCode="0">
                  <c:v>2044</c:v>
                </c:pt>
                <c:pt idx="79" formatCode="0">
                  <c:v>2045</c:v>
                </c:pt>
                <c:pt idx="80" formatCode="0">
                  <c:v>2046</c:v>
                </c:pt>
                <c:pt idx="81" formatCode="0">
                  <c:v>2047</c:v>
                </c:pt>
                <c:pt idx="82" formatCode="0">
                  <c:v>2048</c:v>
                </c:pt>
                <c:pt idx="83" formatCode="0">
                  <c:v>2049</c:v>
                </c:pt>
                <c:pt idx="84" formatCode="0">
                  <c:v>2050</c:v>
                </c:pt>
                <c:pt idx="85" formatCode="0">
                  <c:v>2051</c:v>
                </c:pt>
                <c:pt idx="86" formatCode="0">
                  <c:v>2052</c:v>
                </c:pt>
                <c:pt idx="87" formatCode="0">
                  <c:v>2053</c:v>
                </c:pt>
                <c:pt idx="88" formatCode="0">
                  <c:v>2054</c:v>
                </c:pt>
                <c:pt idx="89" formatCode="0">
                  <c:v>2055</c:v>
                </c:pt>
                <c:pt idx="90" formatCode="0">
                  <c:v>2056</c:v>
                </c:pt>
                <c:pt idx="91" formatCode="0">
                  <c:v>2057</c:v>
                </c:pt>
                <c:pt idx="92" formatCode="0">
                  <c:v>2058</c:v>
                </c:pt>
                <c:pt idx="93" formatCode="0">
                  <c:v>2059</c:v>
                </c:pt>
                <c:pt idx="94" formatCode="0">
                  <c:v>2060</c:v>
                </c:pt>
                <c:pt idx="95" formatCode="0">
                  <c:v>2061</c:v>
                </c:pt>
                <c:pt idx="96" formatCode="0">
                  <c:v>2062</c:v>
                </c:pt>
                <c:pt idx="97" formatCode="0">
                  <c:v>2063</c:v>
                </c:pt>
                <c:pt idx="98" formatCode="0">
                  <c:v>2064</c:v>
                </c:pt>
                <c:pt idx="99" formatCode="0">
                  <c:v>2065</c:v>
                </c:pt>
                <c:pt idx="100" formatCode="0">
                  <c:v>2066</c:v>
                </c:pt>
                <c:pt idx="101" formatCode="0">
                  <c:v>2067</c:v>
                </c:pt>
                <c:pt idx="102" formatCode="0">
                  <c:v>2068</c:v>
                </c:pt>
                <c:pt idx="103" formatCode="0">
                  <c:v>2069</c:v>
                </c:pt>
                <c:pt idx="104" formatCode="0">
                  <c:v>2070</c:v>
                </c:pt>
                <c:pt idx="105" formatCode="0">
                  <c:v>2071</c:v>
                </c:pt>
                <c:pt idx="106" formatCode="0">
                  <c:v>2072</c:v>
                </c:pt>
                <c:pt idx="107" formatCode="0">
                  <c:v>2073</c:v>
                </c:pt>
                <c:pt idx="108" formatCode="0">
                  <c:v>2074</c:v>
                </c:pt>
                <c:pt idx="109" formatCode="0">
                  <c:v>2075</c:v>
                </c:pt>
                <c:pt idx="110" formatCode="0">
                  <c:v>2076</c:v>
                </c:pt>
                <c:pt idx="111" formatCode="0">
                  <c:v>2077</c:v>
                </c:pt>
                <c:pt idx="112" formatCode="0">
                  <c:v>2078</c:v>
                </c:pt>
                <c:pt idx="113" formatCode="0">
                  <c:v>2079</c:v>
                </c:pt>
                <c:pt idx="114" formatCode="0">
                  <c:v>2080</c:v>
                </c:pt>
                <c:pt idx="115" formatCode="0">
                  <c:v>2081</c:v>
                </c:pt>
                <c:pt idx="116" formatCode="0">
                  <c:v>2082</c:v>
                </c:pt>
                <c:pt idx="117" formatCode="0">
                  <c:v>2083</c:v>
                </c:pt>
                <c:pt idx="118" formatCode="0">
                  <c:v>2084</c:v>
                </c:pt>
                <c:pt idx="119" formatCode="0">
                  <c:v>2085</c:v>
                </c:pt>
                <c:pt idx="120" formatCode="0">
                  <c:v>2086</c:v>
                </c:pt>
                <c:pt idx="121" formatCode="0">
                  <c:v>2087</c:v>
                </c:pt>
                <c:pt idx="122" formatCode="0">
                  <c:v>2088</c:v>
                </c:pt>
                <c:pt idx="123" formatCode="0">
                  <c:v>2089</c:v>
                </c:pt>
                <c:pt idx="124" formatCode="0">
                  <c:v>2090</c:v>
                </c:pt>
              </c:numCache>
            </c:numRef>
          </c:cat>
          <c:val>
            <c:numRef>
              <c:f>Sheet1!$E$4:$E$128</c:f>
              <c:numCache>
                <c:formatCode>0.00%</c:formatCode>
                <c:ptCount val="125"/>
                <c:pt idx="0">
                  <c:v>2.5910000000000002E-2</c:v>
                </c:pt>
                <c:pt idx="1">
                  <c:v>2.5399999999999999E-2</c:v>
                </c:pt>
                <c:pt idx="2">
                  <c:v>2.5899999999999999E-2</c:v>
                </c:pt>
                <c:pt idx="3">
                  <c:v>2.7179999999999999E-2</c:v>
                </c:pt>
                <c:pt idx="4">
                  <c:v>2.826E-2</c:v>
                </c:pt>
                <c:pt idx="5">
                  <c:v>3.1390000000000001E-2</c:v>
                </c:pt>
                <c:pt idx="6">
                  <c:v>3.2280000000000003E-2</c:v>
                </c:pt>
                <c:pt idx="7">
                  <c:v>3.5529999999999999E-2</c:v>
                </c:pt>
                <c:pt idx="8">
                  <c:v>3.7000000000000005E-2</c:v>
                </c:pt>
                <c:pt idx="9">
                  <c:v>3.9460000000000002E-2</c:v>
                </c:pt>
                <c:pt idx="10">
                  <c:v>4.061E-2</c:v>
                </c:pt>
                <c:pt idx="11">
                  <c:v>4.1260000000000005E-2</c:v>
                </c:pt>
                <c:pt idx="12">
                  <c:v>4.0579999999999998E-2</c:v>
                </c:pt>
                <c:pt idx="13">
                  <c:v>3.9919999999999997E-2</c:v>
                </c:pt>
                <c:pt idx="14">
                  <c:v>4.1849999999999998E-2</c:v>
                </c:pt>
                <c:pt idx="15">
                  <c:v>4.3929999999999997E-2</c:v>
                </c:pt>
                <c:pt idx="16">
                  <c:v>4.6449999999999998E-2</c:v>
                </c:pt>
                <c:pt idx="17">
                  <c:v>4.759E-2</c:v>
                </c:pt>
                <c:pt idx="18">
                  <c:v>4.4539999999999996E-2</c:v>
                </c:pt>
                <c:pt idx="19">
                  <c:v>4.3659999999999997E-2</c:v>
                </c:pt>
                <c:pt idx="20">
                  <c:v>4.333E-2</c:v>
                </c:pt>
                <c:pt idx="21">
                  <c:v>4.2889999999999998E-2</c:v>
                </c:pt>
                <c:pt idx="22">
                  <c:v>4.2060000000000007E-2</c:v>
                </c:pt>
                <c:pt idx="23">
                  <c:v>4.1360000000000001E-2</c:v>
                </c:pt>
                <c:pt idx="24">
                  <c:v>4.1680000000000002E-2</c:v>
                </c:pt>
                <c:pt idx="25">
                  <c:v>4.3659999999999997E-2</c:v>
                </c:pt>
                <c:pt idx="26">
                  <c:v>4.4320000000000005E-2</c:v>
                </c:pt>
                <c:pt idx="27">
                  <c:v>4.444E-2</c:v>
                </c:pt>
                <c:pt idx="28">
                  <c:v>4.4029999999999993E-2</c:v>
                </c:pt>
                <c:pt idx="29">
                  <c:v>4.3949999999999996E-2</c:v>
                </c:pt>
                <c:pt idx="30">
                  <c:v>4.3499999999999997E-2</c:v>
                </c:pt>
                <c:pt idx="31">
                  <c:v>4.2709999999999998E-2</c:v>
                </c:pt>
                <c:pt idx="32">
                  <c:v>4.2000000000000003E-2</c:v>
                </c:pt>
                <c:pt idx="33">
                  <c:v>4.0689999999999997E-2</c:v>
                </c:pt>
                <c:pt idx="34">
                  <c:v>4.0010000000000004E-2</c:v>
                </c:pt>
                <c:pt idx="35">
                  <c:v>4.0640000000000003E-2</c:v>
                </c:pt>
                <c:pt idx="36">
                  <c:v>4.156E-2</c:v>
                </c:pt>
                <c:pt idx="37">
                  <c:v>4.1509999999999998E-2</c:v>
                </c:pt>
                <c:pt idx="38">
                  <c:v>4.0660000000000002E-2</c:v>
                </c:pt>
                <c:pt idx="39">
                  <c:v>4.0250000000000001E-2</c:v>
                </c:pt>
                <c:pt idx="40">
                  <c:v>3.9750000000000001E-2</c:v>
                </c:pt>
                <c:pt idx="41">
                  <c:v>4.0599999999999997E-2</c:v>
                </c:pt>
                <c:pt idx="42">
                  <c:v>4.1489999999999999E-2</c:v>
                </c:pt>
                <c:pt idx="43">
                  <c:v>4.7019999999999999E-2</c:v>
                </c:pt>
                <c:pt idx="44">
                  <c:v>4.7350000000000003E-2</c:v>
                </c:pt>
                <c:pt idx="45">
                  <c:v>4.7140000000000001E-2</c:v>
                </c:pt>
                <c:pt idx="46">
                  <c:v>4.7899999999999998E-2</c:v>
                </c:pt>
                <c:pt idx="47">
                  <c:v>4.897E-2</c:v>
                </c:pt>
                <c:pt idx="48">
                  <c:v>4.9169999999999998E-2</c:v>
                </c:pt>
                <c:pt idx="49">
                  <c:v>4.9520000000000002E-2</c:v>
                </c:pt>
                <c:pt idx="50">
                  <c:v>4.9000000000000002E-2</c:v>
                </c:pt>
                <c:pt idx="51">
                  <c:v>4.9000000000000002E-2</c:v>
                </c:pt>
                <c:pt idx="52">
                  <c:v>0.05</c:v>
                </c:pt>
                <c:pt idx="53">
                  <c:v>5.0999999999999997E-2</c:v>
                </c:pt>
                <c:pt idx="54">
                  <c:v>5.2000000000000005E-2</c:v>
                </c:pt>
                <c:pt idx="55">
                  <c:v>5.2999999999999999E-2</c:v>
                </c:pt>
                <c:pt idx="56">
                  <c:v>5.4000000000000006E-2</c:v>
                </c:pt>
                <c:pt idx="57">
                  <c:v>5.5E-2</c:v>
                </c:pt>
                <c:pt idx="58">
                  <c:v>5.5999999999999994E-2</c:v>
                </c:pt>
                <c:pt idx="59">
                  <c:v>5.7000000000000002E-2</c:v>
                </c:pt>
                <c:pt idx="60">
                  <c:v>5.7999999999999996E-2</c:v>
                </c:pt>
                <c:pt idx="61">
                  <c:v>5.9000000000000004E-2</c:v>
                </c:pt>
                <c:pt idx="62">
                  <c:v>5.9000000000000004E-2</c:v>
                </c:pt>
                <c:pt idx="63">
                  <c:v>0.06</c:v>
                </c:pt>
                <c:pt idx="64">
                  <c:v>6.0999999999999999E-2</c:v>
                </c:pt>
                <c:pt idx="65">
                  <c:v>6.0999999999999999E-2</c:v>
                </c:pt>
                <c:pt idx="66">
                  <c:v>6.2E-2</c:v>
                </c:pt>
                <c:pt idx="67">
                  <c:v>6.2E-2</c:v>
                </c:pt>
                <c:pt idx="68">
                  <c:v>6.2E-2</c:v>
                </c:pt>
                <c:pt idx="69">
                  <c:v>6.3E-2</c:v>
                </c:pt>
                <c:pt idx="70">
                  <c:v>6.3E-2</c:v>
                </c:pt>
                <c:pt idx="71">
                  <c:v>6.3E-2</c:v>
                </c:pt>
                <c:pt idx="72">
                  <c:v>6.2E-2</c:v>
                </c:pt>
                <c:pt idx="73">
                  <c:v>6.2E-2</c:v>
                </c:pt>
                <c:pt idx="74">
                  <c:v>6.2E-2</c:v>
                </c:pt>
                <c:pt idx="75">
                  <c:v>6.0999999999999999E-2</c:v>
                </c:pt>
                <c:pt idx="76">
                  <c:v>6.0999999999999999E-2</c:v>
                </c:pt>
                <c:pt idx="77">
                  <c:v>6.0999999999999999E-2</c:v>
                </c:pt>
                <c:pt idx="78">
                  <c:v>0.06</c:v>
                </c:pt>
                <c:pt idx="79">
                  <c:v>0.06</c:v>
                </c:pt>
                <c:pt idx="80">
                  <c:v>0.06</c:v>
                </c:pt>
                <c:pt idx="81">
                  <c:v>0.06</c:v>
                </c:pt>
                <c:pt idx="82">
                  <c:v>0.06</c:v>
                </c:pt>
                <c:pt idx="83">
                  <c:v>5.9000000000000004E-2</c:v>
                </c:pt>
                <c:pt idx="84">
                  <c:v>5.9000000000000004E-2</c:v>
                </c:pt>
                <c:pt idx="85">
                  <c:v>5.9000000000000004E-2</c:v>
                </c:pt>
                <c:pt idx="86">
                  <c:v>5.9000000000000004E-2</c:v>
                </c:pt>
                <c:pt idx="87">
                  <c:v>5.9000000000000004E-2</c:v>
                </c:pt>
                <c:pt idx="88">
                  <c:v>5.9000000000000004E-2</c:v>
                </c:pt>
                <c:pt idx="89">
                  <c:v>5.9000000000000004E-2</c:v>
                </c:pt>
                <c:pt idx="90">
                  <c:v>0.06</c:v>
                </c:pt>
                <c:pt idx="91">
                  <c:v>0.06</c:v>
                </c:pt>
                <c:pt idx="92">
                  <c:v>0.06</c:v>
                </c:pt>
                <c:pt idx="93">
                  <c:v>0.06</c:v>
                </c:pt>
                <c:pt idx="94">
                  <c:v>6.0999999999999999E-2</c:v>
                </c:pt>
                <c:pt idx="95">
                  <c:v>6.0999999999999999E-2</c:v>
                </c:pt>
                <c:pt idx="96">
                  <c:v>6.0999999999999999E-2</c:v>
                </c:pt>
                <c:pt idx="97">
                  <c:v>6.0999999999999999E-2</c:v>
                </c:pt>
                <c:pt idx="98">
                  <c:v>6.0999999999999999E-2</c:v>
                </c:pt>
                <c:pt idx="99">
                  <c:v>6.0999999999999999E-2</c:v>
                </c:pt>
                <c:pt idx="100">
                  <c:v>6.0999999999999999E-2</c:v>
                </c:pt>
                <c:pt idx="101">
                  <c:v>6.2E-2</c:v>
                </c:pt>
                <c:pt idx="102">
                  <c:v>6.2E-2</c:v>
                </c:pt>
                <c:pt idx="103">
                  <c:v>6.2E-2</c:v>
                </c:pt>
                <c:pt idx="104">
                  <c:v>6.2E-2</c:v>
                </c:pt>
                <c:pt idx="105">
                  <c:v>6.2E-2</c:v>
                </c:pt>
                <c:pt idx="106">
                  <c:v>6.2E-2</c:v>
                </c:pt>
                <c:pt idx="107">
                  <c:v>6.3E-2</c:v>
                </c:pt>
                <c:pt idx="108">
                  <c:v>6.3E-2</c:v>
                </c:pt>
                <c:pt idx="109">
                  <c:v>6.3E-2</c:v>
                </c:pt>
                <c:pt idx="110">
                  <c:v>6.3E-2</c:v>
                </c:pt>
                <c:pt idx="111">
                  <c:v>6.3E-2</c:v>
                </c:pt>
                <c:pt idx="112">
                  <c:v>6.3E-2</c:v>
                </c:pt>
                <c:pt idx="113">
                  <c:v>6.3E-2</c:v>
                </c:pt>
                <c:pt idx="114">
                  <c:v>6.3E-2</c:v>
                </c:pt>
                <c:pt idx="115">
                  <c:v>6.3E-2</c:v>
                </c:pt>
                <c:pt idx="116">
                  <c:v>6.3E-2</c:v>
                </c:pt>
                <c:pt idx="117">
                  <c:v>6.3E-2</c:v>
                </c:pt>
                <c:pt idx="118">
                  <c:v>6.4000000000000001E-2</c:v>
                </c:pt>
                <c:pt idx="119">
                  <c:v>6.4000000000000001E-2</c:v>
                </c:pt>
                <c:pt idx="120">
                  <c:v>6.4000000000000001E-2</c:v>
                </c:pt>
                <c:pt idx="121">
                  <c:v>6.4000000000000001E-2</c:v>
                </c:pt>
                <c:pt idx="122">
                  <c:v>6.4000000000000001E-2</c:v>
                </c:pt>
                <c:pt idx="123">
                  <c:v>6.5000000000000002E-2</c:v>
                </c:pt>
                <c:pt idx="124">
                  <c:v>6.5000000000000002E-2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A2-4A8F-BD72-C69D0164B55D}"/>
            </c:ext>
          </c:extLst>
        </c:ser>
        <c:ser>
          <c:idx val="3"/>
          <c:order val="3"/>
          <c:tx>
            <c:strRef>
              <c:f>Sheet1!$F$3</c:f>
              <c:strCache>
                <c:ptCount val="1"/>
                <c:pt idx="0">
                  <c:v>Net Interest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Sheet1!$B$4:$B$128</c:f>
              <c:numCache>
                <c:formatCode>General</c:formatCode>
                <c:ptCount val="125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  <c:pt idx="52">
                  <c:v>2018</c:v>
                </c:pt>
                <c:pt idx="53">
                  <c:v>2019</c:v>
                </c:pt>
                <c:pt idx="54">
                  <c:v>2020</c:v>
                </c:pt>
                <c:pt idx="55">
                  <c:v>2021</c:v>
                </c:pt>
                <c:pt idx="56">
                  <c:v>2022</c:v>
                </c:pt>
                <c:pt idx="57">
                  <c:v>2023</c:v>
                </c:pt>
                <c:pt idx="58">
                  <c:v>2024</c:v>
                </c:pt>
                <c:pt idx="59">
                  <c:v>2025</c:v>
                </c:pt>
                <c:pt idx="60">
                  <c:v>2026</c:v>
                </c:pt>
                <c:pt idx="61" formatCode="0">
                  <c:v>2027</c:v>
                </c:pt>
                <c:pt idx="62" formatCode="0">
                  <c:v>2028</c:v>
                </c:pt>
                <c:pt idx="63" formatCode="0">
                  <c:v>2029</c:v>
                </c:pt>
                <c:pt idx="64" formatCode="0">
                  <c:v>2030</c:v>
                </c:pt>
                <c:pt idx="65" formatCode="0">
                  <c:v>2031</c:v>
                </c:pt>
                <c:pt idx="66" formatCode="0">
                  <c:v>2032</c:v>
                </c:pt>
                <c:pt idx="67" formatCode="0">
                  <c:v>2033</c:v>
                </c:pt>
                <c:pt idx="68" formatCode="0">
                  <c:v>2034</c:v>
                </c:pt>
                <c:pt idx="69" formatCode="0">
                  <c:v>2035</c:v>
                </c:pt>
                <c:pt idx="70" formatCode="0">
                  <c:v>2036</c:v>
                </c:pt>
                <c:pt idx="71" formatCode="0">
                  <c:v>2037</c:v>
                </c:pt>
                <c:pt idx="72" formatCode="0">
                  <c:v>2038</c:v>
                </c:pt>
                <c:pt idx="73" formatCode="0">
                  <c:v>2039</c:v>
                </c:pt>
                <c:pt idx="74" formatCode="0">
                  <c:v>2040</c:v>
                </c:pt>
                <c:pt idx="75" formatCode="0">
                  <c:v>2041</c:v>
                </c:pt>
                <c:pt idx="76" formatCode="0">
                  <c:v>2042</c:v>
                </c:pt>
                <c:pt idx="77" formatCode="0">
                  <c:v>2043</c:v>
                </c:pt>
                <c:pt idx="78" formatCode="0">
                  <c:v>2044</c:v>
                </c:pt>
                <c:pt idx="79" formatCode="0">
                  <c:v>2045</c:v>
                </c:pt>
                <c:pt idx="80" formatCode="0">
                  <c:v>2046</c:v>
                </c:pt>
                <c:pt idx="81" formatCode="0">
                  <c:v>2047</c:v>
                </c:pt>
                <c:pt idx="82" formatCode="0">
                  <c:v>2048</c:v>
                </c:pt>
                <c:pt idx="83" formatCode="0">
                  <c:v>2049</c:v>
                </c:pt>
                <c:pt idx="84" formatCode="0">
                  <c:v>2050</c:v>
                </c:pt>
                <c:pt idx="85" formatCode="0">
                  <c:v>2051</c:v>
                </c:pt>
                <c:pt idx="86" formatCode="0">
                  <c:v>2052</c:v>
                </c:pt>
                <c:pt idx="87" formatCode="0">
                  <c:v>2053</c:v>
                </c:pt>
                <c:pt idx="88" formatCode="0">
                  <c:v>2054</c:v>
                </c:pt>
                <c:pt idx="89" formatCode="0">
                  <c:v>2055</c:v>
                </c:pt>
                <c:pt idx="90" formatCode="0">
                  <c:v>2056</c:v>
                </c:pt>
                <c:pt idx="91" formatCode="0">
                  <c:v>2057</c:v>
                </c:pt>
                <c:pt idx="92" formatCode="0">
                  <c:v>2058</c:v>
                </c:pt>
                <c:pt idx="93" formatCode="0">
                  <c:v>2059</c:v>
                </c:pt>
                <c:pt idx="94" formatCode="0">
                  <c:v>2060</c:v>
                </c:pt>
                <c:pt idx="95" formatCode="0">
                  <c:v>2061</c:v>
                </c:pt>
                <c:pt idx="96" formatCode="0">
                  <c:v>2062</c:v>
                </c:pt>
                <c:pt idx="97" formatCode="0">
                  <c:v>2063</c:v>
                </c:pt>
                <c:pt idx="98" formatCode="0">
                  <c:v>2064</c:v>
                </c:pt>
                <c:pt idx="99" formatCode="0">
                  <c:v>2065</c:v>
                </c:pt>
                <c:pt idx="100" formatCode="0">
                  <c:v>2066</c:v>
                </c:pt>
                <c:pt idx="101" formatCode="0">
                  <c:v>2067</c:v>
                </c:pt>
                <c:pt idx="102" formatCode="0">
                  <c:v>2068</c:v>
                </c:pt>
                <c:pt idx="103" formatCode="0">
                  <c:v>2069</c:v>
                </c:pt>
                <c:pt idx="104" formatCode="0">
                  <c:v>2070</c:v>
                </c:pt>
                <c:pt idx="105" formatCode="0">
                  <c:v>2071</c:v>
                </c:pt>
                <c:pt idx="106" formatCode="0">
                  <c:v>2072</c:v>
                </c:pt>
                <c:pt idx="107" formatCode="0">
                  <c:v>2073</c:v>
                </c:pt>
                <c:pt idx="108" formatCode="0">
                  <c:v>2074</c:v>
                </c:pt>
                <c:pt idx="109" formatCode="0">
                  <c:v>2075</c:v>
                </c:pt>
                <c:pt idx="110" formatCode="0">
                  <c:v>2076</c:v>
                </c:pt>
                <c:pt idx="111" formatCode="0">
                  <c:v>2077</c:v>
                </c:pt>
                <c:pt idx="112" formatCode="0">
                  <c:v>2078</c:v>
                </c:pt>
                <c:pt idx="113" formatCode="0">
                  <c:v>2079</c:v>
                </c:pt>
                <c:pt idx="114" formatCode="0">
                  <c:v>2080</c:v>
                </c:pt>
                <c:pt idx="115" formatCode="0">
                  <c:v>2081</c:v>
                </c:pt>
                <c:pt idx="116" formatCode="0">
                  <c:v>2082</c:v>
                </c:pt>
                <c:pt idx="117" formatCode="0">
                  <c:v>2083</c:v>
                </c:pt>
                <c:pt idx="118" formatCode="0">
                  <c:v>2084</c:v>
                </c:pt>
                <c:pt idx="119" formatCode="0">
                  <c:v>2085</c:v>
                </c:pt>
                <c:pt idx="120" formatCode="0">
                  <c:v>2086</c:v>
                </c:pt>
                <c:pt idx="121" formatCode="0">
                  <c:v>2087</c:v>
                </c:pt>
                <c:pt idx="122" formatCode="0">
                  <c:v>2088</c:v>
                </c:pt>
                <c:pt idx="123" formatCode="0">
                  <c:v>2089</c:v>
                </c:pt>
                <c:pt idx="124" formatCode="0">
                  <c:v>2090</c:v>
                </c:pt>
              </c:numCache>
            </c:numRef>
          </c:cat>
          <c:val>
            <c:numRef>
              <c:f>Sheet1!$F$4:$F$128</c:f>
              <c:numCache>
                <c:formatCode>0.00%</c:formatCode>
                <c:ptCount val="125"/>
                <c:pt idx="0">
                  <c:v>1.2E-2</c:v>
                </c:pt>
                <c:pt idx="1">
                  <c:v>1.225E-2</c:v>
                </c:pt>
                <c:pt idx="2">
                  <c:v>1.2330000000000001E-2</c:v>
                </c:pt>
                <c:pt idx="3">
                  <c:v>1.2929999999999999E-2</c:v>
                </c:pt>
                <c:pt idx="4">
                  <c:v>1.371E-2</c:v>
                </c:pt>
                <c:pt idx="5">
                  <c:v>1.3260000000000001E-2</c:v>
                </c:pt>
                <c:pt idx="6">
                  <c:v>1.269E-2</c:v>
                </c:pt>
                <c:pt idx="7">
                  <c:v>1.2789999999999999E-2</c:v>
                </c:pt>
                <c:pt idx="8">
                  <c:v>1.443E-2</c:v>
                </c:pt>
                <c:pt idx="9">
                  <c:v>1.443E-2</c:v>
                </c:pt>
                <c:pt idx="10">
                  <c:v>1.4930000000000001E-2</c:v>
                </c:pt>
                <c:pt idx="11">
                  <c:v>1.474E-2</c:v>
                </c:pt>
                <c:pt idx="12">
                  <c:v>1.5560000000000001E-2</c:v>
                </c:pt>
                <c:pt idx="13">
                  <c:v>1.6590000000000001E-2</c:v>
                </c:pt>
                <c:pt idx="14">
                  <c:v>1.8779999999999998E-2</c:v>
                </c:pt>
                <c:pt idx="15">
                  <c:v>2.1909999999999999E-2</c:v>
                </c:pt>
                <c:pt idx="16">
                  <c:v>2.5659999999999999E-2</c:v>
                </c:pt>
                <c:pt idx="17">
                  <c:v>2.5360000000000001E-2</c:v>
                </c:pt>
                <c:pt idx="18">
                  <c:v>2.811E-2</c:v>
                </c:pt>
                <c:pt idx="19">
                  <c:v>3.032E-2</c:v>
                </c:pt>
                <c:pt idx="20">
                  <c:v>2.9990000000000003E-2</c:v>
                </c:pt>
                <c:pt idx="21">
                  <c:v>2.8990000000000002E-2</c:v>
                </c:pt>
                <c:pt idx="22">
                  <c:v>2.9449999999999997E-2</c:v>
                </c:pt>
                <c:pt idx="23">
                  <c:v>3.0339999999999999E-2</c:v>
                </c:pt>
                <c:pt idx="24">
                  <c:v>3.117E-2</c:v>
                </c:pt>
                <c:pt idx="25">
                  <c:v>3.1820000000000001E-2</c:v>
                </c:pt>
                <c:pt idx="26">
                  <c:v>3.0979999999999997E-2</c:v>
                </c:pt>
                <c:pt idx="27">
                  <c:v>2.9239999999999999E-2</c:v>
                </c:pt>
                <c:pt idx="28">
                  <c:v>2.819E-2</c:v>
                </c:pt>
                <c:pt idx="29">
                  <c:v>3.0609999999999998E-2</c:v>
                </c:pt>
                <c:pt idx="30">
                  <c:v>3.0210000000000001E-2</c:v>
                </c:pt>
                <c:pt idx="31">
                  <c:v>2.8759999999999997E-2</c:v>
                </c:pt>
                <c:pt idx="32">
                  <c:v>2.6929999999999999E-2</c:v>
                </c:pt>
                <c:pt idx="33">
                  <c:v>2.4160000000000001E-2</c:v>
                </c:pt>
                <c:pt idx="34">
                  <c:v>2.197E-2</c:v>
                </c:pt>
                <c:pt idx="35">
                  <c:v>1.951E-2</c:v>
                </c:pt>
                <c:pt idx="36">
                  <c:v>1.5720000000000001E-2</c:v>
                </c:pt>
                <c:pt idx="37">
                  <c:v>1.3509999999999999E-2</c:v>
                </c:pt>
                <c:pt idx="38">
                  <c:v>1.3260000000000001E-2</c:v>
                </c:pt>
                <c:pt idx="39">
                  <c:v>1.427E-2</c:v>
                </c:pt>
                <c:pt idx="40">
                  <c:v>1.6559999999999998E-2</c:v>
                </c:pt>
                <c:pt idx="41">
                  <c:v>1.6549999999999999E-2</c:v>
                </c:pt>
                <c:pt idx="42">
                  <c:v>1.7129999999999999E-2</c:v>
                </c:pt>
                <c:pt idx="43">
                  <c:v>1.2969999999999999E-2</c:v>
                </c:pt>
                <c:pt idx="44">
                  <c:v>1.3260000000000001E-2</c:v>
                </c:pt>
                <c:pt idx="45">
                  <c:v>1.4950000000000001E-2</c:v>
                </c:pt>
                <c:pt idx="46">
                  <c:v>1.375E-2</c:v>
                </c:pt>
                <c:pt idx="47">
                  <c:v>1.3389999999999999E-2</c:v>
                </c:pt>
                <c:pt idx="48">
                  <c:v>1.332E-2</c:v>
                </c:pt>
                <c:pt idx="49">
                  <c:v>1.2529999999999999E-2</c:v>
                </c:pt>
                <c:pt idx="50">
                  <c:v>1.4999999999999999E-2</c:v>
                </c:pt>
                <c:pt idx="51">
                  <c:v>1.7000000000000001E-2</c:v>
                </c:pt>
                <c:pt idx="52">
                  <c:v>0.02</c:v>
                </c:pt>
                <c:pt idx="53">
                  <c:v>2.2000000000000002E-2</c:v>
                </c:pt>
                <c:pt idx="54">
                  <c:v>2.4E-2</c:v>
                </c:pt>
                <c:pt idx="55">
                  <c:v>2.6000000000000002E-2</c:v>
                </c:pt>
                <c:pt idx="56">
                  <c:v>2.7000000000000003E-2</c:v>
                </c:pt>
                <c:pt idx="57">
                  <c:v>2.7999999999999997E-2</c:v>
                </c:pt>
                <c:pt idx="58">
                  <c:v>2.8999999999999998E-2</c:v>
                </c:pt>
                <c:pt idx="59">
                  <c:v>0.03</c:v>
                </c:pt>
                <c:pt idx="60">
                  <c:v>3.1E-2</c:v>
                </c:pt>
                <c:pt idx="61">
                  <c:v>3.2000000000000001E-2</c:v>
                </c:pt>
                <c:pt idx="62">
                  <c:v>3.3000000000000002E-2</c:v>
                </c:pt>
                <c:pt idx="63">
                  <c:v>3.4000000000000002E-2</c:v>
                </c:pt>
                <c:pt idx="64">
                  <c:v>3.5000000000000003E-2</c:v>
                </c:pt>
                <c:pt idx="65">
                  <c:v>3.6000000000000004E-2</c:v>
                </c:pt>
                <c:pt idx="66">
                  <c:v>3.7000000000000005E-2</c:v>
                </c:pt>
                <c:pt idx="67">
                  <c:v>3.7000000000000005E-2</c:v>
                </c:pt>
                <c:pt idx="68">
                  <c:v>3.7999999999999999E-2</c:v>
                </c:pt>
                <c:pt idx="69">
                  <c:v>3.9E-2</c:v>
                </c:pt>
                <c:pt idx="70">
                  <c:v>0.04</c:v>
                </c:pt>
                <c:pt idx="71">
                  <c:v>4.0999999999999995E-2</c:v>
                </c:pt>
                <c:pt idx="72">
                  <c:v>4.0999999999999995E-2</c:v>
                </c:pt>
                <c:pt idx="73">
                  <c:v>4.2000000000000003E-2</c:v>
                </c:pt>
                <c:pt idx="74">
                  <c:v>4.2999999999999997E-2</c:v>
                </c:pt>
                <c:pt idx="75">
                  <c:v>4.2999999999999997E-2</c:v>
                </c:pt>
                <c:pt idx="76">
                  <c:v>4.4000000000000004E-2</c:v>
                </c:pt>
                <c:pt idx="77">
                  <c:v>4.4999999999999998E-2</c:v>
                </c:pt>
                <c:pt idx="78">
                  <c:v>4.4999999999999998E-2</c:v>
                </c:pt>
                <c:pt idx="79">
                  <c:v>4.5999999999999999E-2</c:v>
                </c:pt>
                <c:pt idx="80">
                  <c:v>4.5999999999999999E-2</c:v>
                </c:pt>
                <c:pt idx="81">
                  <c:v>4.7E-2</c:v>
                </c:pt>
                <c:pt idx="82">
                  <c:v>4.8000000000000001E-2</c:v>
                </c:pt>
                <c:pt idx="83">
                  <c:v>4.8000000000000001E-2</c:v>
                </c:pt>
                <c:pt idx="84">
                  <c:v>4.9000000000000002E-2</c:v>
                </c:pt>
                <c:pt idx="85">
                  <c:v>4.9000000000000002E-2</c:v>
                </c:pt>
                <c:pt idx="86">
                  <c:v>0.05</c:v>
                </c:pt>
                <c:pt idx="87">
                  <c:v>0.05</c:v>
                </c:pt>
                <c:pt idx="88">
                  <c:v>5.0999999999999997E-2</c:v>
                </c:pt>
                <c:pt idx="89">
                  <c:v>5.0999999999999997E-2</c:v>
                </c:pt>
                <c:pt idx="90">
                  <c:v>5.2000000000000005E-2</c:v>
                </c:pt>
                <c:pt idx="91">
                  <c:v>5.2999999999999999E-2</c:v>
                </c:pt>
                <c:pt idx="92">
                  <c:v>5.2999999999999999E-2</c:v>
                </c:pt>
                <c:pt idx="93">
                  <c:v>5.4000000000000006E-2</c:v>
                </c:pt>
                <c:pt idx="94">
                  <c:v>5.4000000000000006E-2</c:v>
                </c:pt>
                <c:pt idx="95">
                  <c:v>5.5E-2</c:v>
                </c:pt>
                <c:pt idx="96">
                  <c:v>5.5E-2</c:v>
                </c:pt>
                <c:pt idx="97">
                  <c:v>5.5999999999999994E-2</c:v>
                </c:pt>
                <c:pt idx="98">
                  <c:v>5.7000000000000002E-2</c:v>
                </c:pt>
                <c:pt idx="99">
                  <c:v>5.7000000000000002E-2</c:v>
                </c:pt>
                <c:pt idx="100">
                  <c:v>5.7999999999999996E-2</c:v>
                </c:pt>
                <c:pt idx="101">
                  <c:v>5.9000000000000004E-2</c:v>
                </c:pt>
                <c:pt idx="102">
                  <c:v>5.9000000000000004E-2</c:v>
                </c:pt>
                <c:pt idx="103">
                  <c:v>0.06</c:v>
                </c:pt>
                <c:pt idx="104">
                  <c:v>6.0999999999999999E-2</c:v>
                </c:pt>
                <c:pt idx="105">
                  <c:v>6.0999999999999999E-2</c:v>
                </c:pt>
                <c:pt idx="106">
                  <c:v>6.2E-2</c:v>
                </c:pt>
                <c:pt idx="107">
                  <c:v>6.2E-2</c:v>
                </c:pt>
                <c:pt idx="108">
                  <c:v>6.3E-2</c:v>
                </c:pt>
                <c:pt idx="109">
                  <c:v>6.4000000000000001E-2</c:v>
                </c:pt>
                <c:pt idx="110">
                  <c:v>6.5000000000000002E-2</c:v>
                </c:pt>
                <c:pt idx="111">
                  <c:v>6.5000000000000002E-2</c:v>
                </c:pt>
                <c:pt idx="112">
                  <c:v>6.6000000000000003E-2</c:v>
                </c:pt>
                <c:pt idx="113">
                  <c:v>6.6000000000000003E-2</c:v>
                </c:pt>
                <c:pt idx="114">
                  <c:v>6.7000000000000004E-2</c:v>
                </c:pt>
                <c:pt idx="115">
                  <c:v>6.8000000000000005E-2</c:v>
                </c:pt>
                <c:pt idx="116">
                  <c:v>6.9000000000000006E-2</c:v>
                </c:pt>
                <c:pt idx="117">
                  <c:v>7.0000000000000007E-2</c:v>
                </c:pt>
                <c:pt idx="118">
                  <c:v>7.0000000000000007E-2</c:v>
                </c:pt>
                <c:pt idx="119">
                  <c:v>7.0999999999999994E-2</c:v>
                </c:pt>
                <c:pt idx="120">
                  <c:v>7.2000000000000008E-2</c:v>
                </c:pt>
                <c:pt idx="121">
                  <c:v>7.2999999999999995E-2</c:v>
                </c:pt>
                <c:pt idx="122">
                  <c:v>7.2999999999999995E-2</c:v>
                </c:pt>
                <c:pt idx="123">
                  <c:v>7.400000000000001E-2</c:v>
                </c:pt>
                <c:pt idx="124">
                  <c:v>7.4999999999999997E-2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BA2-4A8F-BD72-C69D0164B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1433784"/>
        <c:axId val="261477080"/>
      </c:areaChart>
      <c:catAx>
        <c:axId val="261433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US" sz="20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51025479906945526"/>
              <c:y val="0.874961575268526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61477080"/>
        <c:crosses val="autoZero"/>
        <c:auto val="1"/>
        <c:lblAlgn val="ctr"/>
        <c:lblOffset val="100"/>
        <c:tickLblSkip val="10"/>
        <c:noMultiLvlLbl val="0"/>
      </c:catAx>
      <c:valAx>
        <c:axId val="261477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US" sz="2000" b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Percentage of GDP</a:t>
                </a:r>
              </a:p>
            </c:rich>
          </c:tx>
          <c:layout>
            <c:manualLayout>
              <c:xMode val="edge"/>
              <c:yMode val="edge"/>
              <c:x val="3.1250002563156377E-3"/>
              <c:y val="0.265790005552248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61433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E6A18-4897-406F-8BA9-FB8DDE096FE4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92862-581F-4720-A424-A8E68167A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61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692D09-7322-3C4F-A8F5-FE4B915A9142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BEC6B-6E6D-2E46-BD8D-7C7DA9529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3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BEC6B-6E6D-2E46-BD8D-7C7DA9529AA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3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8DE1-5403-454A-9A6D-F27EE27183DA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557D-8064-9042-99FA-516297EA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3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8DE1-5403-454A-9A6D-F27EE27183DA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557D-8064-9042-99FA-516297EA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8DE1-5403-454A-9A6D-F27EE27183DA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557D-8064-9042-99FA-516297EA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8DE1-5403-454A-9A6D-F27EE27183DA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557D-8064-9042-99FA-516297EA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7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8DE1-5403-454A-9A6D-F27EE27183DA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557D-8064-9042-99FA-516297EA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6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8DE1-5403-454A-9A6D-F27EE27183DA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557D-8064-9042-99FA-516297EA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4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8DE1-5403-454A-9A6D-F27EE27183DA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557D-8064-9042-99FA-516297EA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4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8DE1-5403-454A-9A6D-F27EE27183DA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557D-8064-9042-99FA-516297EA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9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8DE1-5403-454A-9A6D-F27EE27183DA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557D-8064-9042-99FA-516297EA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8DE1-5403-454A-9A6D-F27EE27183DA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557D-8064-9042-99FA-516297EA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1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8DE1-5403-454A-9A6D-F27EE27183DA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557D-8064-9042-99FA-516297EA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68DE1-5403-454A-9A6D-F27EE27183DA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7557D-8064-9042-99FA-516297EA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1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intent/tweet?url=http://www.forbes.com/sites/theapothecary/2016/06/08/stop-repeating-the-myth-that-rising-premiums-on-the-exchanges-dont-matter/&amp;text=Best%20current%20estimate:%20gross%20premiums%20for%20individual%20policies%20sold%20on%20Exchanges%20will%20go%20up%2021%25%20next%20year%20on%20average.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rcatus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8" y="5225142"/>
            <a:ext cx="3292644" cy="1212979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32488" y="850605"/>
            <a:ext cx="5041261" cy="74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600" b="1" cap="all" dirty="0">
                <a:latin typeface="Verdana"/>
                <a:cs typeface="Verdana"/>
              </a:rPr>
              <a:t>BRIAN BLASE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232487" y="2015836"/>
            <a:ext cx="9487983" cy="255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800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Analysis of Insurer Performance Selling Exchange Plans and the Future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800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Affordable Care Act</a:t>
            </a:r>
            <a:endParaRPr lang="en-US" altLang="en-US" sz="3800" b="1" i="1" dirty="0">
              <a:solidFill>
                <a:srgbClr val="17C7D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400" y="-80682"/>
            <a:ext cx="3276600" cy="693868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361890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3" y="12501"/>
            <a:ext cx="11079126" cy="67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54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14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Payments Per Enrollee in 2014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968980"/>
              </p:ext>
            </p:extLst>
          </p:nvPr>
        </p:nvGraphicFramePr>
        <p:xfrm>
          <a:off x="272716" y="1411706"/>
          <a:ext cx="11582400" cy="5213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994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Premium Income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Claims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Reins-</a:t>
                      </a:r>
                      <a:r>
                        <a:rPr lang="en-US" sz="28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urance</a:t>
                      </a:r>
                      <a:endParaRPr lang="en-US" sz="2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Risk Corridor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29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California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$4,361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$3,701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$661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-$103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29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Florida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$4,760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$4,734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$807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94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North Carolina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$4,966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$5,462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$877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$513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29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Ohio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$4,770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$4,611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$867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$224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29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Tennessee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$3,857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$5,232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$897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$657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294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Nationally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$4,437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$4,433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$833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$273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209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78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State-Level Factors Correlated with Insurer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Decision to adopt the President’s transition policy</a:t>
            </a:r>
          </a:p>
          <a:p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Decision to expand Medicaid</a:t>
            </a:r>
          </a:p>
          <a:p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Existence of a co-op</a:t>
            </a:r>
          </a:p>
          <a:p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Functionality of the exchange platform </a:t>
            </a:r>
          </a:p>
        </p:txBody>
      </p:sp>
    </p:spTree>
    <p:extLst>
      <p:ext uri="{BB962C8B-B14F-4D97-AF65-F5344CB8AC3E}">
        <p14:creationId xmlns:p14="http://schemas.microsoft.com/office/powerpoint/2010/main" val="866049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Carrier-Level Factors Correlated with Insurer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8717"/>
            <a:ext cx="10515600" cy="4068245"/>
          </a:xfrm>
        </p:spPr>
        <p:txBody>
          <a:bodyPr/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Carrier Type (Co-ops—Worst; Kaiser—Best)</a:t>
            </a:r>
          </a:p>
          <a:p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Design (HMOs Performed Better Than PPOs)</a:t>
            </a:r>
          </a:p>
          <a:p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Size of Provider Network (Smaller Performed Better Than Larger)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57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7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 Preliminary Results Show Higher Individual Market Losses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8252"/>
            <a:ext cx="10515600" cy="4610139"/>
          </a:xfrm>
        </p:spPr>
        <p:txBody>
          <a:bodyPr>
            <a:noAutofit/>
          </a:bodyPr>
          <a:lstStyle/>
          <a:p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Spending Per Enrollee Up 69% between 2013 and 2015. (58% more than increase for workplace coverage.)</a:t>
            </a:r>
          </a:p>
          <a:p>
            <a:pPr marL="0" indent="0">
              <a:buNone/>
            </a:pPr>
            <a:endParaRPr lang="en-US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Insurers’ losses likely went from $400 per enrollee in 2014 to $1,000 per enrollee in 2015. (Low premium increases and large increase in medical claims). </a:t>
            </a:r>
          </a:p>
          <a:p>
            <a:endParaRPr lang="en-US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McKinsey: “Aggregate losses may have doubled.”</a:t>
            </a:r>
          </a:p>
        </p:txBody>
      </p:sp>
    </p:spTree>
    <p:extLst>
      <p:ext uri="{BB962C8B-B14F-4D97-AF65-F5344CB8AC3E}">
        <p14:creationId xmlns:p14="http://schemas.microsoft.com/office/powerpoint/2010/main" val="639138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8757"/>
            <a:ext cx="12191999" cy="17004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Plans Not Attractive to Healthy and Young Without Large Subsidies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1041" r="26719" b="6606"/>
          <a:stretch/>
        </p:blipFill>
        <p:spPr>
          <a:xfrm>
            <a:off x="1157140" y="1219597"/>
            <a:ext cx="9569291" cy="5638403"/>
          </a:xfrm>
        </p:spPr>
      </p:pic>
    </p:spTree>
    <p:extLst>
      <p:ext uri="{BB962C8B-B14F-4D97-AF65-F5344CB8AC3E}">
        <p14:creationId xmlns:p14="http://schemas.microsoft.com/office/powerpoint/2010/main" val="3360693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70" y="0"/>
            <a:ext cx="8841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26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86" y="0"/>
            <a:ext cx="882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22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160" y="117005"/>
            <a:ext cx="10769600" cy="103252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 People Have Figured Out How to Take Advantage of ACA Rules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19" y="1245325"/>
            <a:ext cx="9041117" cy="5477101"/>
          </a:xfrm>
        </p:spPr>
      </p:pic>
    </p:spTree>
    <p:extLst>
      <p:ext uri="{BB962C8B-B14F-4D97-AF65-F5344CB8AC3E}">
        <p14:creationId xmlns:p14="http://schemas.microsoft.com/office/powerpoint/2010/main" val="2973950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04704"/>
            <a:ext cx="11868720" cy="1325563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Declining Participation of Health Insurers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4" y="1830424"/>
            <a:ext cx="11467666" cy="404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8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 Main Coverage Provisions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261"/>
            <a:ext cx="10515600" cy="45867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Medicaid Expansion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Exchanges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Premium Tax Credits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Cost Sharing Subsidies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 Market Rules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Guarantee Issue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Modified Community Rating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62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2029" y="2991360"/>
            <a:ext cx="5508171" cy="1682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176"/>
            <a:ext cx="12192000" cy="5284221"/>
          </a:xfrm>
        </p:spPr>
      </p:pic>
    </p:spTree>
    <p:extLst>
      <p:ext uri="{BB962C8B-B14F-4D97-AF65-F5344CB8AC3E}">
        <p14:creationId xmlns:p14="http://schemas.microsoft.com/office/powerpoint/2010/main" val="3795454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Premiums Rising for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400" dirty="0"/>
              <a:t>Weighted average requested premium increase: 21%</a:t>
            </a:r>
          </a:p>
          <a:p>
            <a:pPr marL="0" indent="0">
              <a:buNone/>
            </a:pPr>
            <a:endParaRPr lang="en-US" sz="3400" dirty="0">
              <a:hlinkClick r:id="rId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400" dirty="0"/>
              <a:t>In six states — Arizona, Iowa, Kansas, Nebraska, Oklahoma, and Texas — gross premiums requests are more than 30% on average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400" dirty="0"/>
              <a:t>Subsidized enrollees receive some protection from rising premiums.</a:t>
            </a:r>
          </a:p>
        </p:txBody>
      </p:sp>
    </p:spTree>
    <p:extLst>
      <p:ext uri="{BB962C8B-B14F-4D97-AF65-F5344CB8AC3E}">
        <p14:creationId xmlns:p14="http://schemas.microsoft.com/office/powerpoint/2010/main" val="1348315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0" y="1533574"/>
            <a:ext cx="10001250" cy="3880773"/>
          </a:xfrm>
        </p:spPr>
        <p:txBody>
          <a:bodyPr/>
          <a:lstStyle/>
          <a:p>
            <a:pPr marL="0" indent="0" algn="ctr">
              <a:buNone/>
            </a:pPr>
            <a:endParaRPr lang="en-US" sz="3600" dirty="0">
              <a:solidFill>
                <a:srgbClr val="17C7D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5600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enrollees think </a:t>
            </a:r>
          </a:p>
          <a:p>
            <a:pPr marL="0" indent="0" algn="ctr">
              <a:buNone/>
            </a:pPr>
            <a:r>
              <a:rPr lang="en-US" sz="5600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coverage?</a:t>
            </a:r>
          </a:p>
          <a:p>
            <a:endParaRPr lang="en-US" dirty="0">
              <a:solidFill>
                <a:srgbClr val="17C7D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98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2" y="37803"/>
            <a:ext cx="9881936" cy="67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675"/>
            <a:ext cx="12197607" cy="321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79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2" y="50532"/>
            <a:ext cx="11389894" cy="68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04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3574"/>
            <a:ext cx="12192000" cy="3880773"/>
          </a:xfrm>
        </p:spPr>
        <p:txBody>
          <a:bodyPr/>
          <a:lstStyle/>
          <a:p>
            <a:pPr marL="0" indent="0" algn="ctr">
              <a:buNone/>
            </a:pPr>
            <a:endParaRPr lang="en-US" sz="3600" dirty="0">
              <a:solidFill>
                <a:srgbClr val="17C7D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5600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does the future hold?</a:t>
            </a:r>
          </a:p>
          <a:p>
            <a:endParaRPr lang="en-US" dirty="0">
              <a:solidFill>
                <a:srgbClr val="17C7D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40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Positive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McKinsey: “The individual market has little risk of entering a classic insurance ‘death spiral’ as long as the federal government continues to offer subsidies to those with incomes below 400% of the FPL. Given the unique regulatory conditions of this market, the key determinants of its stability are not the traditional factors (risk and cost of care for this segment), </a:t>
            </a:r>
            <a:r>
              <a:rPr lang="en-US" sz="35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 rather the ongoing subsidy payments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3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Negative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ACA has caused significant adverse selection in the individual market and the exchanges are becoming high risk pools for sick people and people with income below 200% of the FPL.</a:t>
            </a:r>
          </a:p>
        </p:txBody>
      </p:sp>
    </p:spTree>
    <p:extLst>
      <p:ext uri="{BB962C8B-B14F-4D97-AF65-F5344CB8AC3E}">
        <p14:creationId xmlns:p14="http://schemas.microsoft.com/office/powerpoint/2010/main" val="4240189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Importance of Risk Adjustment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Intended to transfer money from insurers enrolling a healthy population to insurers enrolling a sicker population.</a:t>
            </a:r>
          </a:p>
          <a:p>
            <a:pPr marL="0" indent="0">
              <a:buNone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Lots of complaints and potentially adverse outcomes.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Insurers are very concerned about how this works.</a:t>
            </a:r>
          </a:p>
        </p:txBody>
      </p:sp>
    </p:spTree>
    <p:extLst>
      <p:ext uri="{BB962C8B-B14F-4D97-AF65-F5344CB8AC3E}">
        <p14:creationId xmlns:p14="http://schemas.microsoft.com/office/powerpoint/2010/main" val="1972037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2088" y="1642725"/>
            <a:ext cx="9889434" cy="3326839"/>
          </a:xfrm>
        </p:spPr>
        <p:txBody>
          <a:bodyPr>
            <a:normAutofit/>
          </a:bodyPr>
          <a:lstStyle/>
          <a:p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5600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was expected for the exchanges when the law passed?</a:t>
            </a:r>
          </a:p>
        </p:txBody>
      </p:sp>
    </p:spTree>
    <p:extLst>
      <p:ext uri="{BB962C8B-B14F-4D97-AF65-F5344CB8AC3E}">
        <p14:creationId xmlns:p14="http://schemas.microsoft.com/office/powerpoint/2010/main" val="2720691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16" y="365125"/>
            <a:ext cx="11568224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Republicans would like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Return insurance market regulation to the states.</a:t>
            </a:r>
          </a:p>
          <a:p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Replace Medicaid expansion and income-related subsidies with flat tax credits.</a:t>
            </a:r>
          </a:p>
        </p:txBody>
      </p:sp>
    </p:spTree>
    <p:extLst>
      <p:ext uri="{BB962C8B-B14F-4D97-AF65-F5344CB8AC3E}">
        <p14:creationId xmlns:p14="http://schemas.microsoft.com/office/powerpoint/2010/main" val="1833459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 Compromise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State Flexibility</a:t>
            </a:r>
          </a:p>
          <a:p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Redesign Subsidies</a:t>
            </a:r>
          </a:p>
          <a:p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Repeal Cadillac Tax And Others</a:t>
            </a:r>
          </a:p>
        </p:txBody>
      </p:sp>
    </p:spTree>
    <p:extLst>
      <p:ext uri="{BB962C8B-B14F-4D97-AF65-F5344CB8AC3E}">
        <p14:creationId xmlns:p14="http://schemas.microsoft.com/office/powerpoint/2010/main" val="2302497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83579" y="6545451"/>
            <a:ext cx="3208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Congressional Budget Office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791133"/>
              </p:ext>
            </p:extLst>
          </p:nvPr>
        </p:nvGraphicFramePr>
        <p:xfrm>
          <a:off x="47124" y="-31810"/>
          <a:ext cx="12191999" cy="673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2323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ject of 2016 Exchange Enrollment_TS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9" r="27716" b="69640"/>
          <a:stretch/>
        </p:blipFill>
        <p:spPr>
          <a:xfrm>
            <a:off x="224589" y="436452"/>
            <a:ext cx="11438021" cy="637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0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2" y="609601"/>
            <a:ext cx="7984835" cy="9282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 Exchange 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808" y="2450592"/>
            <a:ext cx="10753344" cy="35907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5000" dirty="0">
                <a:solidFill>
                  <a:srgbClr val="AC1C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12.7 Million </a:t>
            </a:r>
            <a:r>
              <a:rPr lang="en-US" sz="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 Signed Up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5000" dirty="0">
                <a:solidFill>
                  <a:srgbClr val="AC1C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Million </a:t>
            </a:r>
            <a:r>
              <a:rPr lang="en-US" sz="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 During Year</a:t>
            </a:r>
          </a:p>
        </p:txBody>
      </p:sp>
    </p:spTree>
    <p:extLst>
      <p:ext uri="{BB962C8B-B14F-4D97-AF65-F5344CB8AC3E}">
        <p14:creationId xmlns:p14="http://schemas.microsoft.com/office/powerpoint/2010/main" val="99478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0" y="1533574"/>
            <a:ext cx="10001250" cy="3880773"/>
          </a:xfrm>
        </p:spPr>
        <p:txBody>
          <a:bodyPr/>
          <a:lstStyle/>
          <a:p>
            <a:pPr marL="0" indent="0" algn="ctr">
              <a:buNone/>
            </a:pPr>
            <a:endParaRPr lang="en-US" sz="3600" dirty="0">
              <a:solidFill>
                <a:srgbClr val="17C7D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5600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the Make-up of the Risk Pool?</a:t>
            </a:r>
          </a:p>
          <a:p>
            <a:endParaRPr lang="en-US" dirty="0">
              <a:solidFill>
                <a:srgbClr val="17C7D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1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192" y="0"/>
            <a:ext cx="10485992" cy="1042738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Skewing Older Than Expected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294"/>
            <a:ext cx="12192000" cy="431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945" y="-5544"/>
            <a:ext cx="10428052" cy="100015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Skewing Poorer Than Expected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31" y="1556084"/>
            <a:ext cx="12246131" cy="37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72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85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Affordable Care Act in 2014: Significant Insurer Losses Despite Substantial Subsidies</a:t>
            </a:r>
            <a:r>
              <a:rPr lang="en-US" altLang="en-US" b="1" i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n-US" b="1" i="1" dirty="0">
                <a:solidFill>
                  <a:srgbClr val="17C7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7454"/>
            <a:ext cx="10515600" cy="48285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Reinsurance payments equaled $7 billion in 2014.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$833 per enrollee.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20% of premiums.</a:t>
            </a:r>
          </a:p>
          <a:p>
            <a:pPr marL="457200" lvl="1" indent="0">
              <a:buNone/>
            </a:pPr>
            <a:endParaRPr lang="en-US" sz="3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 premiums would have needed to be 26% higher in 2014 in order to cover insurer expenses without reinsurance program. </a:t>
            </a:r>
          </a:p>
        </p:txBody>
      </p:sp>
    </p:spTree>
    <p:extLst>
      <p:ext uri="{BB962C8B-B14F-4D97-AF65-F5344CB8AC3E}">
        <p14:creationId xmlns:p14="http://schemas.microsoft.com/office/powerpoint/2010/main" val="4277603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10866</TotalTime>
  <Words>594</Words>
  <Application>Microsoft Office PowerPoint</Application>
  <PresentationFormat>Widescreen</PresentationFormat>
  <Paragraphs>126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Verdana</vt:lpstr>
      <vt:lpstr>Wingdings</vt:lpstr>
      <vt:lpstr>Office Theme</vt:lpstr>
      <vt:lpstr>PowerPoint Presentation</vt:lpstr>
      <vt:lpstr>ACA Main Coverage Provisions </vt:lpstr>
      <vt:lpstr>PowerPoint Presentation</vt:lpstr>
      <vt:lpstr>PowerPoint Presentation</vt:lpstr>
      <vt:lpstr>2016 Exchange Enrollment</vt:lpstr>
      <vt:lpstr>PowerPoint Presentation</vt:lpstr>
      <vt:lpstr>Skewing Older Than Expected</vt:lpstr>
      <vt:lpstr>Skewing Poorer Than Expected</vt:lpstr>
      <vt:lpstr>Affordable Care Act in 2014: Significant Insurer Losses Despite Substantial Subsidies </vt:lpstr>
      <vt:lpstr>PowerPoint Presentation</vt:lpstr>
      <vt:lpstr>Payments Per Enrollee in 2014</vt:lpstr>
      <vt:lpstr>State-Level Factors Correlated with Insurer Performance</vt:lpstr>
      <vt:lpstr>Carrier-Level Factors Correlated with Insurer Performance</vt:lpstr>
      <vt:lpstr>2015 Preliminary Results Show Higher Individual Market Losses</vt:lpstr>
      <vt:lpstr>Plans Not Attractive to Healthy and Young Without Large Subsidies</vt:lpstr>
      <vt:lpstr>PowerPoint Presentation</vt:lpstr>
      <vt:lpstr>PowerPoint Presentation</vt:lpstr>
      <vt:lpstr>Many People Have Figured Out How to Take Advantage of ACA Rules</vt:lpstr>
      <vt:lpstr>Declining Participation of Health Insurers</vt:lpstr>
      <vt:lpstr>PowerPoint Presentation</vt:lpstr>
      <vt:lpstr>Premiums Rising for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Positive View</vt:lpstr>
      <vt:lpstr>More Negative View</vt:lpstr>
      <vt:lpstr>Importance of Risk Adjustment</vt:lpstr>
      <vt:lpstr>What Republicans would like to do?</vt:lpstr>
      <vt:lpstr>Potential Compromise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Holmes</dc:creator>
  <cp:lastModifiedBy>Evan Jenkins</cp:lastModifiedBy>
  <cp:revision>192</cp:revision>
  <cp:lastPrinted>2016-06-09T18:57:43Z</cp:lastPrinted>
  <dcterms:created xsi:type="dcterms:W3CDTF">2016-02-11T17:07:30Z</dcterms:created>
  <dcterms:modified xsi:type="dcterms:W3CDTF">2016-06-18T21:12:44Z</dcterms:modified>
</cp:coreProperties>
</file>