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18"/>
  </p:notesMasterIdLst>
  <p:sldIdLst>
    <p:sldId id="257" r:id="rId4"/>
    <p:sldId id="260" r:id="rId5"/>
    <p:sldId id="271" r:id="rId6"/>
    <p:sldId id="272" r:id="rId7"/>
    <p:sldId id="262" r:id="rId8"/>
    <p:sldId id="259" r:id="rId9"/>
    <p:sldId id="264" r:id="rId10"/>
    <p:sldId id="266" r:id="rId11"/>
    <p:sldId id="267" r:id="rId12"/>
    <p:sldId id="268" r:id="rId13"/>
    <p:sldId id="261" r:id="rId14"/>
    <p:sldId id="265" r:id="rId15"/>
    <p:sldId id="269" r:id="rId16"/>
    <p:sldId id="27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06" d="100"/>
          <a:sy n="106" d="100"/>
        </p:scale>
        <p:origin x="-1116" y="-9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2.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32BECA-5947-43FB-B9C2-2FD1BF2ECA1A}" type="datetimeFigureOut">
              <a:rPr lang="en-US" smtClean="0"/>
              <a:pPr/>
              <a:t>6/4/2015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73FE40-7F79-4A2A-932B-0C43EC611CD8}" type="slidenum">
              <a:rPr lang="en-US" smtClean="0"/>
              <a:pPr/>
              <a:t>‹#›</a:t>
            </a:fld>
            <a:endParaRPr lang="en-US"/>
          </a:p>
        </p:txBody>
      </p:sp>
    </p:spTree>
    <p:extLst>
      <p:ext uri="{BB962C8B-B14F-4D97-AF65-F5344CB8AC3E}">
        <p14:creationId xmlns:p14="http://schemas.microsoft.com/office/powerpoint/2010/main" val="2371073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6/4/2015 2:26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extLst>
      <p:ext uri="{BB962C8B-B14F-4D97-AF65-F5344CB8AC3E}">
        <p14:creationId xmlns:p14="http://schemas.microsoft.com/office/powerpoint/2010/main" val="2606364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6/4/2015 2:26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a:t>
            </a:fld>
            <a:endParaRPr lang="en-US" dirty="0"/>
          </a:p>
        </p:txBody>
      </p:sp>
    </p:spTree>
    <p:extLst>
      <p:ext uri="{BB962C8B-B14F-4D97-AF65-F5344CB8AC3E}">
        <p14:creationId xmlns:p14="http://schemas.microsoft.com/office/powerpoint/2010/main" val="3673310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achieve multi-colored gradient, go to format-fill-gradient and then select</a:t>
            </a:r>
            <a:r>
              <a:rPr lang="en-US" baseline="0" dirty="0" smtClean="0"/>
              <a:t> colors by choosing</a:t>
            </a:r>
            <a:r>
              <a:rPr lang="en-US" dirty="0" smtClean="0"/>
              <a:t> “stops.”</a:t>
            </a:r>
            <a:endParaRPr lang="en-US" dirty="0"/>
          </a:p>
        </p:txBody>
      </p:sp>
      <p:sp>
        <p:nvSpPr>
          <p:cNvPr id="4" name="Slide Number Placeholder 3"/>
          <p:cNvSpPr>
            <a:spLocks noGrp="1"/>
          </p:cNvSpPr>
          <p:nvPr>
            <p:ph type="sldNum" sz="quarter" idx="10"/>
          </p:nvPr>
        </p:nvSpPr>
        <p:spPr/>
        <p:txBody>
          <a:bodyPr/>
          <a:lstStyle/>
          <a:p>
            <a:fld id="{512A465C-18B6-415C-A476-0F037E6A4FDB}" type="slidenum">
              <a:rPr lang="en-US" smtClean="0"/>
              <a:pPr/>
              <a:t>7</a:t>
            </a:fld>
            <a:endParaRPr lang="en-US"/>
          </a:p>
        </p:txBody>
      </p:sp>
    </p:spTree>
    <p:extLst>
      <p:ext uri="{BB962C8B-B14F-4D97-AF65-F5344CB8AC3E}">
        <p14:creationId xmlns:p14="http://schemas.microsoft.com/office/powerpoint/2010/main" val="351404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09600"/>
            <a:ext cx="8108950" cy="1523495"/>
          </a:xfrm>
        </p:spPr>
        <p:txBody>
          <a:bodyPr/>
          <a:lstStyle/>
          <a:p>
            <a:r>
              <a:rPr lang="en-US" sz="6000" dirty="0" smtClean="0"/>
              <a:t>The WV Immunization Law</a:t>
            </a:r>
            <a:r>
              <a:rPr lang="en-US" dirty="0" smtClean="0"/>
              <a:t/>
            </a:r>
            <a:br>
              <a:rPr lang="en-US" dirty="0" smtClean="0"/>
            </a:br>
            <a:r>
              <a:rPr lang="en-US" dirty="0" smtClean="0"/>
              <a:t>               - </a:t>
            </a:r>
            <a:r>
              <a:rPr lang="en-US" sz="4400" dirty="0" smtClean="0"/>
              <a:t>Holding the line</a:t>
            </a:r>
            <a:endParaRPr lang="en-US" sz="4400" dirty="0"/>
          </a:p>
        </p:txBody>
      </p:sp>
      <p:sp>
        <p:nvSpPr>
          <p:cNvPr id="3" name="Subtitle 2"/>
          <p:cNvSpPr>
            <a:spLocks noGrp="1"/>
          </p:cNvSpPr>
          <p:nvPr>
            <p:ph type="subTitle" idx="1"/>
          </p:nvPr>
        </p:nvSpPr>
        <p:spPr>
          <a:xfrm>
            <a:off x="381000" y="5487988"/>
            <a:ext cx="7681913" cy="1370012"/>
          </a:xfrm>
        </p:spPr>
        <p:txBody>
          <a:bodyPr>
            <a:normAutofit/>
          </a:bodyPr>
          <a:lstStyle/>
          <a:p>
            <a:r>
              <a:rPr lang="en-US" dirty="0" smtClean="0"/>
              <a:t>Hoyt J. Burdick, MD, FACP, FCCP</a:t>
            </a:r>
          </a:p>
          <a:p>
            <a:r>
              <a:rPr lang="en-US" sz="1900" dirty="0" smtClean="0"/>
              <a:t>Previous WVSMA President </a:t>
            </a:r>
          </a:p>
          <a:p>
            <a:r>
              <a:rPr lang="en-US" sz="1900" dirty="0" smtClean="0"/>
              <a:t>WV OMSS Chair</a:t>
            </a:r>
          </a:p>
          <a:p>
            <a:r>
              <a:rPr lang="en-US" sz="1900" dirty="0" smtClean="0"/>
              <a:t>AMA Alternate Delegate</a:t>
            </a:r>
            <a:endParaRPr lang="en-US" sz="1900" dirty="0"/>
          </a:p>
        </p:txBody>
      </p:sp>
      <p:pic>
        <p:nvPicPr>
          <p:cNvPr id="1026" name="Picture 2"/>
          <p:cNvPicPr>
            <a:picLocks noChangeAspect="1" noChangeArrowheads="1"/>
          </p:cNvPicPr>
          <p:nvPr/>
        </p:nvPicPr>
        <p:blipFill>
          <a:blip r:embed="rId3" cstate="print"/>
          <a:srcRect/>
          <a:stretch>
            <a:fillRect/>
          </a:stretch>
        </p:blipFill>
        <p:spPr bwMode="auto">
          <a:xfrm>
            <a:off x="5562600" y="5791200"/>
            <a:ext cx="3276600" cy="803694"/>
          </a:xfrm>
          <a:prstGeom prst="rect">
            <a:avLst/>
          </a:prstGeom>
          <a:noFill/>
          <a:ln w="9525">
            <a:noFill/>
            <a:miter lim="800000"/>
            <a:headEnd/>
            <a:tailEnd/>
          </a:ln>
        </p:spPr>
      </p:pic>
      <p:pic>
        <p:nvPicPr>
          <p:cNvPr id="1030" name="Picture 6" descr="http://cf.mp-cdn.net/1e/d9/e7fb75ba5223358beb5c9056b9fb-should-childhood-immunization-be-optional.jpg"/>
          <p:cNvPicPr>
            <a:picLocks noChangeAspect="1" noChangeArrowheads="1"/>
          </p:cNvPicPr>
          <p:nvPr/>
        </p:nvPicPr>
        <p:blipFill>
          <a:blip r:embed="rId4" cstate="print"/>
          <a:srcRect/>
          <a:stretch>
            <a:fillRect/>
          </a:stretch>
        </p:blipFill>
        <p:spPr bwMode="auto">
          <a:xfrm>
            <a:off x="2438400" y="2286000"/>
            <a:ext cx="4309110" cy="3023937"/>
          </a:xfrm>
          <a:prstGeom prst="rect">
            <a:avLst/>
          </a:prstGeom>
          <a:noFill/>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686800" cy="664797"/>
          </a:xfrm>
        </p:spPr>
        <p:txBody>
          <a:bodyPr/>
          <a:lstStyle/>
          <a:p>
            <a:r>
              <a:rPr lang="en-US" dirty="0" smtClean="0"/>
              <a:t>Legislative Drama :  </a:t>
            </a:r>
            <a:r>
              <a:rPr lang="en-US" sz="3200" dirty="0" smtClean="0"/>
              <a:t>down to the wire </a:t>
            </a:r>
            <a:endParaRPr lang="en-US" sz="3200" dirty="0"/>
          </a:p>
        </p:txBody>
      </p:sp>
      <p:sp>
        <p:nvSpPr>
          <p:cNvPr id="3" name="Text Placeholder 2"/>
          <p:cNvSpPr>
            <a:spLocks noGrp="1"/>
          </p:cNvSpPr>
          <p:nvPr>
            <p:ph type="body" sz="quarter" idx="10"/>
          </p:nvPr>
        </p:nvSpPr>
        <p:spPr>
          <a:xfrm>
            <a:off x="304800" y="4191000"/>
            <a:ext cx="8382000" cy="3028521"/>
          </a:xfrm>
        </p:spPr>
        <p:txBody>
          <a:bodyPr/>
          <a:lstStyle/>
          <a:p>
            <a:r>
              <a:rPr lang="en-US" sz="2400" dirty="0" smtClean="0"/>
              <a:t>House passed amended bill on final day (62-36)</a:t>
            </a:r>
          </a:p>
          <a:p>
            <a:r>
              <a:rPr lang="en-US" sz="2400" dirty="0" smtClean="0"/>
              <a:t>Senate rejected House version with no time for bicameral conference committee (bill should have died)</a:t>
            </a:r>
          </a:p>
          <a:p>
            <a:r>
              <a:rPr lang="en-US" sz="2400" dirty="0" smtClean="0"/>
              <a:t>11:47 PM, House approved Senate version (87-10) without amendment</a:t>
            </a:r>
          </a:p>
          <a:p>
            <a:r>
              <a:rPr lang="en-US" sz="2400" dirty="0" smtClean="0"/>
              <a:t>The Governor vetoed due to an error in the title paragraph</a:t>
            </a:r>
          </a:p>
          <a:p>
            <a:r>
              <a:rPr lang="en-US" sz="2400" dirty="0" smtClean="0"/>
              <a:t>Corrected in special session –  law effective June 16, 2015</a:t>
            </a:r>
          </a:p>
          <a:p>
            <a:endParaRPr lang="en-US" sz="2400" dirty="0"/>
          </a:p>
        </p:txBody>
      </p:sp>
      <p:pic>
        <p:nvPicPr>
          <p:cNvPr id="46082" name="Picture 2" descr="http://forthefamily.org/wp-content/uploads/2013/10/raising-children-moments-madness.jpg"/>
          <p:cNvPicPr>
            <a:picLocks noChangeAspect="1" noChangeArrowheads="1"/>
          </p:cNvPicPr>
          <p:nvPr/>
        </p:nvPicPr>
        <p:blipFill>
          <a:blip r:embed="rId2" cstate="print"/>
          <a:srcRect/>
          <a:stretch>
            <a:fillRect/>
          </a:stretch>
        </p:blipFill>
        <p:spPr bwMode="auto">
          <a:xfrm>
            <a:off x="3200400" y="990600"/>
            <a:ext cx="2374787" cy="2971800"/>
          </a:xfrm>
          <a:prstGeom prst="rect">
            <a:avLst/>
          </a:prstGeom>
          <a:noFill/>
        </p:spPr>
      </p:pic>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AMA A15 – Constitution and Bylaws</a:t>
            </a:r>
            <a:endParaRPr lang="en-US" dirty="0"/>
          </a:p>
        </p:txBody>
      </p:sp>
      <p:sp>
        <p:nvSpPr>
          <p:cNvPr id="8" name="Content Placeholder 7"/>
          <p:cNvSpPr>
            <a:spLocks noGrp="1"/>
          </p:cNvSpPr>
          <p:nvPr>
            <p:ph idx="1"/>
          </p:nvPr>
        </p:nvSpPr>
        <p:spPr>
          <a:xfrm>
            <a:off x="381000" y="1412875"/>
            <a:ext cx="8382000" cy="5207579"/>
          </a:xfrm>
        </p:spPr>
        <p:txBody>
          <a:bodyPr/>
          <a:lstStyle/>
          <a:p>
            <a:r>
              <a:rPr lang="en-US" dirty="0" smtClean="0"/>
              <a:t>Resolution 007</a:t>
            </a:r>
          </a:p>
          <a:p>
            <a:pPr lvl="1"/>
            <a:r>
              <a:rPr lang="en-US" dirty="0" smtClean="0"/>
              <a:t>Educational materials on vaccine efficacy to states</a:t>
            </a:r>
          </a:p>
          <a:p>
            <a:pPr lvl="1"/>
            <a:r>
              <a:rPr lang="en-US" dirty="0" smtClean="0"/>
              <a:t>Encourage elimination of philosophical and religious exemptions</a:t>
            </a:r>
          </a:p>
          <a:p>
            <a:pPr lvl="1"/>
            <a:r>
              <a:rPr lang="en-US" dirty="0" smtClean="0"/>
              <a:t>Mechanism for qualified public health officials  to determine required vaccines, medical exemptions and science-based info for licensed physicians on specific exemptions by vaccine type</a:t>
            </a:r>
          </a:p>
          <a:p>
            <a:r>
              <a:rPr lang="en-US" dirty="0" smtClean="0"/>
              <a:t>Resolution 008</a:t>
            </a:r>
          </a:p>
          <a:p>
            <a:pPr lvl="1"/>
            <a:r>
              <a:rPr lang="en-US" dirty="0" smtClean="0"/>
              <a:t>Physicians have an obligation to accept immunization unless there is a recognized medical reason</a:t>
            </a: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534400" cy="1329595"/>
          </a:xfrm>
        </p:spPr>
        <p:txBody>
          <a:bodyPr/>
          <a:lstStyle/>
          <a:p>
            <a:r>
              <a:rPr lang="en-US" dirty="0" smtClean="0"/>
              <a:t>AMA A-15 – Constitution and Bylaws</a:t>
            </a:r>
            <a:endParaRPr lang="en-US" dirty="0"/>
          </a:p>
        </p:txBody>
      </p:sp>
      <p:sp>
        <p:nvSpPr>
          <p:cNvPr id="3" name="Content Placeholder 2"/>
          <p:cNvSpPr>
            <a:spLocks noGrp="1"/>
          </p:cNvSpPr>
          <p:nvPr>
            <p:ph idx="1"/>
          </p:nvPr>
        </p:nvSpPr>
        <p:spPr>
          <a:xfrm>
            <a:off x="304800" y="1676400"/>
            <a:ext cx="8382000" cy="4431983"/>
          </a:xfrm>
        </p:spPr>
        <p:txBody>
          <a:bodyPr/>
          <a:lstStyle/>
          <a:p>
            <a:r>
              <a:rPr lang="en-US" dirty="0" smtClean="0"/>
              <a:t>Resolution 009</a:t>
            </a:r>
          </a:p>
          <a:p>
            <a:pPr lvl="1"/>
            <a:r>
              <a:rPr lang="en-US" dirty="0" smtClean="0"/>
              <a:t>Educate and encourage parents reluctant to vaccinate their children</a:t>
            </a:r>
          </a:p>
          <a:p>
            <a:r>
              <a:rPr lang="en-US" dirty="0" smtClean="0"/>
              <a:t>Resolution 010</a:t>
            </a:r>
          </a:p>
          <a:p>
            <a:pPr lvl="1"/>
            <a:r>
              <a:rPr lang="en-US" dirty="0" smtClean="0"/>
              <a:t>Reaffirm AMA Policy ending non-medical exemptions</a:t>
            </a:r>
          </a:p>
          <a:p>
            <a:pPr lvl="1"/>
            <a:r>
              <a:rPr lang="en-US" dirty="0" smtClean="0"/>
              <a:t>Eliminate non-medical exemptions for federally funded educational programs including Head Start</a:t>
            </a:r>
          </a:p>
          <a:p>
            <a:pPr lvl="1"/>
            <a:r>
              <a:rPr lang="en-US" dirty="0" smtClean="0"/>
              <a:t>Support state medical society efforts to eliminate non-medical exemptions in state statutes</a:t>
            </a:r>
            <a:endParaRPr lang="en-US" dirty="0"/>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763000" cy="609398"/>
          </a:xfrm>
        </p:spPr>
        <p:txBody>
          <a:bodyPr/>
          <a:lstStyle/>
          <a:p>
            <a:r>
              <a:rPr lang="en-US" sz="4400" dirty="0" smtClean="0"/>
              <a:t>Rubella eliminated from the Americas !</a:t>
            </a:r>
            <a:endParaRPr lang="en-US" sz="4400" dirty="0"/>
          </a:p>
        </p:txBody>
      </p:sp>
      <p:sp>
        <p:nvSpPr>
          <p:cNvPr id="3" name="Text Placeholder 2"/>
          <p:cNvSpPr>
            <a:spLocks noGrp="1"/>
          </p:cNvSpPr>
          <p:nvPr>
            <p:ph type="body" sz="quarter" idx="10"/>
          </p:nvPr>
        </p:nvSpPr>
        <p:spPr>
          <a:xfrm>
            <a:off x="3200400" y="1981200"/>
            <a:ext cx="7010400" cy="3976473"/>
          </a:xfrm>
        </p:spPr>
        <p:txBody>
          <a:bodyPr/>
          <a:lstStyle/>
          <a:p>
            <a:r>
              <a:rPr lang="en-US" sz="2800" dirty="0" smtClean="0"/>
              <a:t>The Americas region is the first</a:t>
            </a:r>
          </a:p>
          <a:p>
            <a:pPr>
              <a:buNone/>
            </a:pPr>
            <a:r>
              <a:rPr lang="en-US" sz="2800" dirty="0" smtClean="0"/>
              <a:t>     WHO region to eliminate rubella.</a:t>
            </a:r>
          </a:p>
          <a:p>
            <a:pPr>
              <a:buNone/>
            </a:pPr>
            <a:r>
              <a:rPr lang="en-US" sz="2800" dirty="0" smtClean="0"/>
              <a:t>     Last confirmed case: Argentina, 2009</a:t>
            </a:r>
          </a:p>
          <a:p>
            <a:pPr>
              <a:buNone/>
            </a:pPr>
            <a:endParaRPr lang="en-US" sz="2800" dirty="0" smtClean="0"/>
          </a:p>
          <a:p>
            <a:pPr>
              <a:buNone/>
            </a:pPr>
            <a:r>
              <a:rPr lang="en-US" dirty="0" smtClean="0"/>
              <a:t>       Smallpox eliminated – 1971</a:t>
            </a:r>
          </a:p>
          <a:p>
            <a:pPr>
              <a:buNone/>
            </a:pPr>
            <a:r>
              <a:rPr lang="en-US" dirty="0" smtClean="0"/>
              <a:t>       Polio eliminated- 1994 </a:t>
            </a:r>
          </a:p>
          <a:p>
            <a:pPr>
              <a:buNone/>
            </a:pPr>
            <a:endParaRPr lang="en-US" dirty="0" smtClean="0"/>
          </a:p>
          <a:p>
            <a:pPr>
              <a:buNone/>
            </a:pPr>
            <a:endParaRPr lang="en-US" dirty="0"/>
          </a:p>
        </p:txBody>
      </p:sp>
      <p:pic>
        <p:nvPicPr>
          <p:cNvPr id="47106" name="Picture 2"/>
          <p:cNvPicPr>
            <a:picLocks noChangeAspect="1" noChangeArrowheads="1"/>
          </p:cNvPicPr>
          <p:nvPr/>
        </p:nvPicPr>
        <p:blipFill>
          <a:blip r:embed="rId2" cstate="print"/>
          <a:srcRect/>
          <a:stretch>
            <a:fillRect/>
          </a:stretch>
        </p:blipFill>
        <p:spPr bwMode="auto">
          <a:xfrm>
            <a:off x="228600" y="1941797"/>
            <a:ext cx="2667000" cy="3811303"/>
          </a:xfrm>
          <a:prstGeom prst="rect">
            <a:avLst/>
          </a:prstGeom>
          <a:noFill/>
          <a:ln w="9525">
            <a:noFill/>
            <a:miter lim="800000"/>
            <a:headEnd/>
            <a:tailEnd/>
          </a:ln>
        </p:spPr>
      </p:pic>
      <p:pic>
        <p:nvPicPr>
          <p:cNvPr id="47107" name="Picture 3"/>
          <p:cNvPicPr>
            <a:picLocks noChangeAspect="1" noChangeArrowheads="1"/>
          </p:cNvPicPr>
          <p:nvPr/>
        </p:nvPicPr>
        <p:blipFill>
          <a:blip r:embed="rId3" cstate="print"/>
          <a:srcRect/>
          <a:stretch>
            <a:fillRect/>
          </a:stretch>
        </p:blipFill>
        <p:spPr bwMode="auto">
          <a:xfrm>
            <a:off x="3276600" y="5867400"/>
            <a:ext cx="3876675" cy="619125"/>
          </a:xfrm>
          <a:prstGeom prst="rect">
            <a:avLst/>
          </a:prstGeom>
          <a:noFill/>
          <a:ln w="9525">
            <a:noFill/>
            <a:miter lim="800000"/>
            <a:headEnd/>
            <a:tailEnd/>
          </a:ln>
        </p:spPr>
      </p:pic>
      <p:sp>
        <p:nvSpPr>
          <p:cNvPr id="6" name="TextBox 5"/>
          <p:cNvSpPr txBox="1"/>
          <p:nvPr/>
        </p:nvSpPr>
        <p:spPr>
          <a:xfrm>
            <a:off x="7467600" y="5943600"/>
            <a:ext cx="1491114" cy="369332"/>
          </a:xfrm>
          <a:prstGeom prst="rect">
            <a:avLst/>
          </a:prstGeom>
          <a:noFill/>
        </p:spPr>
        <p:txBody>
          <a:bodyPr wrap="none" rtlCol="0">
            <a:spAutoFit/>
          </a:bodyPr>
          <a:lstStyle/>
          <a:p>
            <a:r>
              <a:rPr lang="en-US" dirty="0" smtClean="0"/>
              <a:t>April 29, 2015</a:t>
            </a:r>
            <a:endParaRPr lang="en-US" dirty="0"/>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997196"/>
          </a:xfrm>
        </p:spPr>
        <p:txBody>
          <a:bodyPr/>
          <a:lstStyle/>
          <a:p>
            <a:r>
              <a:rPr lang="en-US" sz="3600" dirty="0" smtClean="0"/>
              <a:t>Long-term measles-induced </a:t>
            </a:r>
            <a:r>
              <a:rPr lang="en-US" sz="3600" dirty="0" err="1" smtClean="0"/>
              <a:t>immunomodulation</a:t>
            </a:r>
            <a:r>
              <a:rPr lang="en-US" sz="3600" dirty="0" smtClean="0"/>
              <a:t> increases overall infectious disease mortality</a:t>
            </a:r>
            <a:endParaRPr lang="en-US" sz="3600" dirty="0"/>
          </a:p>
        </p:txBody>
      </p:sp>
      <p:sp>
        <p:nvSpPr>
          <p:cNvPr id="3" name="Text Placeholder 2"/>
          <p:cNvSpPr>
            <a:spLocks noGrp="1"/>
          </p:cNvSpPr>
          <p:nvPr>
            <p:ph type="body" sz="quarter" idx="10"/>
          </p:nvPr>
        </p:nvSpPr>
        <p:spPr>
          <a:xfrm>
            <a:off x="152400" y="1524000"/>
            <a:ext cx="8991600" cy="3600986"/>
          </a:xfrm>
        </p:spPr>
        <p:txBody>
          <a:bodyPr/>
          <a:lstStyle/>
          <a:p>
            <a:r>
              <a:rPr lang="en-US" sz="2800" dirty="0" smtClean="0"/>
              <a:t>Measles depletes B and T lymphocytes</a:t>
            </a:r>
          </a:p>
          <a:p>
            <a:r>
              <a:rPr lang="en-US" sz="2800" dirty="0" smtClean="0"/>
              <a:t>Measles-associated immune memory loss lasts 2-3 years</a:t>
            </a:r>
          </a:p>
          <a:p>
            <a:r>
              <a:rPr lang="en-US" sz="2800" dirty="0" smtClean="0"/>
              <a:t>Immunologic </a:t>
            </a:r>
            <a:r>
              <a:rPr lang="en-US" sz="2800" dirty="0" err="1" smtClean="0"/>
              <a:t>sequelae</a:t>
            </a:r>
            <a:r>
              <a:rPr lang="en-US" sz="2800" dirty="0" smtClean="0"/>
              <a:t> of measles drive </a:t>
            </a:r>
            <a:r>
              <a:rPr lang="en-US" sz="2800" dirty="0" err="1" smtClean="0"/>
              <a:t>interannual</a:t>
            </a:r>
            <a:r>
              <a:rPr lang="en-US" sz="2800" dirty="0" smtClean="0"/>
              <a:t> fluctuations in non-measles mortality</a:t>
            </a:r>
          </a:p>
          <a:p>
            <a:r>
              <a:rPr lang="en-US" sz="2800" dirty="0" smtClean="0"/>
              <a:t>Immunization prevents measles, but also reduces non-measles infectious disease mortality</a:t>
            </a:r>
          </a:p>
          <a:p>
            <a:r>
              <a:rPr lang="en-US" sz="2800" dirty="0" smtClean="0"/>
              <a:t>Measles vaccination protects </a:t>
            </a:r>
            <a:r>
              <a:rPr lang="en-US" sz="2800" dirty="0" err="1" smtClean="0"/>
              <a:t>polymicrobial</a:t>
            </a:r>
            <a:r>
              <a:rPr lang="en-US" sz="2800" dirty="0" smtClean="0"/>
              <a:t> herd immunity</a:t>
            </a:r>
          </a:p>
          <a:p>
            <a:endParaRPr lang="en-US" dirty="0"/>
          </a:p>
        </p:txBody>
      </p:sp>
      <p:pic>
        <p:nvPicPr>
          <p:cNvPr id="48130" name="Picture 2"/>
          <p:cNvPicPr>
            <a:picLocks noChangeAspect="1" noChangeArrowheads="1"/>
          </p:cNvPicPr>
          <p:nvPr/>
        </p:nvPicPr>
        <p:blipFill>
          <a:blip r:embed="rId2" cstate="print"/>
          <a:srcRect/>
          <a:stretch>
            <a:fillRect/>
          </a:stretch>
        </p:blipFill>
        <p:spPr bwMode="auto">
          <a:xfrm>
            <a:off x="2286000" y="5105400"/>
            <a:ext cx="1295400" cy="1549254"/>
          </a:xfrm>
          <a:prstGeom prst="rect">
            <a:avLst/>
          </a:prstGeom>
          <a:noFill/>
          <a:ln w="9525">
            <a:noFill/>
            <a:miter lim="800000"/>
            <a:headEnd/>
            <a:tailEnd/>
          </a:ln>
        </p:spPr>
      </p:pic>
      <p:sp>
        <p:nvSpPr>
          <p:cNvPr id="5" name="TextBox 4"/>
          <p:cNvSpPr txBox="1"/>
          <p:nvPr/>
        </p:nvSpPr>
        <p:spPr>
          <a:xfrm>
            <a:off x="4038600" y="6400800"/>
            <a:ext cx="4015651" cy="307777"/>
          </a:xfrm>
          <a:prstGeom prst="rect">
            <a:avLst/>
          </a:prstGeom>
          <a:noFill/>
        </p:spPr>
        <p:txBody>
          <a:bodyPr wrap="none" rtlCol="0">
            <a:spAutoFit/>
          </a:bodyPr>
          <a:lstStyle/>
          <a:p>
            <a:r>
              <a:rPr lang="en-US" sz="1400" i="1" dirty="0" smtClean="0"/>
              <a:t>Science  8 May 2015: vol. 348 no. 6235, pp. 694-699</a:t>
            </a:r>
            <a:endParaRPr lang="en-US" sz="1400" i="1" dirty="0"/>
          </a:p>
        </p:txBody>
      </p:sp>
      <p:pic>
        <p:nvPicPr>
          <p:cNvPr id="48132" name="Picture 4" descr="http://www.nhs.uk/Conditions/vaccinations/PublishingImages/MMR_171x200_M7150293.jpg"/>
          <p:cNvPicPr>
            <a:picLocks noChangeAspect="1" noChangeArrowheads="1"/>
          </p:cNvPicPr>
          <p:nvPr/>
        </p:nvPicPr>
        <p:blipFill>
          <a:blip r:embed="rId3" cstate="print"/>
          <a:srcRect/>
          <a:stretch>
            <a:fillRect/>
          </a:stretch>
        </p:blipFill>
        <p:spPr bwMode="auto">
          <a:xfrm>
            <a:off x="609600" y="5105400"/>
            <a:ext cx="1336167" cy="1562769"/>
          </a:xfrm>
          <a:prstGeom prst="rect">
            <a:avLst/>
          </a:prstGeom>
          <a:noFill/>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82000" cy="1329595"/>
          </a:xfrm>
        </p:spPr>
        <p:txBody>
          <a:bodyPr/>
          <a:lstStyle/>
          <a:p>
            <a:r>
              <a:rPr lang="en-US" dirty="0" smtClean="0"/>
              <a:t>When childhood communicable diseases were expected…</a:t>
            </a:r>
            <a:endParaRPr lang="en-US" dirty="0"/>
          </a:p>
        </p:txBody>
      </p:sp>
      <p:pic>
        <p:nvPicPr>
          <p:cNvPr id="2051" name="Picture 3"/>
          <p:cNvPicPr>
            <a:picLocks noChangeAspect="1" noChangeArrowheads="1"/>
          </p:cNvPicPr>
          <p:nvPr/>
        </p:nvPicPr>
        <p:blipFill>
          <a:blip r:embed="rId2" cstate="print"/>
          <a:srcRect/>
          <a:stretch>
            <a:fillRect/>
          </a:stretch>
        </p:blipFill>
        <p:spPr bwMode="auto">
          <a:xfrm>
            <a:off x="685800" y="1828800"/>
            <a:ext cx="7826549" cy="4400550"/>
          </a:xfrm>
          <a:prstGeom prst="rect">
            <a:avLst/>
          </a:prstGeom>
          <a:noFill/>
          <a:ln w="9525">
            <a:noFill/>
            <a:miter lim="800000"/>
            <a:headEnd/>
            <a:tailEnd/>
          </a:ln>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30188"/>
            <a:ext cx="8382000" cy="664797"/>
          </a:xfrm>
        </p:spPr>
        <p:txBody>
          <a:bodyPr/>
          <a:lstStyle/>
          <a:p>
            <a:r>
              <a:rPr lang="en-US" dirty="0" smtClean="0"/>
              <a:t>1905 Supreme Court – </a:t>
            </a:r>
            <a:r>
              <a:rPr lang="en-US" sz="3200" dirty="0" smtClean="0"/>
              <a:t>Jacobsen vs. Mass.</a:t>
            </a:r>
            <a:endParaRPr lang="en-US" sz="3200" dirty="0"/>
          </a:p>
        </p:txBody>
      </p:sp>
      <p:sp>
        <p:nvSpPr>
          <p:cNvPr id="6" name="Text Placeholder 5"/>
          <p:cNvSpPr>
            <a:spLocks noGrp="1"/>
          </p:cNvSpPr>
          <p:nvPr>
            <p:ph type="body" sz="quarter" idx="10"/>
          </p:nvPr>
        </p:nvSpPr>
        <p:spPr>
          <a:xfrm>
            <a:off x="381000" y="1411552"/>
            <a:ext cx="8382000" cy="2068259"/>
          </a:xfrm>
        </p:spPr>
        <p:txBody>
          <a:bodyPr/>
          <a:lstStyle/>
          <a:p>
            <a:r>
              <a:rPr lang="en-US" dirty="0" smtClean="0"/>
              <a:t>States may require children document that they</a:t>
            </a:r>
          </a:p>
          <a:p>
            <a:pPr>
              <a:buNone/>
            </a:pPr>
            <a:r>
              <a:rPr lang="en-US" dirty="0" smtClean="0"/>
              <a:t>     have had mandatory vaccinations before they </a:t>
            </a:r>
          </a:p>
          <a:p>
            <a:pPr>
              <a:buNone/>
            </a:pPr>
            <a:r>
              <a:rPr lang="en-US" dirty="0" smtClean="0"/>
              <a:t>     enter childcare and elementary school.</a:t>
            </a:r>
          </a:p>
          <a:p>
            <a:pPr>
              <a:buNone/>
            </a:pPr>
            <a:endParaRPr lang="en-US" dirty="0"/>
          </a:p>
        </p:txBody>
      </p:sp>
      <p:pic>
        <p:nvPicPr>
          <p:cNvPr id="49154" name="Picture 2" descr="08_e.jpg"/>
          <p:cNvPicPr>
            <a:picLocks noChangeAspect="1" noChangeArrowheads="1"/>
          </p:cNvPicPr>
          <p:nvPr/>
        </p:nvPicPr>
        <p:blipFill>
          <a:blip r:embed="rId2" cstate="print"/>
          <a:srcRect/>
          <a:stretch>
            <a:fillRect/>
          </a:stretch>
        </p:blipFill>
        <p:spPr bwMode="auto">
          <a:xfrm>
            <a:off x="1981200" y="3200400"/>
            <a:ext cx="4953000" cy="3496235"/>
          </a:xfrm>
          <a:prstGeom prst="rect">
            <a:avLst/>
          </a:prstGeom>
          <a:noFill/>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US" sz="4400" dirty="0" smtClean="0"/>
              <a:t>All States recognize Medical Exemptions</a:t>
            </a:r>
            <a:endParaRPr lang="en-US" sz="4400" dirty="0"/>
          </a:p>
        </p:txBody>
      </p:sp>
      <p:sp>
        <p:nvSpPr>
          <p:cNvPr id="3" name="Text Placeholder 2"/>
          <p:cNvSpPr>
            <a:spLocks noGrp="1"/>
          </p:cNvSpPr>
          <p:nvPr>
            <p:ph type="body" sz="quarter" idx="10"/>
          </p:nvPr>
        </p:nvSpPr>
        <p:spPr>
          <a:xfrm>
            <a:off x="381000" y="1411552"/>
            <a:ext cx="8382000" cy="2068259"/>
          </a:xfrm>
        </p:spPr>
        <p:txBody>
          <a:bodyPr/>
          <a:lstStyle/>
          <a:p>
            <a:r>
              <a:rPr lang="en-US" dirty="0" smtClean="0"/>
              <a:t>Compromised immune systems</a:t>
            </a:r>
          </a:p>
          <a:p>
            <a:r>
              <a:rPr lang="en-US" dirty="0" smtClean="0"/>
              <a:t>Prior adverse reactions to immunizations</a:t>
            </a:r>
          </a:p>
          <a:p>
            <a:r>
              <a:rPr lang="en-US" dirty="0" smtClean="0"/>
              <a:t>Allergy to vaccine components</a:t>
            </a:r>
          </a:p>
          <a:p>
            <a:r>
              <a:rPr lang="en-US" dirty="0" smtClean="0"/>
              <a:t>Certain types of moderate or severe illnesses</a:t>
            </a:r>
          </a:p>
        </p:txBody>
      </p:sp>
      <p:pic>
        <p:nvPicPr>
          <p:cNvPr id="50178" name="Picture 2" descr="http://www.theus50.com/images/usmap.gif"/>
          <p:cNvPicPr>
            <a:picLocks noChangeAspect="1" noChangeArrowheads="1"/>
          </p:cNvPicPr>
          <p:nvPr/>
        </p:nvPicPr>
        <p:blipFill>
          <a:blip r:embed="rId2" cstate="print"/>
          <a:srcRect/>
          <a:stretch>
            <a:fillRect/>
          </a:stretch>
        </p:blipFill>
        <p:spPr bwMode="auto">
          <a:xfrm>
            <a:off x="2895600" y="3886200"/>
            <a:ext cx="2895600" cy="2124075"/>
          </a:xfrm>
          <a:prstGeom prst="rect">
            <a:avLst/>
          </a:prstGeom>
          <a:noFill/>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WV and MS leading the nation</a:t>
            </a:r>
            <a:endParaRPr lang="en-US" dirty="0"/>
          </a:p>
        </p:txBody>
      </p:sp>
      <p:sp>
        <p:nvSpPr>
          <p:cNvPr id="3" name="Text Placeholder 2"/>
          <p:cNvSpPr>
            <a:spLocks noGrp="1"/>
          </p:cNvSpPr>
          <p:nvPr>
            <p:ph type="body" sz="quarter" idx="10"/>
          </p:nvPr>
        </p:nvSpPr>
        <p:spPr>
          <a:xfrm>
            <a:off x="457200" y="4343400"/>
            <a:ext cx="8382000" cy="1969770"/>
          </a:xfrm>
        </p:spPr>
        <p:txBody>
          <a:bodyPr/>
          <a:lstStyle/>
          <a:p>
            <a:r>
              <a:rPr lang="en-US" dirty="0" smtClean="0"/>
              <a:t>WV laws date back to 1880’s</a:t>
            </a:r>
          </a:p>
          <a:p>
            <a:r>
              <a:rPr lang="en-US" dirty="0" smtClean="0"/>
              <a:t>Modified from time to time, but retained only medical exemptions</a:t>
            </a:r>
          </a:p>
          <a:p>
            <a:r>
              <a:rPr lang="en-US" dirty="0" smtClean="0"/>
              <a:t>Vaccination rate of 96 %  (Mississippi: 99.7%)</a:t>
            </a:r>
            <a:endParaRPr lang="en-US" dirty="0"/>
          </a:p>
        </p:txBody>
      </p:sp>
      <p:pic>
        <p:nvPicPr>
          <p:cNvPr id="39939" name="Picture 3"/>
          <p:cNvPicPr>
            <a:picLocks noChangeAspect="1" noChangeArrowheads="1"/>
          </p:cNvPicPr>
          <p:nvPr/>
        </p:nvPicPr>
        <p:blipFill>
          <a:blip r:embed="rId2" cstate="print"/>
          <a:srcRect/>
          <a:stretch>
            <a:fillRect/>
          </a:stretch>
        </p:blipFill>
        <p:spPr bwMode="auto">
          <a:xfrm>
            <a:off x="1981200" y="990600"/>
            <a:ext cx="5029200" cy="3294126"/>
          </a:xfrm>
          <a:prstGeom prst="rect">
            <a:avLst/>
          </a:prstGeom>
          <a:noFill/>
          <a:ln w="9525">
            <a:noFill/>
            <a:miter lim="800000"/>
            <a:headEnd/>
            <a:tailEnd/>
          </a:ln>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30188"/>
            <a:ext cx="8382000" cy="1329595"/>
          </a:xfrm>
        </p:spPr>
        <p:txBody>
          <a:bodyPr/>
          <a:lstStyle/>
          <a:p>
            <a:r>
              <a:rPr lang="en-US" dirty="0" smtClean="0"/>
              <a:t>WV Childhood Immunizations:</a:t>
            </a:r>
            <a:br>
              <a:rPr lang="en-US" dirty="0" smtClean="0"/>
            </a:br>
            <a:r>
              <a:rPr lang="en-US" dirty="0" smtClean="0"/>
              <a:t>Medical Exemptions</a:t>
            </a:r>
            <a:endParaRPr lang="en-US" dirty="0"/>
          </a:p>
        </p:txBody>
      </p:sp>
      <p:pic>
        <p:nvPicPr>
          <p:cNvPr id="21505" name="Picture 1"/>
          <p:cNvPicPr>
            <a:picLocks noChangeAspect="1" noChangeArrowheads="1"/>
          </p:cNvPicPr>
          <p:nvPr/>
        </p:nvPicPr>
        <p:blipFill>
          <a:blip r:embed="rId3" cstate="print"/>
          <a:srcRect/>
          <a:stretch>
            <a:fillRect/>
          </a:stretch>
        </p:blipFill>
        <p:spPr bwMode="auto">
          <a:xfrm>
            <a:off x="457200" y="1676400"/>
            <a:ext cx="8401050" cy="4715766"/>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3879"/>
            <a:ext cx="9164638" cy="6902450"/>
          </a:xfrm>
          <a:prstGeom prst="rect">
            <a:avLst/>
          </a:prstGeom>
          <a:solidFill>
            <a:srgbClr val="CCECFF"/>
          </a:solidFill>
          <a:ln w="9525">
            <a:solidFill>
              <a:schemeClr val="tx1"/>
            </a:solidFill>
            <a:miter lim="800000"/>
            <a:headEnd/>
            <a:tailEnd/>
          </a:ln>
        </p:spPr>
        <p:txBody>
          <a:bodyPr wrap="none" anchor="ctr"/>
          <a:lstStyle/>
          <a:p>
            <a:endParaRPr lang="en-US" dirty="0"/>
          </a:p>
        </p:txBody>
      </p:sp>
      <p:sp>
        <p:nvSpPr>
          <p:cNvPr id="13315" name="Rectangle 3"/>
          <p:cNvSpPr>
            <a:spLocks noChangeArrowheads="1"/>
          </p:cNvSpPr>
          <p:nvPr/>
        </p:nvSpPr>
        <p:spPr bwMode="auto">
          <a:xfrm>
            <a:off x="447675" y="711200"/>
            <a:ext cx="8277225" cy="592138"/>
          </a:xfrm>
          <a:prstGeom prst="rect">
            <a:avLst/>
          </a:prstGeom>
          <a:noFill/>
          <a:ln w="9525">
            <a:noFill/>
            <a:miter lim="800000"/>
            <a:headEnd/>
            <a:tailEnd/>
          </a:ln>
        </p:spPr>
        <p:txBody>
          <a:bodyPr/>
          <a:lstStyle/>
          <a:p>
            <a:endParaRPr lang="en-US"/>
          </a:p>
        </p:txBody>
      </p:sp>
      <p:grpSp>
        <p:nvGrpSpPr>
          <p:cNvPr id="2" name="Group 4"/>
          <p:cNvGrpSpPr>
            <a:grpSpLocks/>
          </p:cNvGrpSpPr>
          <p:nvPr/>
        </p:nvGrpSpPr>
        <p:grpSpPr bwMode="auto">
          <a:xfrm>
            <a:off x="311150" y="428625"/>
            <a:ext cx="1317625" cy="1252538"/>
            <a:chOff x="421" y="2973"/>
            <a:chExt cx="830" cy="789"/>
          </a:xfrm>
          <a:solidFill>
            <a:schemeClr val="bg1"/>
          </a:solidFill>
        </p:grpSpPr>
        <p:sp>
          <p:nvSpPr>
            <p:cNvPr id="13593" name="Freeform 5" descr="30%"/>
            <p:cNvSpPr>
              <a:spLocks/>
            </p:cNvSpPr>
            <p:nvPr/>
          </p:nvSpPr>
          <p:spPr bwMode="auto">
            <a:xfrm>
              <a:off x="421" y="2973"/>
              <a:ext cx="830" cy="789"/>
            </a:xfrm>
            <a:custGeom>
              <a:avLst/>
              <a:gdLst>
                <a:gd name="T0" fmla="*/ 53 w 830"/>
                <a:gd name="T1" fmla="*/ 650 h 789"/>
                <a:gd name="T2" fmla="*/ 138 w 830"/>
                <a:gd name="T3" fmla="*/ 629 h 789"/>
                <a:gd name="T4" fmla="*/ 170 w 830"/>
                <a:gd name="T5" fmla="*/ 555 h 789"/>
                <a:gd name="T6" fmla="*/ 159 w 830"/>
                <a:gd name="T7" fmla="*/ 565 h 789"/>
                <a:gd name="T8" fmla="*/ 95 w 830"/>
                <a:gd name="T9" fmla="*/ 533 h 789"/>
                <a:gd name="T10" fmla="*/ 95 w 830"/>
                <a:gd name="T11" fmla="*/ 459 h 789"/>
                <a:gd name="T12" fmla="*/ 63 w 830"/>
                <a:gd name="T13" fmla="*/ 459 h 789"/>
                <a:gd name="T14" fmla="*/ 53 w 830"/>
                <a:gd name="T15" fmla="*/ 405 h 789"/>
                <a:gd name="T16" fmla="*/ 53 w 830"/>
                <a:gd name="T17" fmla="*/ 395 h 789"/>
                <a:gd name="T18" fmla="*/ 117 w 830"/>
                <a:gd name="T19" fmla="*/ 309 h 789"/>
                <a:gd name="T20" fmla="*/ 181 w 830"/>
                <a:gd name="T21" fmla="*/ 299 h 789"/>
                <a:gd name="T22" fmla="*/ 159 w 830"/>
                <a:gd name="T23" fmla="*/ 267 h 789"/>
                <a:gd name="T24" fmla="*/ 85 w 830"/>
                <a:gd name="T25" fmla="*/ 182 h 789"/>
                <a:gd name="T26" fmla="*/ 212 w 830"/>
                <a:gd name="T27" fmla="*/ 203 h 789"/>
                <a:gd name="T28" fmla="*/ 202 w 830"/>
                <a:gd name="T29" fmla="*/ 192 h 789"/>
                <a:gd name="T30" fmla="*/ 212 w 830"/>
                <a:gd name="T31" fmla="*/ 171 h 789"/>
                <a:gd name="T32" fmla="*/ 159 w 830"/>
                <a:gd name="T33" fmla="*/ 75 h 789"/>
                <a:gd name="T34" fmla="*/ 266 w 830"/>
                <a:gd name="T35" fmla="*/ 22 h 789"/>
                <a:gd name="T36" fmla="*/ 329 w 830"/>
                <a:gd name="T37" fmla="*/ 22 h 789"/>
                <a:gd name="T38" fmla="*/ 361 w 830"/>
                <a:gd name="T39" fmla="*/ 22 h 789"/>
                <a:gd name="T40" fmla="*/ 447 w 830"/>
                <a:gd name="T41" fmla="*/ 75 h 789"/>
                <a:gd name="T42" fmla="*/ 532 w 830"/>
                <a:gd name="T43" fmla="*/ 86 h 789"/>
                <a:gd name="T44" fmla="*/ 606 w 830"/>
                <a:gd name="T45" fmla="*/ 544 h 789"/>
                <a:gd name="T46" fmla="*/ 659 w 830"/>
                <a:gd name="T47" fmla="*/ 597 h 789"/>
                <a:gd name="T48" fmla="*/ 691 w 830"/>
                <a:gd name="T49" fmla="*/ 587 h 789"/>
                <a:gd name="T50" fmla="*/ 776 w 830"/>
                <a:gd name="T51" fmla="*/ 704 h 789"/>
                <a:gd name="T52" fmla="*/ 819 w 830"/>
                <a:gd name="T53" fmla="*/ 757 h 789"/>
                <a:gd name="T54" fmla="*/ 808 w 830"/>
                <a:gd name="T55" fmla="*/ 768 h 789"/>
                <a:gd name="T56" fmla="*/ 776 w 830"/>
                <a:gd name="T57" fmla="*/ 736 h 789"/>
                <a:gd name="T58" fmla="*/ 776 w 830"/>
                <a:gd name="T59" fmla="*/ 725 h 789"/>
                <a:gd name="T60" fmla="*/ 755 w 830"/>
                <a:gd name="T61" fmla="*/ 714 h 789"/>
                <a:gd name="T62" fmla="*/ 755 w 830"/>
                <a:gd name="T63" fmla="*/ 682 h 789"/>
                <a:gd name="T64" fmla="*/ 723 w 830"/>
                <a:gd name="T65" fmla="*/ 640 h 789"/>
                <a:gd name="T66" fmla="*/ 723 w 830"/>
                <a:gd name="T67" fmla="*/ 629 h 789"/>
                <a:gd name="T68" fmla="*/ 691 w 830"/>
                <a:gd name="T69" fmla="*/ 597 h 789"/>
                <a:gd name="T70" fmla="*/ 702 w 830"/>
                <a:gd name="T71" fmla="*/ 629 h 789"/>
                <a:gd name="T72" fmla="*/ 723 w 830"/>
                <a:gd name="T73" fmla="*/ 661 h 789"/>
                <a:gd name="T74" fmla="*/ 713 w 830"/>
                <a:gd name="T75" fmla="*/ 746 h 789"/>
                <a:gd name="T76" fmla="*/ 702 w 830"/>
                <a:gd name="T77" fmla="*/ 640 h 789"/>
                <a:gd name="T78" fmla="*/ 681 w 830"/>
                <a:gd name="T79" fmla="*/ 608 h 789"/>
                <a:gd name="T80" fmla="*/ 659 w 830"/>
                <a:gd name="T81" fmla="*/ 618 h 789"/>
                <a:gd name="T82" fmla="*/ 574 w 830"/>
                <a:gd name="T83" fmla="*/ 587 h 789"/>
                <a:gd name="T84" fmla="*/ 585 w 830"/>
                <a:gd name="T85" fmla="*/ 576 h 789"/>
                <a:gd name="T86" fmla="*/ 478 w 830"/>
                <a:gd name="T87" fmla="*/ 533 h 789"/>
                <a:gd name="T88" fmla="*/ 447 w 830"/>
                <a:gd name="T89" fmla="*/ 512 h 789"/>
                <a:gd name="T90" fmla="*/ 415 w 830"/>
                <a:gd name="T91" fmla="*/ 512 h 789"/>
                <a:gd name="T92" fmla="*/ 404 w 830"/>
                <a:gd name="T93" fmla="*/ 512 h 789"/>
                <a:gd name="T94" fmla="*/ 436 w 830"/>
                <a:gd name="T95" fmla="*/ 523 h 789"/>
                <a:gd name="T96" fmla="*/ 383 w 830"/>
                <a:gd name="T97" fmla="*/ 544 h 789"/>
                <a:gd name="T98" fmla="*/ 372 w 830"/>
                <a:gd name="T99" fmla="*/ 555 h 789"/>
                <a:gd name="T100" fmla="*/ 340 w 830"/>
                <a:gd name="T101" fmla="*/ 576 h 789"/>
                <a:gd name="T102" fmla="*/ 329 w 830"/>
                <a:gd name="T103" fmla="*/ 555 h 789"/>
                <a:gd name="T104" fmla="*/ 372 w 830"/>
                <a:gd name="T105" fmla="*/ 480 h 789"/>
                <a:gd name="T106" fmla="*/ 329 w 830"/>
                <a:gd name="T107" fmla="*/ 491 h 789"/>
                <a:gd name="T108" fmla="*/ 287 w 830"/>
                <a:gd name="T109" fmla="*/ 565 h 789"/>
                <a:gd name="T110" fmla="*/ 106 w 830"/>
                <a:gd name="T111" fmla="*/ 682 h 789"/>
                <a:gd name="T112" fmla="*/ 32 w 830"/>
                <a:gd name="T113" fmla="*/ 682 h 78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30"/>
                <a:gd name="T172" fmla="*/ 0 h 789"/>
                <a:gd name="T173" fmla="*/ 830 w 830"/>
                <a:gd name="T174" fmla="*/ 789 h 78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30" h="789">
                  <a:moveTo>
                    <a:pt x="0" y="682"/>
                  </a:moveTo>
                  <a:lnTo>
                    <a:pt x="0" y="682"/>
                  </a:lnTo>
                  <a:lnTo>
                    <a:pt x="10" y="672"/>
                  </a:lnTo>
                  <a:lnTo>
                    <a:pt x="53" y="650"/>
                  </a:lnTo>
                  <a:lnTo>
                    <a:pt x="74" y="650"/>
                  </a:lnTo>
                  <a:lnTo>
                    <a:pt x="74" y="661"/>
                  </a:lnTo>
                  <a:lnTo>
                    <a:pt x="85" y="650"/>
                  </a:lnTo>
                  <a:lnTo>
                    <a:pt x="95" y="640"/>
                  </a:lnTo>
                  <a:lnTo>
                    <a:pt x="138" y="629"/>
                  </a:lnTo>
                  <a:lnTo>
                    <a:pt x="159" y="608"/>
                  </a:lnTo>
                  <a:lnTo>
                    <a:pt x="170" y="608"/>
                  </a:lnTo>
                  <a:lnTo>
                    <a:pt x="181" y="576"/>
                  </a:lnTo>
                  <a:lnTo>
                    <a:pt x="202" y="555"/>
                  </a:lnTo>
                  <a:lnTo>
                    <a:pt x="170" y="555"/>
                  </a:lnTo>
                  <a:lnTo>
                    <a:pt x="181" y="544"/>
                  </a:lnTo>
                  <a:lnTo>
                    <a:pt x="170" y="533"/>
                  </a:lnTo>
                  <a:lnTo>
                    <a:pt x="159" y="555"/>
                  </a:lnTo>
                  <a:lnTo>
                    <a:pt x="159" y="565"/>
                  </a:lnTo>
                  <a:lnTo>
                    <a:pt x="138" y="533"/>
                  </a:lnTo>
                  <a:lnTo>
                    <a:pt x="127" y="523"/>
                  </a:lnTo>
                  <a:lnTo>
                    <a:pt x="106" y="533"/>
                  </a:lnTo>
                  <a:lnTo>
                    <a:pt x="95" y="533"/>
                  </a:lnTo>
                  <a:lnTo>
                    <a:pt x="74" y="523"/>
                  </a:lnTo>
                  <a:lnTo>
                    <a:pt x="95" y="512"/>
                  </a:lnTo>
                  <a:lnTo>
                    <a:pt x="95" y="501"/>
                  </a:lnTo>
                  <a:lnTo>
                    <a:pt x="95" y="491"/>
                  </a:lnTo>
                  <a:lnTo>
                    <a:pt x="95" y="459"/>
                  </a:lnTo>
                  <a:lnTo>
                    <a:pt x="117" y="437"/>
                  </a:lnTo>
                  <a:lnTo>
                    <a:pt x="95" y="448"/>
                  </a:lnTo>
                  <a:lnTo>
                    <a:pt x="95" y="459"/>
                  </a:lnTo>
                  <a:lnTo>
                    <a:pt x="85" y="469"/>
                  </a:lnTo>
                  <a:lnTo>
                    <a:pt x="63" y="459"/>
                  </a:lnTo>
                  <a:lnTo>
                    <a:pt x="53" y="437"/>
                  </a:lnTo>
                  <a:lnTo>
                    <a:pt x="42" y="416"/>
                  </a:lnTo>
                  <a:lnTo>
                    <a:pt x="53" y="416"/>
                  </a:lnTo>
                  <a:lnTo>
                    <a:pt x="53" y="405"/>
                  </a:lnTo>
                  <a:lnTo>
                    <a:pt x="63" y="405"/>
                  </a:lnTo>
                  <a:lnTo>
                    <a:pt x="63" y="395"/>
                  </a:lnTo>
                  <a:lnTo>
                    <a:pt x="53" y="395"/>
                  </a:lnTo>
                  <a:lnTo>
                    <a:pt x="42" y="373"/>
                  </a:lnTo>
                  <a:lnTo>
                    <a:pt x="53" y="363"/>
                  </a:lnTo>
                  <a:lnTo>
                    <a:pt x="95" y="331"/>
                  </a:lnTo>
                  <a:lnTo>
                    <a:pt x="106" y="320"/>
                  </a:lnTo>
                  <a:lnTo>
                    <a:pt x="117" y="309"/>
                  </a:lnTo>
                  <a:lnTo>
                    <a:pt x="127" y="331"/>
                  </a:lnTo>
                  <a:lnTo>
                    <a:pt x="149" y="320"/>
                  </a:lnTo>
                  <a:lnTo>
                    <a:pt x="181" y="320"/>
                  </a:lnTo>
                  <a:lnTo>
                    <a:pt x="181" y="299"/>
                  </a:lnTo>
                  <a:lnTo>
                    <a:pt x="181" y="277"/>
                  </a:lnTo>
                  <a:lnTo>
                    <a:pt x="202" y="277"/>
                  </a:lnTo>
                  <a:lnTo>
                    <a:pt x="181" y="267"/>
                  </a:lnTo>
                  <a:lnTo>
                    <a:pt x="159" y="277"/>
                  </a:lnTo>
                  <a:lnTo>
                    <a:pt x="159" y="267"/>
                  </a:lnTo>
                  <a:lnTo>
                    <a:pt x="117" y="256"/>
                  </a:lnTo>
                  <a:lnTo>
                    <a:pt x="95" y="235"/>
                  </a:lnTo>
                  <a:lnTo>
                    <a:pt x="95" y="203"/>
                  </a:lnTo>
                  <a:lnTo>
                    <a:pt x="106" y="214"/>
                  </a:lnTo>
                  <a:lnTo>
                    <a:pt x="85" y="182"/>
                  </a:lnTo>
                  <a:lnTo>
                    <a:pt x="159" y="171"/>
                  </a:lnTo>
                  <a:lnTo>
                    <a:pt x="170" y="171"/>
                  </a:lnTo>
                  <a:lnTo>
                    <a:pt x="159" y="192"/>
                  </a:lnTo>
                  <a:lnTo>
                    <a:pt x="202" y="214"/>
                  </a:lnTo>
                  <a:lnTo>
                    <a:pt x="212" y="203"/>
                  </a:lnTo>
                  <a:lnTo>
                    <a:pt x="202" y="192"/>
                  </a:lnTo>
                  <a:lnTo>
                    <a:pt x="191" y="171"/>
                  </a:lnTo>
                  <a:lnTo>
                    <a:pt x="202" y="182"/>
                  </a:lnTo>
                  <a:lnTo>
                    <a:pt x="202" y="192"/>
                  </a:lnTo>
                  <a:lnTo>
                    <a:pt x="223" y="203"/>
                  </a:lnTo>
                  <a:lnTo>
                    <a:pt x="244" y="203"/>
                  </a:lnTo>
                  <a:lnTo>
                    <a:pt x="234" y="192"/>
                  </a:lnTo>
                  <a:lnTo>
                    <a:pt x="212" y="182"/>
                  </a:lnTo>
                  <a:lnTo>
                    <a:pt x="212" y="171"/>
                  </a:lnTo>
                  <a:lnTo>
                    <a:pt x="181" y="150"/>
                  </a:lnTo>
                  <a:lnTo>
                    <a:pt x="181" y="128"/>
                  </a:lnTo>
                  <a:lnTo>
                    <a:pt x="181" y="107"/>
                  </a:lnTo>
                  <a:lnTo>
                    <a:pt x="149" y="75"/>
                  </a:lnTo>
                  <a:lnTo>
                    <a:pt x="159" y="75"/>
                  </a:lnTo>
                  <a:lnTo>
                    <a:pt x="181" y="54"/>
                  </a:lnTo>
                  <a:lnTo>
                    <a:pt x="202" y="64"/>
                  </a:lnTo>
                  <a:lnTo>
                    <a:pt x="223" y="54"/>
                  </a:lnTo>
                  <a:lnTo>
                    <a:pt x="266" y="22"/>
                  </a:lnTo>
                  <a:lnTo>
                    <a:pt x="287" y="22"/>
                  </a:lnTo>
                  <a:lnTo>
                    <a:pt x="298" y="22"/>
                  </a:lnTo>
                  <a:lnTo>
                    <a:pt x="329" y="22"/>
                  </a:lnTo>
                  <a:lnTo>
                    <a:pt x="351" y="0"/>
                  </a:lnTo>
                  <a:lnTo>
                    <a:pt x="361" y="11"/>
                  </a:lnTo>
                  <a:lnTo>
                    <a:pt x="351" y="32"/>
                  </a:lnTo>
                  <a:lnTo>
                    <a:pt x="361" y="32"/>
                  </a:lnTo>
                  <a:lnTo>
                    <a:pt x="361" y="22"/>
                  </a:lnTo>
                  <a:lnTo>
                    <a:pt x="383" y="43"/>
                  </a:lnTo>
                  <a:lnTo>
                    <a:pt x="404" y="43"/>
                  </a:lnTo>
                  <a:lnTo>
                    <a:pt x="404" y="54"/>
                  </a:lnTo>
                  <a:lnTo>
                    <a:pt x="447" y="64"/>
                  </a:lnTo>
                  <a:lnTo>
                    <a:pt x="447" y="75"/>
                  </a:lnTo>
                  <a:lnTo>
                    <a:pt x="457" y="64"/>
                  </a:lnTo>
                  <a:lnTo>
                    <a:pt x="468" y="86"/>
                  </a:lnTo>
                  <a:lnTo>
                    <a:pt x="489" y="86"/>
                  </a:lnTo>
                  <a:lnTo>
                    <a:pt x="510" y="96"/>
                  </a:lnTo>
                  <a:lnTo>
                    <a:pt x="532" y="86"/>
                  </a:lnTo>
                  <a:lnTo>
                    <a:pt x="532" y="96"/>
                  </a:lnTo>
                  <a:lnTo>
                    <a:pt x="542" y="86"/>
                  </a:lnTo>
                  <a:lnTo>
                    <a:pt x="574" y="107"/>
                  </a:lnTo>
                  <a:lnTo>
                    <a:pt x="564" y="544"/>
                  </a:lnTo>
                  <a:lnTo>
                    <a:pt x="606" y="544"/>
                  </a:lnTo>
                  <a:lnTo>
                    <a:pt x="606" y="555"/>
                  </a:lnTo>
                  <a:lnTo>
                    <a:pt x="617" y="565"/>
                  </a:lnTo>
                  <a:lnTo>
                    <a:pt x="638" y="587"/>
                  </a:lnTo>
                  <a:lnTo>
                    <a:pt x="649" y="608"/>
                  </a:lnTo>
                  <a:lnTo>
                    <a:pt x="659" y="597"/>
                  </a:lnTo>
                  <a:lnTo>
                    <a:pt x="670" y="576"/>
                  </a:lnTo>
                  <a:lnTo>
                    <a:pt x="681" y="565"/>
                  </a:lnTo>
                  <a:lnTo>
                    <a:pt x="702" y="576"/>
                  </a:lnTo>
                  <a:lnTo>
                    <a:pt x="691" y="587"/>
                  </a:lnTo>
                  <a:lnTo>
                    <a:pt x="702" y="587"/>
                  </a:lnTo>
                  <a:lnTo>
                    <a:pt x="713" y="597"/>
                  </a:lnTo>
                  <a:lnTo>
                    <a:pt x="713" y="608"/>
                  </a:lnTo>
                  <a:lnTo>
                    <a:pt x="723" y="618"/>
                  </a:lnTo>
                  <a:lnTo>
                    <a:pt x="776" y="704"/>
                  </a:lnTo>
                  <a:lnTo>
                    <a:pt x="798" y="714"/>
                  </a:lnTo>
                  <a:lnTo>
                    <a:pt x="830" y="725"/>
                  </a:lnTo>
                  <a:lnTo>
                    <a:pt x="830" y="736"/>
                  </a:lnTo>
                  <a:lnTo>
                    <a:pt x="819" y="746"/>
                  </a:lnTo>
                  <a:lnTo>
                    <a:pt x="819" y="757"/>
                  </a:lnTo>
                  <a:lnTo>
                    <a:pt x="819" y="789"/>
                  </a:lnTo>
                  <a:lnTo>
                    <a:pt x="808" y="778"/>
                  </a:lnTo>
                  <a:lnTo>
                    <a:pt x="808" y="789"/>
                  </a:lnTo>
                  <a:lnTo>
                    <a:pt x="798" y="778"/>
                  </a:lnTo>
                  <a:lnTo>
                    <a:pt x="808" y="768"/>
                  </a:lnTo>
                  <a:lnTo>
                    <a:pt x="808" y="757"/>
                  </a:lnTo>
                  <a:lnTo>
                    <a:pt x="808" y="746"/>
                  </a:lnTo>
                  <a:lnTo>
                    <a:pt x="798" y="736"/>
                  </a:lnTo>
                  <a:lnTo>
                    <a:pt x="787" y="736"/>
                  </a:lnTo>
                  <a:lnTo>
                    <a:pt x="776" y="736"/>
                  </a:lnTo>
                  <a:lnTo>
                    <a:pt x="776" y="746"/>
                  </a:lnTo>
                  <a:lnTo>
                    <a:pt x="766" y="746"/>
                  </a:lnTo>
                  <a:lnTo>
                    <a:pt x="776" y="736"/>
                  </a:lnTo>
                  <a:lnTo>
                    <a:pt x="776" y="725"/>
                  </a:lnTo>
                  <a:lnTo>
                    <a:pt x="766" y="736"/>
                  </a:lnTo>
                  <a:lnTo>
                    <a:pt x="744" y="725"/>
                  </a:lnTo>
                  <a:lnTo>
                    <a:pt x="744" y="714"/>
                  </a:lnTo>
                  <a:lnTo>
                    <a:pt x="755" y="714"/>
                  </a:lnTo>
                  <a:lnTo>
                    <a:pt x="766" y="704"/>
                  </a:lnTo>
                  <a:lnTo>
                    <a:pt x="776" y="704"/>
                  </a:lnTo>
                  <a:lnTo>
                    <a:pt x="766" y="704"/>
                  </a:lnTo>
                  <a:lnTo>
                    <a:pt x="755" y="704"/>
                  </a:lnTo>
                  <a:lnTo>
                    <a:pt x="755" y="682"/>
                  </a:lnTo>
                  <a:lnTo>
                    <a:pt x="734" y="682"/>
                  </a:lnTo>
                  <a:lnTo>
                    <a:pt x="734" y="661"/>
                  </a:lnTo>
                  <a:lnTo>
                    <a:pt x="734" y="650"/>
                  </a:lnTo>
                  <a:lnTo>
                    <a:pt x="723" y="640"/>
                  </a:lnTo>
                  <a:lnTo>
                    <a:pt x="723" y="629"/>
                  </a:lnTo>
                  <a:lnTo>
                    <a:pt x="713" y="629"/>
                  </a:lnTo>
                  <a:lnTo>
                    <a:pt x="702" y="629"/>
                  </a:lnTo>
                  <a:lnTo>
                    <a:pt x="702" y="618"/>
                  </a:lnTo>
                  <a:lnTo>
                    <a:pt x="691" y="597"/>
                  </a:lnTo>
                  <a:lnTo>
                    <a:pt x="691" y="587"/>
                  </a:lnTo>
                  <a:lnTo>
                    <a:pt x="691" y="576"/>
                  </a:lnTo>
                  <a:lnTo>
                    <a:pt x="681" y="587"/>
                  </a:lnTo>
                  <a:lnTo>
                    <a:pt x="691" y="608"/>
                  </a:lnTo>
                  <a:lnTo>
                    <a:pt x="702" y="629"/>
                  </a:lnTo>
                  <a:lnTo>
                    <a:pt x="723" y="650"/>
                  </a:lnTo>
                  <a:lnTo>
                    <a:pt x="723" y="661"/>
                  </a:lnTo>
                  <a:lnTo>
                    <a:pt x="723" y="682"/>
                  </a:lnTo>
                  <a:lnTo>
                    <a:pt x="744" y="693"/>
                  </a:lnTo>
                  <a:lnTo>
                    <a:pt x="755" y="714"/>
                  </a:lnTo>
                  <a:lnTo>
                    <a:pt x="734" y="714"/>
                  </a:lnTo>
                  <a:lnTo>
                    <a:pt x="713" y="746"/>
                  </a:lnTo>
                  <a:lnTo>
                    <a:pt x="713" y="693"/>
                  </a:lnTo>
                  <a:lnTo>
                    <a:pt x="713" y="682"/>
                  </a:lnTo>
                  <a:lnTo>
                    <a:pt x="713" y="672"/>
                  </a:lnTo>
                  <a:lnTo>
                    <a:pt x="702" y="640"/>
                  </a:lnTo>
                  <a:lnTo>
                    <a:pt x="691" y="629"/>
                  </a:lnTo>
                  <a:lnTo>
                    <a:pt x="681" y="629"/>
                  </a:lnTo>
                  <a:lnTo>
                    <a:pt x="681" y="608"/>
                  </a:lnTo>
                  <a:lnTo>
                    <a:pt x="670" y="608"/>
                  </a:lnTo>
                  <a:lnTo>
                    <a:pt x="659" y="608"/>
                  </a:lnTo>
                  <a:lnTo>
                    <a:pt x="649" y="608"/>
                  </a:lnTo>
                  <a:lnTo>
                    <a:pt x="670" y="618"/>
                  </a:lnTo>
                  <a:lnTo>
                    <a:pt x="659" y="618"/>
                  </a:lnTo>
                  <a:lnTo>
                    <a:pt x="659" y="629"/>
                  </a:lnTo>
                  <a:lnTo>
                    <a:pt x="649" y="629"/>
                  </a:lnTo>
                  <a:lnTo>
                    <a:pt x="627" y="608"/>
                  </a:lnTo>
                  <a:lnTo>
                    <a:pt x="596" y="587"/>
                  </a:lnTo>
                  <a:lnTo>
                    <a:pt x="574" y="587"/>
                  </a:lnTo>
                  <a:lnTo>
                    <a:pt x="596" y="565"/>
                  </a:lnTo>
                  <a:lnTo>
                    <a:pt x="606" y="576"/>
                  </a:lnTo>
                  <a:lnTo>
                    <a:pt x="606" y="565"/>
                  </a:lnTo>
                  <a:lnTo>
                    <a:pt x="596" y="555"/>
                  </a:lnTo>
                  <a:lnTo>
                    <a:pt x="585" y="576"/>
                  </a:lnTo>
                  <a:lnTo>
                    <a:pt x="564" y="565"/>
                  </a:lnTo>
                  <a:lnTo>
                    <a:pt x="489" y="555"/>
                  </a:lnTo>
                  <a:lnTo>
                    <a:pt x="489" y="544"/>
                  </a:lnTo>
                  <a:lnTo>
                    <a:pt x="478" y="533"/>
                  </a:lnTo>
                  <a:lnTo>
                    <a:pt x="468" y="533"/>
                  </a:lnTo>
                  <a:lnTo>
                    <a:pt x="457" y="533"/>
                  </a:lnTo>
                  <a:lnTo>
                    <a:pt x="436" y="533"/>
                  </a:lnTo>
                  <a:lnTo>
                    <a:pt x="447" y="512"/>
                  </a:lnTo>
                  <a:lnTo>
                    <a:pt x="425" y="512"/>
                  </a:lnTo>
                  <a:lnTo>
                    <a:pt x="415" y="512"/>
                  </a:lnTo>
                  <a:lnTo>
                    <a:pt x="415" y="501"/>
                  </a:lnTo>
                  <a:lnTo>
                    <a:pt x="415" y="491"/>
                  </a:lnTo>
                  <a:lnTo>
                    <a:pt x="404" y="501"/>
                  </a:lnTo>
                  <a:lnTo>
                    <a:pt x="404" y="512"/>
                  </a:lnTo>
                  <a:lnTo>
                    <a:pt x="404" y="523"/>
                  </a:lnTo>
                  <a:lnTo>
                    <a:pt x="415" y="523"/>
                  </a:lnTo>
                  <a:lnTo>
                    <a:pt x="425" y="533"/>
                  </a:lnTo>
                  <a:lnTo>
                    <a:pt x="436" y="523"/>
                  </a:lnTo>
                  <a:lnTo>
                    <a:pt x="425" y="555"/>
                  </a:lnTo>
                  <a:lnTo>
                    <a:pt x="404" y="555"/>
                  </a:lnTo>
                  <a:lnTo>
                    <a:pt x="404" y="544"/>
                  </a:lnTo>
                  <a:lnTo>
                    <a:pt x="383" y="544"/>
                  </a:lnTo>
                  <a:lnTo>
                    <a:pt x="383" y="533"/>
                  </a:lnTo>
                  <a:lnTo>
                    <a:pt x="361" y="533"/>
                  </a:lnTo>
                  <a:lnTo>
                    <a:pt x="372" y="555"/>
                  </a:lnTo>
                  <a:lnTo>
                    <a:pt x="361" y="555"/>
                  </a:lnTo>
                  <a:lnTo>
                    <a:pt x="351" y="555"/>
                  </a:lnTo>
                  <a:lnTo>
                    <a:pt x="340" y="576"/>
                  </a:lnTo>
                  <a:lnTo>
                    <a:pt x="329" y="565"/>
                  </a:lnTo>
                  <a:lnTo>
                    <a:pt x="329" y="576"/>
                  </a:lnTo>
                  <a:lnTo>
                    <a:pt x="319" y="565"/>
                  </a:lnTo>
                  <a:lnTo>
                    <a:pt x="319" y="555"/>
                  </a:lnTo>
                  <a:lnTo>
                    <a:pt x="329" y="555"/>
                  </a:lnTo>
                  <a:lnTo>
                    <a:pt x="340" y="555"/>
                  </a:lnTo>
                  <a:lnTo>
                    <a:pt x="319" y="544"/>
                  </a:lnTo>
                  <a:lnTo>
                    <a:pt x="340" y="501"/>
                  </a:lnTo>
                  <a:lnTo>
                    <a:pt x="372" y="491"/>
                  </a:lnTo>
                  <a:lnTo>
                    <a:pt x="372" y="480"/>
                  </a:lnTo>
                  <a:lnTo>
                    <a:pt x="393" y="469"/>
                  </a:lnTo>
                  <a:lnTo>
                    <a:pt x="361" y="480"/>
                  </a:lnTo>
                  <a:lnTo>
                    <a:pt x="372" y="459"/>
                  </a:lnTo>
                  <a:lnTo>
                    <a:pt x="351" y="480"/>
                  </a:lnTo>
                  <a:lnTo>
                    <a:pt x="329" y="491"/>
                  </a:lnTo>
                  <a:lnTo>
                    <a:pt x="319" y="512"/>
                  </a:lnTo>
                  <a:lnTo>
                    <a:pt x="298" y="512"/>
                  </a:lnTo>
                  <a:lnTo>
                    <a:pt x="308" y="533"/>
                  </a:lnTo>
                  <a:lnTo>
                    <a:pt x="266" y="555"/>
                  </a:lnTo>
                  <a:lnTo>
                    <a:pt x="287" y="565"/>
                  </a:lnTo>
                  <a:lnTo>
                    <a:pt x="276" y="576"/>
                  </a:lnTo>
                  <a:lnTo>
                    <a:pt x="191" y="640"/>
                  </a:lnTo>
                  <a:lnTo>
                    <a:pt x="127" y="650"/>
                  </a:lnTo>
                  <a:lnTo>
                    <a:pt x="138" y="661"/>
                  </a:lnTo>
                  <a:lnTo>
                    <a:pt x="106" y="682"/>
                  </a:lnTo>
                  <a:lnTo>
                    <a:pt x="95" y="672"/>
                  </a:lnTo>
                  <a:lnTo>
                    <a:pt x="74" y="682"/>
                  </a:lnTo>
                  <a:lnTo>
                    <a:pt x="53" y="672"/>
                  </a:lnTo>
                  <a:lnTo>
                    <a:pt x="53" y="661"/>
                  </a:lnTo>
                  <a:lnTo>
                    <a:pt x="32" y="682"/>
                  </a:lnTo>
                  <a:lnTo>
                    <a:pt x="21" y="682"/>
                  </a:lnTo>
                  <a:lnTo>
                    <a:pt x="21" y="672"/>
                  </a:lnTo>
                  <a:lnTo>
                    <a:pt x="21" y="682"/>
                  </a:lnTo>
                  <a:lnTo>
                    <a:pt x="0" y="682"/>
                  </a:lnTo>
                  <a:close/>
                </a:path>
              </a:pathLst>
            </a:custGeom>
            <a:grpFill/>
            <a:ln w="9525">
              <a:noFill/>
              <a:round/>
              <a:headEnd/>
              <a:tailEnd/>
            </a:ln>
          </p:spPr>
          <p:txBody>
            <a:bodyPr/>
            <a:lstStyle/>
            <a:p>
              <a:pPr>
                <a:defRPr/>
              </a:pPr>
              <a:endParaRPr lang="en-US"/>
            </a:p>
          </p:txBody>
        </p:sp>
        <p:sp>
          <p:nvSpPr>
            <p:cNvPr id="13594" name="Freeform 6" descr="30%"/>
            <p:cNvSpPr>
              <a:spLocks/>
            </p:cNvSpPr>
            <p:nvPr/>
          </p:nvSpPr>
          <p:spPr bwMode="auto">
            <a:xfrm>
              <a:off x="421" y="2973"/>
              <a:ext cx="830" cy="789"/>
            </a:xfrm>
            <a:custGeom>
              <a:avLst/>
              <a:gdLst>
                <a:gd name="T0" fmla="*/ 53 w 830"/>
                <a:gd name="T1" fmla="*/ 650 h 789"/>
                <a:gd name="T2" fmla="*/ 138 w 830"/>
                <a:gd name="T3" fmla="*/ 629 h 789"/>
                <a:gd name="T4" fmla="*/ 170 w 830"/>
                <a:gd name="T5" fmla="*/ 555 h 789"/>
                <a:gd name="T6" fmla="*/ 159 w 830"/>
                <a:gd name="T7" fmla="*/ 565 h 789"/>
                <a:gd name="T8" fmla="*/ 95 w 830"/>
                <a:gd name="T9" fmla="*/ 533 h 789"/>
                <a:gd name="T10" fmla="*/ 95 w 830"/>
                <a:gd name="T11" fmla="*/ 459 h 789"/>
                <a:gd name="T12" fmla="*/ 63 w 830"/>
                <a:gd name="T13" fmla="*/ 459 h 789"/>
                <a:gd name="T14" fmla="*/ 53 w 830"/>
                <a:gd name="T15" fmla="*/ 405 h 789"/>
                <a:gd name="T16" fmla="*/ 53 w 830"/>
                <a:gd name="T17" fmla="*/ 395 h 789"/>
                <a:gd name="T18" fmla="*/ 117 w 830"/>
                <a:gd name="T19" fmla="*/ 309 h 789"/>
                <a:gd name="T20" fmla="*/ 181 w 830"/>
                <a:gd name="T21" fmla="*/ 299 h 789"/>
                <a:gd name="T22" fmla="*/ 159 w 830"/>
                <a:gd name="T23" fmla="*/ 267 h 789"/>
                <a:gd name="T24" fmla="*/ 85 w 830"/>
                <a:gd name="T25" fmla="*/ 182 h 789"/>
                <a:gd name="T26" fmla="*/ 212 w 830"/>
                <a:gd name="T27" fmla="*/ 203 h 789"/>
                <a:gd name="T28" fmla="*/ 202 w 830"/>
                <a:gd name="T29" fmla="*/ 192 h 789"/>
                <a:gd name="T30" fmla="*/ 212 w 830"/>
                <a:gd name="T31" fmla="*/ 171 h 789"/>
                <a:gd name="T32" fmla="*/ 159 w 830"/>
                <a:gd name="T33" fmla="*/ 75 h 789"/>
                <a:gd name="T34" fmla="*/ 266 w 830"/>
                <a:gd name="T35" fmla="*/ 22 h 789"/>
                <a:gd name="T36" fmla="*/ 329 w 830"/>
                <a:gd name="T37" fmla="*/ 22 h 789"/>
                <a:gd name="T38" fmla="*/ 361 w 830"/>
                <a:gd name="T39" fmla="*/ 22 h 789"/>
                <a:gd name="T40" fmla="*/ 447 w 830"/>
                <a:gd name="T41" fmla="*/ 75 h 789"/>
                <a:gd name="T42" fmla="*/ 532 w 830"/>
                <a:gd name="T43" fmla="*/ 86 h 789"/>
                <a:gd name="T44" fmla="*/ 606 w 830"/>
                <a:gd name="T45" fmla="*/ 544 h 789"/>
                <a:gd name="T46" fmla="*/ 659 w 830"/>
                <a:gd name="T47" fmla="*/ 597 h 789"/>
                <a:gd name="T48" fmla="*/ 691 w 830"/>
                <a:gd name="T49" fmla="*/ 587 h 789"/>
                <a:gd name="T50" fmla="*/ 776 w 830"/>
                <a:gd name="T51" fmla="*/ 704 h 789"/>
                <a:gd name="T52" fmla="*/ 819 w 830"/>
                <a:gd name="T53" fmla="*/ 757 h 789"/>
                <a:gd name="T54" fmla="*/ 808 w 830"/>
                <a:gd name="T55" fmla="*/ 768 h 789"/>
                <a:gd name="T56" fmla="*/ 776 w 830"/>
                <a:gd name="T57" fmla="*/ 736 h 789"/>
                <a:gd name="T58" fmla="*/ 776 w 830"/>
                <a:gd name="T59" fmla="*/ 725 h 789"/>
                <a:gd name="T60" fmla="*/ 755 w 830"/>
                <a:gd name="T61" fmla="*/ 714 h 789"/>
                <a:gd name="T62" fmla="*/ 755 w 830"/>
                <a:gd name="T63" fmla="*/ 682 h 789"/>
                <a:gd name="T64" fmla="*/ 723 w 830"/>
                <a:gd name="T65" fmla="*/ 640 h 789"/>
                <a:gd name="T66" fmla="*/ 723 w 830"/>
                <a:gd name="T67" fmla="*/ 629 h 789"/>
                <a:gd name="T68" fmla="*/ 691 w 830"/>
                <a:gd name="T69" fmla="*/ 597 h 789"/>
                <a:gd name="T70" fmla="*/ 702 w 830"/>
                <a:gd name="T71" fmla="*/ 629 h 789"/>
                <a:gd name="T72" fmla="*/ 723 w 830"/>
                <a:gd name="T73" fmla="*/ 661 h 789"/>
                <a:gd name="T74" fmla="*/ 713 w 830"/>
                <a:gd name="T75" fmla="*/ 746 h 789"/>
                <a:gd name="T76" fmla="*/ 702 w 830"/>
                <a:gd name="T77" fmla="*/ 640 h 789"/>
                <a:gd name="T78" fmla="*/ 681 w 830"/>
                <a:gd name="T79" fmla="*/ 608 h 789"/>
                <a:gd name="T80" fmla="*/ 659 w 830"/>
                <a:gd name="T81" fmla="*/ 618 h 789"/>
                <a:gd name="T82" fmla="*/ 574 w 830"/>
                <a:gd name="T83" fmla="*/ 587 h 789"/>
                <a:gd name="T84" fmla="*/ 585 w 830"/>
                <a:gd name="T85" fmla="*/ 576 h 789"/>
                <a:gd name="T86" fmla="*/ 478 w 830"/>
                <a:gd name="T87" fmla="*/ 533 h 789"/>
                <a:gd name="T88" fmla="*/ 447 w 830"/>
                <a:gd name="T89" fmla="*/ 512 h 789"/>
                <a:gd name="T90" fmla="*/ 415 w 830"/>
                <a:gd name="T91" fmla="*/ 512 h 789"/>
                <a:gd name="T92" fmla="*/ 404 w 830"/>
                <a:gd name="T93" fmla="*/ 512 h 789"/>
                <a:gd name="T94" fmla="*/ 436 w 830"/>
                <a:gd name="T95" fmla="*/ 523 h 789"/>
                <a:gd name="T96" fmla="*/ 383 w 830"/>
                <a:gd name="T97" fmla="*/ 544 h 789"/>
                <a:gd name="T98" fmla="*/ 372 w 830"/>
                <a:gd name="T99" fmla="*/ 555 h 789"/>
                <a:gd name="T100" fmla="*/ 340 w 830"/>
                <a:gd name="T101" fmla="*/ 576 h 789"/>
                <a:gd name="T102" fmla="*/ 329 w 830"/>
                <a:gd name="T103" fmla="*/ 555 h 789"/>
                <a:gd name="T104" fmla="*/ 372 w 830"/>
                <a:gd name="T105" fmla="*/ 480 h 789"/>
                <a:gd name="T106" fmla="*/ 329 w 830"/>
                <a:gd name="T107" fmla="*/ 491 h 789"/>
                <a:gd name="T108" fmla="*/ 287 w 830"/>
                <a:gd name="T109" fmla="*/ 565 h 789"/>
                <a:gd name="T110" fmla="*/ 106 w 830"/>
                <a:gd name="T111" fmla="*/ 682 h 789"/>
                <a:gd name="T112" fmla="*/ 32 w 830"/>
                <a:gd name="T113" fmla="*/ 682 h 78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30"/>
                <a:gd name="T172" fmla="*/ 0 h 789"/>
                <a:gd name="T173" fmla="*/ 830 w 830"/>
                <a:gd name="T174" fmla="*/ 789 h 78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30" h="789">
                  <a:moveTo>
                    <a:pt x="0" y="682"/>
                  </a:moveTo>
                  <a:lnTo>
                    <a:pt x="0" y="682"/>
                  </a:lnTo>
                  <a:lnTo>
                    <a:pt x="10" y="672"/>
                  </a:lnTo>
                  <a:lnTo>
                    <a:pt x="53" y="650"/>
                  </a:lnTo>
                  <a:lnTo>
                    <a:pt x="74" y="650"/>
                  </a:lnTo>
                  <a:lnTo>
                    <a:pt x="74" y="661"/>
                  </a:lnTo>
                  <a:lnTo>
                    <a:pt x="85" y="650"/>
                  </a:lnTo>
                  <a:lnTo>
                    <a:pt x="95" y="640"/>
                  </a:lnTo>
                  <a:lnTo>
                    <a:pt x="138" y="629"/>
                  </a:lnTo>
                  <a:lnTo>
                    <a:pt x="159" y="608"/>
                  </a:lnTo>
                  <a:lnTo>
                    <a:pt x="170" y="608"/>
                  </a:lnTo>
                  <a:lnTo>
                    <a:pt x="181" y="576"/>
                  </a:lnTo>
                  <a:lnTo>
                    <a:pt x="202" y="555"/>
                  </a:lnTo>
                  <a:lnTo>
                    <a:pt x="170" y="555"/>
                  </a:lnTo>
                  <a:lnTo>
                    <a:pt x="181" y="544"/>
                  </a:lnTo>
                  <a:lnTo>
                    <a:pt x="170" y="533"/>
                  </a:lnTo>
                  <a:lnTo>
                    <a:pt x="159" y="555"/>
                  </a:lnTo>
                  <a:lnTo>
                    <a:pt x="159" y="565"/>
                  </a:lnTo>
                  <a:lnTo>
                    <a:pt x="138" y="533"/>
                  </a:lnTo>
                  <a:lnTo>
                    <a:pt x="127" y="523"/>
                  </a:lnTo>
                  <a:lnTo>
                    <a:pt x="106" y="533"/>
                  </a:lnTo>
                  <a:lnTo>
                    <a:pt x="95" y="533"/>
                  </a:lnTo>
                  <a:lnTo>
                    <a:pt x="74" y="523"/>
                  </a:lnTo>
                  <a:lnTo>
                    <a:pt x="95" y="512"/>
                  </a:lnTo>
                  <a:lnTo>
                    <a:pt x="95" y="501"/>
                  </a:lnTo>
                  <a:lnTo>
                    <a:pt x="95" y="491"/>
                  </a:lnTo>
                  <a:lnTo>
                    <a:pt x="95" y="459"/>
                  </a:lnTo>
                  <a:lnTo>
                    <a:pt x="117" y="437"/>
                  </a:lnTo>
                  <a:lnTo>
                    <a:pt x="95" y="448"/>
                  </a:lnTo>
                  <a:lnTo>
                    <a:pt x="95" y="459"/>
                  </a:lnTo>
                  <a:lnTo>
                    <a:pt x="85" y="469"/>
                  </a:lnTo>
                  <a:lnTo>
                    <a:pt x="63" y="459"/>
                  </a:lnTo>
                  <a:lnTo>
                    <a:pt x="53" y="437"/>
                  </a:lnTo>
                  <a:lnTo>
                    <a:pt x="42" y="416"/>
                  </a:lnTo>
                  <a:lnTo>
                    <a:pt x="53" y="416"/>
                  </a:lnTo>
                  <a:lnTo>
                    <a:pt x="53" y="405"/>
                  </a:lnTo>
                  <a:lnTo>
                    <a:pt x="63" y="405"/>
                  </a:lnTo>
                  <a:lnTo>
                    <a:pt x="63" y="395"/>
                  </a:lnTo>
                  <a:lnTo>
                    <a:pt x="53" y="395"/>
                  </a:lnTo>
                  <a:lnTo>
                    <a:pt x="42" y="373"/>
                  </a:lnTo>
                  <a:lnTo>
                    <a:pt x="53" y="363"/>
                  </a:lnTo>
                  <a:lnTo>
                    <a:pt x="95" y="331"/>
                  </a:lnTo>
                  <a:lnTo>
                    <a:pt x="106" y="320"/>
                  </a:lnTo>
                  <a:lnTo>
                    <a:pt x="117" y="309"/>
                  </a:lnTo>
                  <a:lnTo>
                    <a:pt x="127" y="331"/>
                  </a:lnTo>
                  <a:lnTo>
                    <a:pt x="149" y="320"/>
                  </a:lnTo>
                  <a:lnTo>
                    <a:pt x="181" y="320"/>
                  </a:lnTo>
                  <a:lnTo>
                    <a:pt x="181" y="299"/>
                  </a:lnTo>
                  <a:lnTo>
                    <a:pt x="181" y="277"/>
                  </a:lnTo>
                  <a:lnTo>
                    <a:pt x="202" y="277"/>
                  </a:lnTo>
                  <a:lnTo>
                    <a:pt x="181" y="267"/>
                  </a:lnTo>
                  <a:lnTo>
                    <a:pt x="159" y="277"/>
                  </a:lnTo>
                  <a:lnTo>
                    <a:pt x="159" y="267"/>
                  </a:lnTo>
                  <a:lnTo>
                    <a:pt x="117" y="256"/>
                  </a:lnTo>
                  <a:lnTo>
                    <a:pt x="95" y="235"/>
                  </a:lnTo>
                  <a:lnTo>
                    <a:pt x="95" y="203"/>
                  </a:lnTo>
                  <a:lnTo>
                    <a:pt x="106" y="214"/>
                  </a:lnTo>
                  <a:lnTo>
                    <a:pt x="85" y="182"/>
                  </a:lnTo>
                  <a:lnTo>
                    <a:pt x="159" y="171"/>
                  </a:lnTo>
                  <a:lnTo>
                    <a:pt x="170" y="171"/>
                  </a:lnTo>
                  <a:lnTo>
                    <a:pt x="159" y="192"/>
                  </a:lnTo>
                  <a:lnTo>
                    <a:pt x="202" y="214"/>
                  </a:lnTo>
                  <a:lnTo>
                    <a:pt x="212" y="203"/>
                  </a:lnTo>
                  <a:lnTo>
                    <a:pt x="202" y="192"/>
                  </a:lnTo>
                  <a:lnTo>
                    <a:pt x="191" y="171"/>
                  </a:lnTo>
                  <a:lnTo>
                    <a:pt x="202" y="182"/>
                  </a:lnTo>
                  <a:lnTo>
                    <a:pt x="202" y="192"/>
                  </a:lnTo>
                  <a:lnTo>
                    <a:pt x="223" y="203"/>
                  </a:lnTo>
                  <a:lnTo>
                    <a:pt x="244" y="203"/>
                  </a:lnTo>
                  <a:lnTo>
                    <a:pt x="234" y="192"/>
                  </a:lnTo>
                  <a:lnTo>
                    <a:pt x="212" y="182"/>
                  </a:lnTo>
                  <a:lnTo>
                    <a:pt x="212" y="171"/>
                  </a:lnTo>
                  <a:lnTo>
                    <a:pt x="181" y="150"/>
                  </a:lnTo>
                  <a:lnTo>
                    <a:pt x="181" y="128"/>
                  </a:lnTo>
                  <a:lnTo>
                    <a:pt x="181" y="107"/>
                  </a:lnTo>
                  <a:lnTo>
                    <a:pt x="149" y="75"/>
                  </a:lnTo>
                  <a:lnTo>
                    <a:pt x="159" y="75"/>
                  </a:lnTo>
                  <a:lnTo>
                    <a:pt x="181" y="54"/>
                  </a:lnTo>
                  <a:lnTo>
                    <a:pt x="202" y="64"/>
                  </a:lnTo>
                  <a:lnTo>
                    <a:pt x="223" y="54"/>
                  </a:lnTo>
                  <a:lnTo>
                    <a:pt x="266" y="22"/>
                  </a:lnTo>
                  <a:lnTo>
                    <a:pt x="287" y="22"/>
                  </a:lnTo>
                  <a:lnTo>
                    <a:pt x="298" y="22"/>
                  </a:lnTo>
                  <a:lnTo>
                    <a:pt x="329" y="22"/>
                  </a:lnTo>
                  <a:lnTo>
                    <a:pt x="351" y="0"/>
                  </a:lnTo>
                  <a:lnTo>
                    <a:pt x="361" y="11"/>
                  </a:lnTo>
                  <a:lnTo>
                    <a:pt x="351" y="32"/>
                  </a:lnTo>
                  <a:lnTo>
                    <a:pt x="361" y="32"/>
                  </a:lnTo>
                  <a:lnTo>
                    <a:pt x="361" y="22"/>
                  </a:lnTo>
                  <a:lnTo>
                    <a:pt x="383" y="43"/>
                  </a:lnTo>
                  <a:lnTo>
                    <a:pt x="404" y="43"/>
                  </a:lnTo>
                  <a:lnTo>
                    <a:pt x="404" y="54"/>
                  </a:lnTo>
                  <a:lnTo>
                    <a:pt x="447" y="64"/>
                  </a:lnTo>
                  <a:lnTo>
                    <a:pt x="447" y="75"/>
                  </a:lnTo>
                  <a:lnTo>
                    <a:pt x="457" y="64"/>
                  </a:lnTo>
                  <a:lnTo>
                    <a:pt x="468" y="86"/>
                  </a:lnTo>
                  <a:lnTo>
                    <a:pt x="489" y="86"/>
                  </a:lnTo>
                  <a:lnTo>
                    <a:pt x="510" y="96"/>
                  </a:lnTo>
                  <a:lnTo>
                    <a:pt x="532" y="86"/>
                  </a:lnTo>
                  <a:lnTo>
                    <a:pt x="532" y="96"/>
                  </a:lnTo>
                  <a:lnTo>
                    <a:pt x="542" y="86"/>
                  </a:lnTo>
                  <a:lnTo>
                    <a:pt x="574" y="107"/>
                  </a:lnTo>
                  <a:lnTo>
                    <a:pt x="564" y="544"/>
                  </a:lnTo>
                  <a:lnTo>
                    <a:pt x="606" y="544"/>
                  </a:lnTo>
                  <a:lnTo>
                    <a:pt x="606" y="555"/>
                  </a:lnTo>
                  <a:lnTo>
                    <a:pt x="617" y="565"/>
                  </a:lnTo>
                  <a:lnTo>
                    <a:pt x="638" y="587"/>
                  </a:lnTo>
                  <a:lnTo>
                    <a:pt x="649" y="608"/>
                  </a:lnTo>
                  <a:lnTo>
                    <a:pt x="659" y="597"/>
                  </a:lnTo>
                  <a:lnTo>
                    <a:pt x="670" y="576"/>
                  </a:lnTo>
                  <a:lnTo>
                    <a:pt x="681" y="565"/>
                  </a:lnTo>
                  <a:lnTo>
                    <a:pt x="702" y="576"/>
                  </a:lnTo>
                  <a:lnTo>
                    <a:pt x="691" y="587"/>
                  </a:lnTo>
                  <a:lnTo>
                    <a:pt x="702" y="587"/>
                  </a:lnTo>
                  <a:lnTo>
                    <a:pt x="713" y="597"/>
                  </a:lnTo>
                  <a:lnTo>
                    <a:pt x="713" y="608"/>
                  </a:lnTo>
                  <a:lnTo>
                    <a:pt x="723" y="618"/>
                  </a:lnTo>
                  <a:lnTo>
                    <a:pt x="776" y="704"/>
                  </a:lnTo>
                  <a:lnTo>
                    <a:pt x="798" y="714"/>
                  </a:lnTo>
                  <a:lnTo>
                    <a:pt x="830" y="725"/>
                  </a:lnTo>
                  <a:lnTo>
                    <a:pt x="830" y="736"/>
                  </a:lnTo>
                  <a:lnTo>
                    <a:pt x="819" y="746"/>
                  </a:lnTo>
                  <a:lnTo>
                    <a:pt x="819" y="757"/>
                  </a:lnTo>
                  <a:lnTo>
                    <a:pt x="819" y="789"/>
                  </a:lnTo>
                  <a:lnTo>
                    <a:pt x="808" y="778"/>
                  </a:lnTo>
                  <a:lnTo>
                    <a:pt x="808" y="789"/>
                  </a:lnTo>
                  <a:lnTo>
                    <a:pt x="798" y="778"/>
                  </a:lnTo>
                  <a:lnTo>
                    <a:pt x="808" y="768"/>
                  </a:lnTo>
                  <a:lnTo>
                    <a:pt x="808" y="757"/>
                  </a:lnTo>
                  <a:lnTo>
                    <a:pt x="808" y="746"/>
                  </a:lnTo>
                  <a:lnTo>
                    <a:pt x="798" y="736"/>
                  </a:lnTo>
                  <a:lnTo>
                    <a:pt x="787" y="736"/>
                  </a:lnTo>
                  <a:lnTo>
                    <a:pt x="776" y="736"/>
                  </a:lnTo>
                  <a:lnTo>
                    <a:pt x="776" y="746"/>
                  </a:lnTo>
                  <a:lnTo>
                    <a:pt x="766" y="746"/>
                  </a:lnTo>
                  <a:lnTo>
                    <a:pt x="776" y="736"/>
                  </a:lnTo>
                  <a:lnTo>
                    <a:pt x="776" y="725"/>
                  </a:lnTo>
                  <a:lnTo>
                    <a:pt x="766" y="736"/>
                  </a:lnTo>
                  <a:lnTo>
                    <a:pt x="744" y="725"/>
                  </a:lnTo>
                  <a:lnTo>
                    <a:pt x="744" y="714"/>
                  </a:lnTo>
                  <a:lnTo>
                    <a:pt x="755" y="714"/>
                  </a:lnTo>
                  <a:lnTo>
                    <a:pt x="766" y="704"/>
                  </a:lnTo>
                  <a:lnTo>
                    <a:pt x="776" y="704"/>
                  </a:lnTo>
                  <a:lnTo>
                    <a:pt x="766" y="704"/>
                  </a:lnTo>
                  <a:lnTo>
                    <a:pt x="755" y="704"/>
                  </a:lnTo>
                  <a:lnTo>
                    <a:pt x="755" y="682"/>
                  </a:lnTo>
                  <a:lnTo>
                    <a:pt x="734" y="682"/>
                  </a:lnTo>
                  <a:lnTo>
                    <a:pt x="734" y="661"/>
                  </a:lnTo>
                  <a:lnTo>
                    <a:pt x="734" y="650"/>
                  </a:lnTo>
                  <a:lnTo>
                    <a:pt x="723" y="640"/>
                  </a:lnTo>
                  <a:lnTo>
                    <a:pt x="723" y="629"/>
                  </a:lnTo>
                  <a:lnTo>
                    <a:pt x="713" y="629"/>
                  </a:lnTo>
                  <a:lnTo>
                    <a:pt x="702" y="629"/>
                  </a:lnTo>
                  <a:lnTo>
                    <a:pt x="702" y="618"/>
                  </a:lnTo>
                  <a:lnTo>
                    <a:pt x="691" y="597"/>
                  </a:lnTo>
                  <a:lnTo>
                    <a:pt x="691" y="587"/>
                  </a:lnTo>
                  <a:lnTo>
                    <a:pt x="691" y="576"/>
                  </a:lnTo>
                  <a:lnTo>
                    <a:pt x="681" y="587"/>
                  </a:lnTo>
                  <a:lnTo>
                    <a:pt x="691" y="608"/>
                  </a:lnTo>
                  <a:lnTo>
                    <a:pt x="702" y="629"/>
                  </a:lnTo>
                  <a:lnTo>
                    <a:pt x="723" y="650"/>
                  </a:lnTo>
                  <a:lnTo>
                    <a:pt x="723" y="661"/>
                  </a:lnTo>
                  <a:lnTo>
                    <a:pt x="723" y="682"/>
                  </a:lnTo>
                  <a:lnTo>
                    <a:pt x="744" y="693"/>
                  </a:lnTo>
                  <a:lnTo>
                    <a:pt x="755" y="714"/>
                  </a:lnTo>
                  <a:lnTo>
                    <a:pt x="734" y="714"/>
                  </a:lnTo>
                  <a:lnTo>
                    <a:pt x="713" y="746"/>
                  </a:lnTo>
                  <a:lnTo>
                    <a:pt x="713" y="693"/>
                  </a:lnTo>
                  <a:lnTo>
                    <a:pt x="713" y="682"/>
                  </a:lnTo>
                  <a:lnTo>
                    <a:pt x="713" y="672"/>
                  </a:lnTo>
                  <a:lnTo>
                    <a:pt x="702" y="640"/>
                  </a:lnTo>
                  <a:lnTo>
                    <a:pt x="691" y="629"/>
                  </a:lnTo>
                  <a:lnTo>
                    <a:pt x="681" y="629"/>
                  </a:lnTo>
                  <a:lnTo>
                    <a:pt x="681" y="608"/>
                  </a:lnTo>
                  <a:lnTo>
                    <a:pt x="670" y="608"/>
                  </a:lnTo>
                  <a:lnTo>
                    <a:pt x="659" y="608"/>
                  </a:lnTo>
                  <a:lnTo>
                    <a:pt x="649" y="608"/>
                  </a:lnTo>
                  <a:lnTo>
                    <a:pt x="670" y="618"/>
                  </a:lnTo>
                  <a:lnTo>
                    <a:pt x="659" y="618"/>
                  </a:lnTo>
                  <a:lnTo>
                    <a:pt x="659" y="629"/>
                  </a:lnTo>
                  <a:lnTo>
                    <a:pt x="649" y="629"/>
                  </a:lnTo>
                  <a:lnTo>
                    <a:pt x="627" y="608"/>
                  </a:lnTo>
                  <a:lnTo>
                    <a:pt x="596" y="587"/>
                  </a:lnTo>
                  <a:lnTo>
                    <a:pt x="574" y="587"/>
                  </a:lnTo>
                  <a:lnTo>
                    <a:pt x="596" y="565"/>
                  </a:lnTo>
                  <a:lnTo>
                    <a:pt x="606" y="576"/>
                  </a:lnTo>
                  <a:lnTo>
                    <a:pt x="606" y="565"/>
                  </a:lnTo>
                  <a:lnTo>
                    <a:pt x="596" y="555"/>
                  </a:lnTo>
                  <a:lnTo>
                    <a:pt x="585" y="576"/>
                  </a:lnTo>
                  <a:lnTo>
                    <a:pt x="564" y="565"/>
                  </a:lnTo>
                  <a:lnTo>
                    <a:pt x="489" y="555"/>
                  </a:lnTo>
                  <a:lnTo>
                    <a:pt x="489" y="544"/>
                  </a:lnTo>
                  <a:lnTo>
                    <a:pt x="478" y="533"/>
                  </a:lnTo>
                  <a:lnTo>
                    <a:pt x="468" y="533"/>
                  </a:lnTo>
                  <a:lnTo>
                    <a:pt x="457" y="533"/>
                  </a:lnTo>
                  <a:lnTo>
                    <a:pt x="436" y="533"/>
                  </a:lnTo>
                  <a:lnTo>
                    <a:pt x="447" y="512"/>
                  </a:lnTo>
                  <a:lnTo>
                    <a:pt x="425" y="512"/>
                  </a:lnTo>
                  <a:lnTo>
                    <a:pt x="415" y="512"/>
                  </a:lnTo>
                  <a:lnTo>
                    <a:pt x="415" y="501"/>
                  </a:lnTo>
                  <a:lnTo>
                    <a:pt x="415" y="491"/>
                  </a:lnTo>
                  <a:lnTo>
                    <a:pt x="404" y="501"/>
                  </a:lnTo>
                  <a:lnTo>
                    <a:pt x="404" y="512"/>
                  </a:lnTo>
                  <a:lnTo>
                    <a:pt x="404" y="523"/>
                  </a:lnTo>
                  <a:lnTo>
                    <a:pt x="415" y="523"/>
                  </a:lnTo>
                  <a:lnTo>
                    <a:pt x="425" y="533"/>
                  </a:lnTo>
                  <a:lnTo>
                    <a:pt x="436" y="523"/>
                  </a:lnTo>
                  <a:lnTo>
                    <a:pt x="425" y="555"/>
                  </a:lnTo>
                  <a:lnTo>
                    <a:pt x="404" y="555"/>
                  </a:lnTo>
                  <a:lnTo>
                    <a:pt x="404" y="544"/>
                  </a:lnTo>
                  <a:lnTo>
                    <a:pt x="383" y="544"/>
                  </a:lnTo>
                  <a:lnTo>
                    <a:pt x="383" y="533"/>
                  </a:lnTo>
                  <a:lnTo>
                    <a:pt x="361" y="533"/>
                  </a:lnTo>
                  <a:lnTo>
                    <a:pt x="372" y="555"/>
                  </a:lnTo>
                  <a:lnTo>
                    <a:pt x="361" y="555"/>
                  </a:lnTo>
                  <a:lnTo>
                    <a:pt x="351" y="555"/>
                  </a:lnTo>
                  <a:lnTo>
                    <a:pt x="340" y="576"/>
                  </a:lnTo>
                  <a:lnTo>
                    <a:pt x="329" y="565"/>
                  </a:lnTo>
                  <a:lnTo>
                    <a:pt x="329" y="576"/>
                  </a:lnTo>
                  <a:lnTo>
                    <a:pt x="319" y="565"/>
                  </a:lnTo>
                  <a:lnTo>
                    <a:pt x="319" y="555"/>
                  </a:lnTo>
                  <a:lnTo>
                    <a:pt x="329" y="555"/>
                  </a:lnTo>
                  <a:lnTo>
                    <a:pt x="340" y="555"/>
                  </a:lnTo>
                  <a:lnTo>
                    <a:pt x="319" y="544"/>
                  </a:lnTo>
                  <a:lnTo>
                    <a:pt x="340" y="501"/>
                  </a:lnTo>
                  <a:lnTo>
                    <a:pt x="372" y="491"/>
                  </a:lnTo>
                  <a:lnTo>
                    <a:pt x="372" y="480"/>
                  </a:lnTo>
                  <a:lnTo>
                    <a:pt x="393" y="469"/>
                  </a:lnTo>
                  <a:lnTo>
                    <a:pt x="361" y="480"/>
                  </a:lnTo>
                  <a:lnTo>
                    <a:pt x="372" y="459"/>
                  </a:lnTo>
                  <a:lnTo>
                    <a:pt x="351" y="480"/>
                  </a:lnTo>
                  <a:lnTo>
                    <a:pt x="329" y="491"/>
                  </a:lnTo>
                  <a:lnTo>
                    <a:pt x="319" y="512"/>
                  </a:lnTo>
                  <a:lnTo>
                    <a:pt x="298" y="512"/>
                  </a:lnTo>
                  <a:lnTo>
                    <a:pt x="308" y="533"/>
                  </a:lnTo>
                  <a:lnTo>
                    <a:pt x="266" y="555"/>
                  </a:lnTo>
                  <a:lnTo>
                    <a:pt x="287" y="565"/>
                  </a:lnTo>
                  <a:lnTo>
                    <a:pt x="276" y="576"/>
                  </a:lnTo>
                  <a:lnTo>
                    <a:pt x="191" y="640"/>
                  </a:lnTo>
                  <a:lnTo>
                    <a:pt x="127" y="650"/>
                  </a:lnTo>
                  <a:lnTo>
                    <a:pt x="138" y="661"/>
                  </a:lnTo>
                  <a:lnTo>
                    <a:pt x="106" y="682"/>
                  </a:lnTo>
                  <a:lnTo>
                    <a:pt x="95" y="672"/>
                  </a:lnTo>
                  <a:lnTo>
                    <a:pt x="74" y="682"/>
                  </a:lnTo>
                  <a:lnTo>
                    <a:pt x="53" y="672"/>
                  </a:lnTo>
                  <a:lnTo>
                    <a:pt x="53" y="661"/>
                  </a:lnTo>
                  <a:lnTo>
                    <a:pt x="32" y="682"/>
                  </a:lnTo>
                  <a:lnTo>
                    <a:pt x="21" y="682"/>
                  </a:lnTo>
                  <a:lnTo>
                    <a:pt x="21" y="672"/>
                  </a:lnTo>
                  <a:lnTo>
                    <a:pt x="21" y="682"/>
                  </a:lnTo>
                  <a:lnTo>
                    <a:pt x="0" y="682"/>
                  </a:lnTo>
                </a:path>
              </a:pathLst>
            </a:custGeom>
            <a:grpFill/>
            <a:ln w="17463" cap="flat">
              <a:solidFill>
                <a:srgbClr val="000000"/>
              </a:solidFill>
              <a:prstDash val="solid"/>
              <a:round/>
              <a:headEnd/>
              <a:tailEnd/>
            </a:ln>
          </p:spPr>
          <p:txBody>
            <a:bodyPr/>
            <a:lstStyle/>
            <a:p>
              <a:pPr>
                <a:defRPr/>
              </a:pPr>
              <a:endParaRPr lang="en-US"/>
            </a:p>
          </p:txBody>
        </p:sp>
      </p:grpSp>
      <p:grpSp>
        <p:nvGrpSpPr>
          <p:cNvPr id="3" name="Group 8"/>
          <p:cNvGrpSpPr>
            <a:grpSpLocks/>
          </p:cNvGrpSpPr>
          <p:nvPr/>
        </p:nvGrpSpPr>
        <p:grpSpPr bwMode="auto">
          <a:xfrm>
            <a:off x="6291263" y="4849813"/>
            <a:ext cx="1216025" cy="1031875"/>
            <a:chOff x="3485" y="3027"/>
            <a:chExt cx="766" cy="650"/>
          </a:xfrm>
          <a:solidFill>
            <a:schemeClr val="bg1"/>
          </a:solidFill>
        </p:grpSpPr>
        <p:grpSp>
          <p:nvGrpSpPr>
            <p:cNvPr id="4" name="Group 9" descr="30%"/>
            <p:cNvGrpSpPr>
              <a:grpSpLocks/>
            </p:cNvGrpSpPr>
            <p:nvPr/>
          </p:nvGrpSpPr>
          <p:grpSpPr bwMode="auto">
            <a:xfrm>
              <a:off x="3485" y="3027"/>
              <a:ext cx="766" cy="575"/>
              <a:chOff x="3485" y="3027"/>
              <a:chExt cx="766" cy="575"/>
            </a:xfrm>
            <a:grpFill/>
          </p:grpSpPr>
          <p:sp>
            <p:nvSpPr>
              <p:cNvPr id="13591" name="Freeform 10" descr="30%"/>
              <p:cNvSpPr>
                <a:spLocks/>
              </p:cNvSpPr>
              <p:nvPr/>
            </p:nvSpPr>
            <p:spPr bwMode="auto">
              <a:xfrm>
                <a:off x="3485" y="3027"/>
                <a:ext cx="766" cy="575"/>
              </a:xfrm>
              <a:custGeom>
                <a:avLst/>
                <a:gdLst>
                  <a:gd name="T0" fmla="*/ 0 w 766"/>
                  <a:gd name="T1" fmla="*/ 32 h 575"/>
                  <a:gd name="T2" fmla="*/ 32 w 766"/>
                  <a:gd name="T3" fmla="*/ 74 h 575"/>
                  <a:gd name="T4" fmla="*/ 32 w 766"/>
                  <a:gd name="T5" fmla="*/ 96 h 575"/>
                  <a:gd name="T6" fmla="*/ 43 w 766"/>
                  <a:gd name="T7" fmla="*/ 106 h 575"/>
                  <a:gd name="T8" fmla="*/ 43 w 766"/>
                  <a:gd name="T9" fmla="*/ 85 h 575"/>
                  <a:gd name="T10" fmla="*/ 64 w 766"/>
                  <a:gd name="T11" fmla="*/ 74 h 575"/>
                  <a:gd name="T12" fmla="*/ 53 w 766"/>
                  <a:gd name="T13" fmla="*/ 106 h 575"/>
                  <a:gd name="T14" fmla="*/ 106 w 766"/>
                  <a:gd name="T15" fmla="*/ 74 h 575"/>
                  <a:gd name="T16" fmla="*/ 138 w 766"/>
                  <a:gd name="T17" fmla="*/ 74 h 575"/>
                  <a:gd name="T18" fmla="*/ 106 w 766"/>
                  <a:gd name="T19" fmla="*/ 85 h 575"/>
                  <a:gd name="T20" fmla="*/ 160 w 766"/>
                  <a:gd name="T21" fmla="*/ 96 h 575"/>
                  <a:gd name="T22" fmla="*/ 181 w 766"/>
                  <a:gd name="T23" fmla="*/ 96 h 575"/>
                  <a:gd name="T24" fmla="*/ 202 w 766"/>
                  <a:gd name="T25" fmla="*/ 106 h 575"/>
                  <a:gd name="T26" fmla="*/ 213 w 766"/>
                  <a:gd name="T27" fmla="*/ 128 h 575"/>
                  <a:gd name="T28" fmla="*/ 223 w 766"/>
                  <a:gd name="T29" fmla="*/ 149 h 575"/>
                  <a:gd name="T30" fmla="*/ 223 w 766"/>
                  <a:gd name="T31" fmla="*/ 160 h 575"/>
                  <a:gd name="T32" fmla="*/ 255 w 766"/>
                  <a:gd name="T33" fmla="*/ 149 h 575"/>
                  <a:gd name="T34" fmla="*/ 266 w 766"/>
                  <a:gd name="T35" fmla="*/ 149 h 575"/>
                  <a:gd name="T36" fmla="*/ 309 w 766"/>
                  <a:gd name="T37" fmla="*/ 128 h 575"/>
                  <a:gd name="T38" fmla="*/ 319 w 766"/>
                  <a:gd name="T39" fmla="*/ 106 h 575"/>
                  <a:gd name="T40" fmla="*/ 372 w 766"/>
                  <a:gd name="T41" fmla="*/ 117 h 575"/>
                  <a:gd name="T42" fmla="*/ 404 w 766"/>
                  <a:gd name="T43" fmla="*/ 138 h 575"/>
                  <a:gd name="T44" fmla="*/ 426 w 766"/>
                  <a:gd name="T45" fmla="*/ 160 h 575"/>
                  <a:gd name="T46" fmla="*/ 436 w 766"/>
                  <a:gd name="T47" fmla="*/ 181 h 575"/>
                  <a:gd name="T48" fmla="*/ 479 w 766"/>
                  <a:gd name="T49" fmla="*/ 202 h 575"/>
                  <a:gd name="T50" fmla="*/ 479 w 766"/>
                  <a:gd name="T51" fmla="*/ 287 h 575"/>
                  <a:gd name="T52" fmla="*/ 500 w 766"/>
                  <a:gd name="T53" fmla="*/ 330 h 575"/>
                  <a:gd name="T54" fmla="*/ 489 w 766"/>
                  <a:gd name="T55" fmla="*/ 309 h 575"/>
                  <a:gd name="T56" fmla="*/ 500 w 766"/>
                  <a:gd name="T57" fmla="*/ 309 h 575"/>
                  <a:gd name="T58" fmla="*/ 511 w 766"/>
                  <a:gd name="T59" fmla="*/ 319 h 575"/>
                  <a:gd name="T60" fmla="*/ 521 w 766"/>
                  <a:gd name="T61" fmla="*/ 319 h 575"/>
                  <a:gd name="T62" fmla="*/ 500 w 766"/>
                  <a:gd name="T63" fmla="*/ 362 h 575"/>
                  <a:gd name="T64" fmla="*/ 532 w 766"/>
                  <a:gd name="T65" fmla="*/ 394 h 575"/>
                  <a:gd name="T66" fmla="*/ 553 w 766"/>
                  <a:gd name="T67" fmla="*/ 426 h 575"/>
                  <a:gd name="T68" fmla="*/ 553 w 766"/>
                  <a:gd name="T69" fmla="*/ 405 h 575"/>
                  <a:gd name="T70" fmla="*/ 564 w 766"/>
                  <a:gd name="T71" fmla="*/ 405 h 575"/>
                  <a:gd name="T72" fmla="*/ 564 w 766"/>
                  <a:gd name="T73" fmla="*/ 426 h 575"/>
                  <a:gd name="T74" fmla="*/ 596 w 766"/>
                  <a:gd name="T75" fmla="*/ 458 h 575"/>
                  <a:gd name="T76" fmla="*/ 617 w 766"/>
                  <a:gd name="T77" fmla="*/ 511 h 575"/>
                  <a:gd name="T78" fmla="*/ 649 w 766"/>
                  <a:gd name="T79" fmla="*/ 522 h 575"/>
                  <a:gd name="T80" fmla="*/ 702 w 766"/>
                  <a:gd name="T81" fmla="*/ 564 h 575"/>
                  <a:gd name="T82" fmla="*/ 692 w 766"/>
                  <a:gd name="T83" fmla="*/ 575 h 575"/>
                  <a:gd name="T84" fmla="*/ 681 w 766"/>
                  <a:gd name="T85" fmla="*/ 575 h 575"/>
                  <a:gd name="T86" fmla="*/ 724 w 766"/>
                  <a:gd name="T87" fmla="*/ 575 h 575"/>
                  <a:gd name="T88" fmla="*/ 745 w 766"/>
                  <a:gd name="T89" fmla="*/ 564 h 575"/>
                  <a:gd name="T90" fmla="*/ 756 w 766"/>
                  <a:gd name="T91" fmla="*/ 522 h 575"/>
                  <a:gd name="T92" fmla="*/ 766 w 766"/>
                  <a:gd name="T93" fmla="*/ 501 h 575"/>
                  <a:gd name="T94" fmla="*/ 756 w 766"/>
                  <a:gd name="T95" fmla="*/ 383 h 575"/>
                  <a:gd name="T96" fmla="*/ 649 w 766"/>
                  <a:gd name="T97" fmla="*/ 202 h 575"/>
                  <a:gd name="T98" fmla="*/ 607 w 766"/>
                  <a:gd name="T99" fmla="*/ 117 h 575"/>
                  <a:gd name="T100" fmla="*/ 564 w 766"/>
                  <a:gd name="T101" fmla="*/ 10 h 575"/>
                  <a:gd name="T102" fmla="*/ 521 w 766"/>
                  <a:gd name="T103" fmla="*/ 0 h 575"/>
                  <a:gd name="T104" fmla="*/ 521 w 766"/>
                  <a:gd name="T105" fmla="*/ 53 h 575"/>
                  <a:gd name="T106" fmla="*/ 500 w 766"/>
                  <a:gd name="T107" fmla="*/ 32 h 575"/>
                  <a:gd name="T108" fmla="*/ 245 w 766"/>
                  <a:gd name="T109" fmla="*/ 21 h 5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66"/>
                  <a:gd name="T166" fmla="*/ 0 h 575"/>
                  <a:gd name="T167" fmla="*/ 766 w 766"/>
                  <a:gd name="T168" fmla="*/ 575 h 57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66" h="575">
                    <a:moveTo>
                      <a:pt x="0" y="32"/>
                    </a:moveTo>
                    <a:lnTo>
                      <a:pt x="0" y="32"/>
                    </a:lnTo>
                    <a:lnTo>
                      <a:pt x="0" y="53"/>
                    </a:lnTo>
                    <a:lnTo>
                      <a:pt x="32" y="74"/>
                    </a:lnTo>
                    <a:lnTo>
                      <a:pt x="21" y="85"/>
                    </a:lnTo>
                    <a:lnTo>
                      <a:pt x="32" y="96"/>
                    </a:lnTo>
                    <a:lnTo>
                      <a:pt x="21" y="106"/>
                    </a:lnTo>
                    <a:lnTo>
                      <a:pt x="43" y="106"/>
                    </a:lnTo>
                    <a:lnTo>
                      <a:pt x="43" y="96"/>
                    </a:lnTo>
                    <a:lnTo>
                      <a:pt x="43" y="85"/>
                    </a:lnTo>
                    <a:lnTo>
                      <a:pt x="53" y="85"/>
                    </a:lnTo>
                    <a:lnTo>
                      <a:pt x="64" y="74"/>
                    </a:lnTo>
                    <a:lnTo>
                      <a:pt x="64" y="85"/>
                    </a:lnTo>
                    <a:lnTo>
                      <a:pt x="53" y="106"/>
                    </a:lnTo>
                    <a:lnTo>
                      <a:pt x="96" y="85"/>
                    </a:lnTo>
                    <a:lnTo>
                      <a:pt x="106" y="74"/>
                    </a:lnTo>
                    <a:lnTo>
                      <a:pt x="117" y="85"/>
                    </a:lnTo>
                    <a:lnTo>
                      <a:pt x="138" y="74"/>
                    </a:lnTo>
                    <a:lnTo>
                      <a:pt x="138" y="85"/>
                    </a:lnTo>
                    <a:lnTo>
                      <a:pt x="106" y="85"/>
                    </a:lnTo>
                    <a:lnTo>
                      <a:pt x="117" y="96"/>
                    </a:lnTo>
                    <a:lnTo>
                      <a:pt x="160" y="96"/>
                    </a:lnTo>
                    <a:lnTo>
                      <a:pt x="181" y="117"/>
                    </a:lnTo>
                    <a:lnTo>
                      <a:pt x="181" y="96"/>
                    </a:lnTo>
                    <a:lnTo>
                      <a:pt x="192" y="106"/>
                    </a:lnTo>
                    <a:lnTo>
                      <a:pt x="202" y="106"/>
                    </a:lnTo>
                    <a:lnTo>
                      <a:pt x="192" y="117"/>
                    </a:lnTo>
                    <a:lnTo>
                      <a:pt x="213" y="128"/>
                    </a:lnTo>
                    <a:lnTo>
                      <a:pt x="223" y="138"/>
                    </a:lnTo>
                    <a:lnTo>
                      <a:pt x="223" y="149"/>
                    </a:lnTo>
                    <a:lnTo>
                      <a:pt x="213" y="138"/>
                    </a:lnTo>
                    <a:lnTo>
                      <a:pt x="223" y="160"/>
                    </a:lnTo>
                    <a:lnTo>
                      <a:pt x="245" y="149"/>
                    </a:lnTo>
                    <a:lnTo>
                      <a:pt x="255" y="149"/>
                    </a:lnTo>
                    <a:lnTo>
                      <a:pt x="266" y="138"/>
                    </a:lnTo>
                    <a:lnTo>
                      <a:pt x="266" y="149"/>
                    </a:lnTo>
                    <a:lnTo>
                      <a:pt x="298" y="128"/>
                    </a:lnTo>
                    <a:lnTo>
                      <a:pt x="309" y="128"/>
                    </a:lnTo>
                    <a:lnTo>
                      <a:pt x="309" y="117"/>
                    </a:lnTo>
                    <a:lnTo>
                      <a:pt x="319" y="106"/>
                    </a:lnTo>
                    <a:lnTo>
                      <a:pt x="341" y="96"/>
                    </a:lnTo>
                    <a:lnTo>
                      <a:pt x="372" y="117"/>
                    </a:lnTo>
                    <a:lnTo>
                      <a:pt x="394" y="138"/>
                    </a:lnTo>
                    <a:lnTo>
                      <a:pt x="404" y="138"/>
                    </a:lnTo>
                    <a:lnTo>
                      <a:pt x="404" y="149"/>
                    </a:lnTo>
                    <a:lnTo>
                      <a:pt x="426" y="160"/>
                    </a:lnTo>
                    <a:lnTo>
                      <a:pt x="436" y="170"/>
                    </a:lnTo>
                    <a:lnTo>
                      <a:pt x="436" y="181"/>
                    </a:lnTo>
                    <a:lnTo>
                      <a:pt x="468" y="181"/>
                    </a:lnTo>
                    <a:lnTo>
                      <a:pt x="479" y="202"/>
                    </a:lnTo>
                    <a:lnTo>
                      <a:pt x="489" y="234"/>
                    </a:lnTo>
                    <a:lnTo>
                      <a:pt x="479" y="287"/>
                    </a:lnTo>
                    <a:lnTo>
                      <a:pt x="479" y="319"/>
                    </a:lnTo>
                    <a:lnTo>
                      <a:pt x="500" y="330"/>
                    </a:lnTo>
                    <a:lnTo>
                      <a:pt x="500" y="319"/>
                    </a:lnTo>
                    <a:lnTo>
                      <a:pt x="489" y="309"/>
                    </a:lnTo>
                    <a:lnTo>
                      <a:pt x="489" y="298"/>
                    </a:lnTo>
                    <a:lnTo>
                      <a:pt x="500" y="309"/>
                    </a:lnTo>
                    <a:lnTo>
                      <a:pt x="511" y="309"/>
                    </a:lnTo>
                    <a:lnTo>
                      <a:pt x="511" y="319"/>
                    </a:lnTo>
                    <a:lnTo>
                      <a:pt x="521" y="309"/>
                    </a:lnTo>
                    <a:lnTo>
                      <a:pt x="521" y="319"/>
                    </a:lnTo>
                    <a:lnTo>
                      <a:pt x="500" y="351"/>
                    </a:lnTo>
                    <a:lnTo>
                      <a:pt x="500" y="362"/>
                    </a:lnTo>
                    <a:lnTo>
                      <a:pt x="511" y="373"/>
                    </a:lnTo>
                    <a:lnTo>
                      <a:pt x="532" y="394"/>
                    </a:lnTo>
                    <a:lnTo>
                      <a:pt x="543" y="415"/>
                    </a:lnTo>
                    <a:lnTo>
                      <a:pt x="553" y="426"/>
                    </a:lnTo>
                    <a:lnTo>
                      <a:pt x="553" y="405"/>
                    </a:lnTo>
                    <a:lnTo>
                      <a:pt x="564" y="405"/>
                    </a:lnTo>
                    <a:lnTo>
                      <a:pt x="564" y="415"/>
                    </a:lnTo>
                    <a:lnTo>
                      <a:pt x="564" y="426"/>
                    </a:lnTo>
                    <a:lnTo>
                      <a:pt x="575" y="447"/>
                    </a:lnTo>
                    <a:lnTo>
                      <a:pt x="596" y="458"/>
                    </a:lnTo>
                    <a:lnTo>
                      <a:pt x="596" y="469"/>
                    </a:lnTo>
                    <a:lnTo>
                      <a:pt x="617" y="511"/>
                    </a:lnTo>
                    <a:lnTo>
                      <a:pt x="628" y="511"/>
                    </a:lnTo>
                    <a:lnTo>
                      <a:pt x="649" y="522"/>
                    </a:lnTo>
                    <a:lnTo>
                      <a:pt x="681" y="554"/>
                    </a:lnTo>
                    <a:lnTo>
                      <a:pt x="702" y="564"/>
                    </a:lnTo>
                    <a:lnTo>
                      <a:pt x="692" y="575"/>
                    </a:lnTo>
                    <a:lnTo>
                      <a:pt x="681" y="564"/>
                    </a:lnTo>
                    <a:lnTo>
                      <a:pt x="681" y="575"/>
                    </a:lnTo>
                    <a:lnTo>
                      <a:pt x="702" y="575"/>
                    </a:lnTo>
                    <a:lnTo>
                      <a:pt x="724" y="575"/>
                    </a:lnTo>
                    <a:lnTo>
                      <a:pt x="734" y="564"/>
                    </a:lnTo>
                    <a:lnTo>
                      <a:pt x="745" y="564"/>
                    </a:lnTo>
                    <a:lnTo>
                      <a:pt x="756" y="543"/>
                    </a:lnTo>
                    <a:lnTo>
                      <a:pt x="756" y="522"/>
                    </a:lnTo>
                    <a:lnTo>
                      <a:pt x="766" y="501"/>
                    </a:lnTo>
                    <a:lnTo>
                      <a:pt x="766" y="405"/>
                    </a:lnTo>
                    <a:lnTo>
                      <a:pt x="756" y="383"/>
                    </a:lnTo>
                    <a:lnTo>
                      <a:pt x="670" y="245"/>
                    </a:lnTo>
                    <a:lnTo>
                      <a:pt x="649" y="202"/>
                    </a:lnTo>
                    <a:lnTo>
                      <a:pt x="660" y="202"/>
                    </a:lnTo>
                    <a:lnTo>
                      <a:pt x="607" y="117"/>
                    </a:lnTo>
                    <a:lnTo>
                      <a:pt x="564" y="21"/>
                    </a:lnTo>
                    <a:lnTo>
                      <a:pt x="564" y="10"/>
                    </a:lnTo>
                    <a:lnTo>
                      <a:pt x="553" y="10"/>
                    </a:lnTo>
                    <a:lnTo>
                      <a:pt x="521" y="0"/>
                    </a:lnTo>
                    <a:lnTo>
                      <a:pt x="511" y="10"/>
                    </a:lnTo>
                    <a:lnTo>
                      <a:pt x="521" y="53"/>
                    </a:lnTo>
                    <a:lnTo>
                      <a:pt x="500" y="53"/>
                    </a:lnTo>
                    <a:lnTo>
                      <a:pt x="500" y="32"/>
                    </a:lnTo>
                    <a:lnTo>
                      <a:pt x="255" y="42"/>
                    </a:lnTo>
                    <a:lnTo>
                      <a:pt x="245" y="21"/>
                    </a:lnTo>
                    <a:lnTo>
                      <a:pt x="0" y="32"/>
                    </a:lnTo>
                    <a:close/>
                  </a:path>
                </a:pathLst>
              </a:custGeom>
              <a:grpFill/>
              <a:ln w="9525">
                <a:noFill/>
                <a:round/>
                <a:headEnd/>
                <a:tailEnd/>
              </a:ln>
            </p:spPr>
            <p:txBody>
              <a:bodyPr/>
              <a:lstStyle/>
              <a:p>
                <a:pPr>
                  <a:defRPr/>
                </a:pPr>
                <a:endParaRPr lang="en-US"/>
              </a:p>
            </p:txBody>
          </p:sp>
          <p:sp>
            <p:nvSpPr>
              <p:cNvPr id="13592" name="Freeform 11" descr="30%"/>
              <p:cNvSpPr>
                <a:spLocks/>
              </p:cNvSpPr>
              <p:nvPr/>
            </p:nvSpPr>
            <p:spPr bwMode="auto">
              <a:xfrm>
                <a:off x="3485" y="3027"/>
                <a:ext cx="766" cy="575"/>
              </a:xfrm>
              <a:custGeom>
                <a:avLst/>
                <a:gdLst>
                  <a:gd name="T0" fmla="*/ 0 w 766"/>
                  <a:gd name="T1" fmla="*/ 32 h 575"/>
                  <a:gd name="T2" fmla="*/ 32 w 766"/>
                  <a:gd name="T3" fmla="*/ 74 h 575"/>
                  <a:gd name="T4" fmla="*/ 32 w 766"/>
                  <a:gd name="T5" fmla="*/ 96 h 575"/>
                  <a:gd name="T6" fmla="*/ 43 w 766"/>
                  <a:gd name="T7" fmla="*/ 106 h 575"/>
                  <a:gd name="T8" fmla="*/ 43 w 766"/>
                  <a:gd name="T9" fmla="*/ 85 h 575"/>
                  <a:gd name="T10" fmla="*/ 64 w 766"/>
                  <a:gd name="T11" fmla="*/ 74 h 575"/>
                  <a:gd name="T12" fmla="*/ 53 w 766"/>
                  <a:gd name="T13" fmla="*/ 106 h 575"/>
                  <a:gd name="T14" fmla="*/ 106 w 766"/>
                  <a:gd name="T15" fmla="*/ 74 h 575"/>
                  <a:gd name="T16" fmla="*/ 138 w 766"/>
                  <a:gd name="T17" fmla="*/ 74 h 575"/>
                  <a:gd name="T18" fmla="*/ 106 w 766"/>
                  <a:gd name="T19" fmla="*/ 85 h 575"/>
                  <a:gd name="T20" fmla="*/ 160 w 766"/>
                  <a:gd name="T21" fmla="*/ 96 h 575"/>
                  <a:gd name="T22" fmla="*/ 181 w 766"/>
                  <a:gd name="T23" fmla="*/ 96 h 575"/>
                  <a:gd name="T24" fmla="*/ 202 w 766"/>
                  <a:gd name="T25" fmla="*/ 106 h 575"/>
                  <a:gd name="T26" fmla="*/ 213 w 766"/>
                  <a:gd name="T27" fmla="*/ 128 h 575"/>
                  <a:gd name="T28" fmla="*/ 223 w 766"/>
                  <a:gd name="T29" fmla="*/ 149 h 575"/>
                  <a:gd name="T30" fmla="*/ 223 w 766"/>
                  <a:gd name="T31" fmla="*/ 160 h 575"/>
                  <a:gd name="T32" fmla="*/ 255 w 766"/>
                  <a:gd name="T33" fmla="*/ 149 h 575"/>
                  <a:gd name="T34" fmla="*/ 266 w 766"/>
                  <a:gd name="T35" fmla="*/ 149 h 575"/>
                  <a:gd name="T36" fmla="*/ 309 w 766"/>
                  <a:gd name="T37" fmla="*/ 128 h 575"/>
                  <a:gd name="T38" fmla="*/ 319 w 766"/>
                  <a:gd name="T39" fmla="*/ 106 h 575"/>
                  <a:gd name="T40" fmla="*/ 372 w 766"/>
                  <a:gd name="T41" fmla="*/ 117 h 575"/>
                  <a:gd name="T42" fmla="*/ 404 w 766"/>
                  <a:gd name="T43" fmla="*/ 138 h 575"/>
                  <a:gd name="T44" fmla="*/ 426 w 766"/>
                  <a:gd name="T45" fmla="*/ 160 h 575"/>
                  <a:gd name="T46" fmla="*/ 436 w 766"/>
                  <a:gd name="T47" fmla="*/ 181 h 575"/>
                  <a:gd name="T48" fmla="*/ 479 w 766"/>
                  <a:gd name="T49" fmla="*/ 202 h 575"/>
                  <a:gd name="T50" fmla="*/ 479 w 766"/>
                  <a:gd name="T51" fmla="*/ 287 h 575"/>
                  <a:gd name="T52" fmla="*/ 500 w 766"/>
                  <a:gd name="T53" fmla="*/ 330 h 575"/>
                  <a:gd name="T54" fmla="*/ 489 w 766"/>
                  <a:gd name="T55" fmla="*/ 309 h 575"/>
                  <a:gd name="T56" fmla="*/ 500 w 766"/>
                  <a:gd name="T57" fmla="*/ 309 h 575"/>
                  <a:gd name="T58" fmla="*/ 511 w 766"/>
                  <a:gd name="T59" fmla="*/ 319 h 575"/>
                  <a:gd name="T60" fmla="*/ 521 w 766"/>
                  <a:gd name="T61" fmla="*/ 319 h 575"/>
                  <a:gd name="T62" fmla="*/ 500 w 766"/>
                  <a:gd name="T63" fmla="*/ 362 h 575"/>
                  <a:gd name="T64" fmla="*/ 532 w 766"/>
                  <a:gd name="T65" fmla="*/ 394 h 575"/>
                  <a:gd name="T66" fmla="*/ 553 w 766"/>
                  <a:gd name="T67" fmla="*/ 426 h 575"/>
                  <a:gd name="T68" fmla="*/ 553 w 766"/>
                  <a:gd name="T69" fmla="*/ 405 h 575"/>
                  <a:gd name="T70" fmla="*/ 564 w 766"/>
                  <a:gd name="T71" fmla="*/ 405 h 575"/>
                  <a:gd name="T72" fmla="*/ 564 w 766"/>
                  <a:gd name="T73" fmla="*/ 426 h 575"/>
                  <a:gd name="T74" fmla="*/ 596 w 766"/>
                  <a:gd name="T75" fmla="*/ 458 h 575"/>
                  <a:gd name="T76" fmla="*/ 617 w 766"/>
                  <a:gd name="T77" fmla="*/ 511 h 575"/>
                  <a:gd name="T78" fmla="*/ 649 w 766"/>
                  <a:gd name="T79" fmla="*/ 522 h 575"/>
                  <a:gd name="T80" fmla="*/ 702 w 766"/>
                  <a:gd name="T81" fmla="*/ 564 h 575"/>
                  <a:gd name="T82" fmla="*/ 692 w 766"/>
                  <a:gd name="T83" fmla="*/ 575 h 575"/>
                  <a:gd name="T84" fmla="*/ 681 w 766"/>
                  <a:gd name="T85" fmla="*/ 575 h 575"/>
                  <a:gd name="T86" fmla="*/ 724 w 766"/>
                  <a:gd name="T87" fmla="*/ 575 h 575"/>
                  <a:gd name="T88" fmla="*/ 745 w 766"/>
                  <a:gd name="T89" fmla="*/ 564 h 575"/>
                  <a:gd name="T90" fmla="*/ 756 w 766"/>
                  <a:gd name="T91" fmla="*/ 522 h 575"/>
                  <a:gd name="T92" fmla="*/ 766 w 766"/>
                  <a:gd name="T93" fmla="*/ 501 h 575"/>
                  <a:gd name="T94" fmla="*/ 756 w 766"/>
                  <a:gd name="T95" fmla="*/ 383 h 575"/>
                  <a:gd name="T96" fmla="*/ 649 w 766"/>
                  <a:gd name="T97" fmla="*/ 202 h 575"/>
                  <a:gd name="T98" fmla="*/ 607 w 766"/>
                  <a:gd name="T99" fmla="*/ 117 h 575"/>
                  <a:gd name="T100" fmla="*/ 564 w 766"/>
                  <a:gd name="T101" fmla="*/ 10 h 575"/>
                  <a:gd name="T102" fmla="*/ 521 w 766"/>
                  <a:gd name="T103" fmla="*/ 0 h 575"/>
                  <a:gd name="T104" fmla="*/ 521 w 766"/>
                  <a:gd name="T105" fmla="*/ 53 h 575"/>
                  <a:gd name="T106" fmla="*/ 500 w 766"/>
                  <a:gd name="T107" fmla="*/ 32 h 575"/>
                  <a:gd name="T108" fmla="*/ 245 w 766"/>
                  <a:gd name="T109" fmla="*/ 21 h 5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66"/>
                  <a:gd name="T166" fmla="*/ 0 h 575"/>
                  <a:gd name="T167" fmla="*/ 766 w 766"/>
                  <a:gd name="T168" fmla="*/ 575 h 57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66" h="575">
                    <a:moveTo>
                      <a:pt x="0" y="32"/>
                    </a:moveTo>
                    <a:lnTo>
                      <a:pt x="0" y="32"/>
                    </a:lnTo>
                    <a:lnTo>
                      <a:pt x="0" y="53"/>
                    </a:lnTo>
                    <a:lnTo>
                      <a:pt x="32" y="74"/>
                    </a:lnTo>
                    <a:lnTo>
                      <a:pt x="21" y="85"/>
                    </a:lnTo>
                    <a:lnTo>
                      <a:pt x="32" y="96"/>
                    </a:lnTo>
                    <a:lnTo>
                      <a:pt x="21" y="106"/>
                    </a:lnTo>
                    <a:lnTo>
                      <a:pt x="43" y="106"/>
                    </a:lnTo>
                    <a:lnTo>
                      <a:pt x="43" y="96"/>
                    </a:lnTo>
                    <a:lnTo>
                      <a:pt x="43" y="85"/>
                    </a:lnTo>
                    <a:lnTo>
                      <a:pt x="53" y="85"/>
                    </a:lnTo>
                    <a:lnTo>
                      <a:pt x="64" y="74"/>
                    </a:lnTo>
                    <a:lnTo>
                      <a:pt x="64" y="85"/>
                    </a:lnTo>
                    <a:lnTo>
                      <a:pt x="53" y="106"/>
                    </a:lnTo>
                    <a:lnTo>
                      <a:pt x="96" y="85"/>
                    </a:lnTo>
                    <a:lnTo>
                      <a:pt x="106" y="74"/>
                    </a:lnTo>
                    <a:lnTo>
                      <a:pt x="117" y="85"/>
                    </a:lnTo>
                    <a:lnTo>
                      <a:pt x="138" y="74"/>
                    </a:lnTo>
                    <a:lnTo>
                      <a:pt x="138" y="85"/>
                    </a:lnTo>
                    <a:lnTo>
                      <a:pt x="106" y="85"/>
                    </a:lnTo>
                    <a:lnTo>
                      <a:pt x="117" y="96"/>
                    </a:lnTo>
                    <a:lnTo>
                      <a:pt x="160" y="96"/>
                    </a:lnTo>
                    <a:lnTo>
                      <a:pt x="181" y="117"/>
                    </a:lnTo>
                    <a:lnTo>
                      <a:pt x="181" y="96"/>
                    </a:lnTo>
                    <a:lnTo>
                      <a:pt x="192" y="106"/>
                    </a:lnTo>
                    <a:lnTo>
                      <a:pt x="202" y="106"/>
                    </a:lnTo>
                    <a:lnTo>
                      <a:pt x="192" y="117"/>
                    </a:lnTo>
                    <a:lnTo>
                      <a:pt x="213" y="128"/>
                    </a:lnTo>
                    <a:lnTo>
                      <a:pt x="223" y="138"/>
                    </a:lnTo>
                    <a:lnTo>
                      <a:pt x="223" y="149"/>
                    </a:lnTo>
                    <a:lnTo>
                      <a:pt x="213" y="138"/>
                    </a:lnTo>
                    <a:lnTo>
                      <a:pt x="223" y="160"/>
                    </a:lnTo>
                    <a:lnTo>
                      <a:pt x="245" y="149"/>
                    </a:lnTo>
                    <a:lnTo>
                      <a:pt x="255" y="149"/>
                    </a:lnTo>
                    <a:lnTo>
                      <a:pt x="266" y="138"/>
                    </a:lnTo>
                    <a:lnTo>
                      <a:pt x="266" y="149"/>
                    </a:lnTo>
                    <a:lnTo>
                      <a:pt x="298" y="128"/>
                    </a:lnTo>
                    <a:lnTo>
                      <a:pt x="309" y="128"/>
                    </a:lnTo>
                    <a:lnTo>
                      <a:pt x="309" y="117"/>
                    </a:lnTo>
                    <a:lnTo>
                      <a:pt x="319" y="106"/>
                    </a:lnTo>
                    <a:lnTo>
                      <a:pt x="341" y="96"/>
                    </a:lnTo>
                    <a:lnTo>
                      <a:pt x="372" y="117"/>
                    </a:lnTo>
                    <a:lnTo>
                      <a:pt x="394" y="138"/>
                    </a:lnTo>
                    <a:lnTo>
                      <a:pt x="404" y="138"/>
                    </a:lnTo>
                    <a:lnTo>
                      <a:pt x="404" y="149"/>
                    </a:lnTo>
                    <a:lnTo>
                      <a:pt x="426" y="160"/>
                    </a:lnTo>
                    <a:lnTo>
                      <a:pt x="436" y="170"/>
                    </a:lnTo>
                    <a:lnTo>
                      <a:pt x="436" y="181"/>
                    </a:lnTo>
                    <a:lnTo>
                      <a:pt x="468" y="181"/>
                    </a:lnTo>
                    <a:lnTo>
                      <a:pt x="479" y="202"/>
                    </a:lnTo>
                    <a:lnTo>
                      <a:pt x="489" y="234"/>
                    </a:lnTo>
                    <a:lnTo>
                      <a:pt x="479" y="287"/>
                    </a:lnTo>
                    <a:lnTo>
                      <a:pt x="479" y="319"/>
                    </a:lnTo>
                    <a:lnTo>
                      <a:pt x="500" y="330"/>
                    </a:lnTo>
                    <a:lnTo>
                      <a:pt x="500" y="319"/>
                    </a:lnTo>
                    <a:lnTo>
                      <a:pt x="489" y="309"/>
                    </a:lnTo>
                    <a:lnTo>
                      <a:pt x="489" y="298"/>
                    </a:lnTo>
                    <a:lnTo>
                      <a:pt x="500" y="309"/>
                    </a:lnTo>
                    <a:lnTo>
                      <a:pt x="511" y="309"/>
                    </a:lnTo>
                    <a:lnTo>
                      <a:pt x="511" y="319"/>
                    </a:lnTo>
                    <a:lnTo>
                      <a:pt x="521" y="309"/>
                    </a:lnTo>
                    <a:lnTo>
                      <a:pt x="521" y="319"/>
                    </a:lnTo>
                    <a:lnTo>
                      <a:pt x="500" y="351"/>
                    </a:lnTo>
                    <a:lnTo>
                      <a:pt x="500" y="362"/>
                    </a:lnTo>
                    <a:lnTo>
                      <a:pt x="511" y="373"/>
                    </a:lnTo>
                    <a:lnTo>
                      <a:pt x="532" y="394"/>
                    </a:lnTo>
                    <a:lnTo>
                      <a:pt x="543" y="415"/>
                    </a:lnTo>
                    <a:lnTo>
                      <a:pt x="553" y="426"/>
                    </a:lnTo>
                    <a:lnTo>
                      <a:pt x="553" y="405"/>
                    </a:lnTo>
                    <a:lnTo>
                      <a:pt x="564" y="405"/>
                    </a:lnTo>
                    <a:lnTo>
                      <a:pt x="564" y="415"/>
                    </a:lnTo>
                    <a:lnTo>
                      <a:pt x="564" y="426"/>
                    </a:lnTo>
                    <a:lnTo>
                      <a:pt x="575" y="447"/>
                    </a:lnTo>
                    <a:lnTo>
                      <a:pt x="596" y="458"/>
                    </a:lnTo>
                    <a:lnTo>
                      <a:pt x="596" y="469"/>
                    </a:lnTo>
                    <a:lnTo>
                      <a:pt x="617" y="511"/>
                    </a:lnTo>
                    <a:lnTo>
                      <a:pt x="628" y="511"/>
                    </a:lnTo>
                    <a:lnTo>
                      <a:pt x="649" y="522"/>
                    </a:lnTo>
                    <a:lnTo>
                      <a:pt x="681" y="554"/>
                    </a:lnTo>
                    <a:lnTo>
                      <a:pt x="702" y="564"/>
                    </a:lnTo>
                    <a:lnTo>
                      <a:pt x="692" y="575"/>
                    </a:lnTo>
                    <a:lnTo>
                      <a:pt x="681" y="564"/>
                    </a:lnTo>
                    <a:lnTo>
                      <a:pt x="681" y="575"/>
                    </a:lnTo>
                    <a:lnTo>
                      <a:pt x="702" y="575"/>
                    </a:lnTo>
                    <a:lnTo>
                      <a:pt x="724" y="575"/>
                    </a:lnTo>
                    <a:lnTo>
                      <a:pt x="734" y="564"/>
                    </a:lnTo>
                    <a:lnTo>
                      <a:pt x="745" y="564"/>
                    </a:lnTo>
                    <a:lnTo>
                      <a:pt x="756" y="543"/>
                    </a:lnTo>
                    <a:lnTo>
                      <a:pt x="756" y="522"/>
                    </a:lnTo>
                    <a:lnTo>
                      <a:pt x="766" y="501"/>
                    </a:lnTo>
                    <a:lnTo>
                      <a:pt x="766" y="405"/>
                    </a:lnTo>
                    <a:lnTo>
                      <a:pt x="756" y="383"/>
                    </a:lnTo>
                    <a:lnTo>
                      <a:pt x="670" y="245"/>
                    </a:lnTo>
                    <a:lnTo>
                      <a:pt x="649" y="202"/>
                    </a:lnTo>
                    <a:lnTo>
                      <a:pt x="660" y="202"/>
                    </a:lnTo>
                    <a:lnTo>
                      <a:pt x="607" y="117"/>
                    </a:lnTo>
                    <a:lnTo>
                      <a:pt x="564" y="21"/>
                    </a:lnTo>
                    <a:lnTo>
                      <a:pt x="564" y="10"/>
                    </a:lnTo>
                    <a:lnTo>
                      <a:pt x="553" y="10"/>
                    </a:lnTo>
                    <a:lnTo>
                      <a:pt x="521" y="0"/>
                    </a:lnTo>
                    <a:lnTo>
                      <a:pt x="511" y="10"/>
                    </a:lnTo>
                    <a:lnTo>
                      <a:pt x="521" y="53"/>
                    </a:lnTo>
                    <a:lnTo>
                      <a:pt x="500" y="53"/>
                    </a:lnTo>
                    <a:lnTo>
                      <a:pt x="500" y="32"/>
                    </a:lnTo>
                    <a:lnTo>
                      <a:pt x="255" y="42"/>
                    </a:lnTo>
                    <a:lnTo>
                      <a:pt x="245" y="21"/>
                    </a:lnTo>
                    <a:lnTo>
                      <a:pt x="0" y="32"/>
                    </a:lnTo>
                  </a:path>
                </a:pathLst>
              </a:custGeom>
              <a:grpFill/>
              <a:ln w="17463" cap="flat">
                <a:solidFill>
                  <a:srgbClr val="000000"/>
                </a:solidFill>
                <a:prstDash val="solid"/>
                <a:round/>
                <a:headEnd/>
                <a:tailEnd/>
              </a:ln>
            </p:spPr>
            <p:txBody>
              <a:bodyPr/>
              <a:lstStyle/>
              <a:p>
                <a:pPr>
                  <a:defRPr/>
                </a:pPr>
                <a:endParaRPr lang="en-US"/>
              </a:p>
            </p:txBody>
          </p:sp>
        </p:grpSp>
        <p:grpSp>
          <p:nvGrpSpPr>
            <p:cNvPr id="5" name="Group 12" descr="30%"/>
            <p:cNvGrpSpPr>
              <a:grpSpLocks/>
            </p:cNvGrpSpPr>
            <p:nvPr/>
          </p:nvGrpSpPr>
          <p:grpSpPr bwMode="auto">
            <a:xfrm>
              <a:off x="4123" y="3655"/>
              <a:ext cx="32" cy="22"/>
              <a:chOff x="4123" y="3655"/>
              <a:chExt cx="32" cy="22"/>
            </a:xfrm>
            <a:grpFill/>
          </p:grpSpPr>
          <p:sp>
            <p:nvSpPr>
              <p:cNvPr id="13589" name="Freeform 13" descr="30%"/>
              <p:cNvSpPr>
                <a:spLocks/>
              </p:cNvSpPr>
              <p:nvPr/>
            </p:nvSpPr>
            <p:spPr bwMode="auto">
              <a:xfrm>
                <a:off x="4123" y="3655"/>
                <a:ext cx="32" cy="22"/>
              </a:xfrm>
              <a:custGeom>
                <a:avLst/>
                <a:gdLst>
                  <a:gd name="T0" fmla="*/ 0 w 32"/>
                  <a:gd name="T1" fmla="*/ 22 h 22"/>
                  <a:gd name="T2" fmla="*/ 0 w 32"/>
                  <a:gd name="T3" fmla="*/ 22 h 22"/>
                  <a:gd name="T4" fmla="*/ 0 w 32"/>
                  <a:gd name="T5" fmla="*/ 11 h 22"/>
                  <a:gd name="T6" fmla="*/ 11 w 32"/>
                  <a:gd name="T7" fmla="*/ 0 h 22"/>
                  <a:gd name="T8" fmla="*/ 22 w 32"/>
                  <a:gd name="T9" fmla="*/ 0 h 22"/>
                  <a:gd name="T10" fmla="*/ 32 w 32"/>
                  <a:gd name="T11" fmla="*/ 11 h 22"/>
                  <a:gd name="T12" fmla="*/ 22 w 32"/>
                  <a:gd name="T13" fmla="*/ 11 h 22"/>
                  <a:gd name="T14" fmla="*/ 11 w 32"/>
                  <a:gd name="T15" fmla="*/ 11 h 22"/>
                  <a:gd name="T16" fmla="*/ 11 w 32"/>
                  <a:gd name="T17" fmla="*/ 22 h 22"/>
                  <a:gd name="T18" fmla="*/ 0 w 32"/>
                  <a:gd name="T19" fmla="*/ 22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22"/>
                  <a:gd name="T32" fmla="*/ 32 w 32"/>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22">
                    <a:moveTo>
                      <a:pt x="0" y="22"/>
                    </a:moveTo>
                    <a:lnTo>
                      <a:pt x="0" y="22"/>
                    </a:lnTo>
                    <a:lnTo>
                      <a:pt x="0" y="11"/>
                    </a:lnTo>
                    <a:lnTo>
                      <a:pt x="11" y="0"/>
                    </a:lnTo>
                    <a:lnTo>
                      <a:pt x="22" y="0"/>
                    </a:lnTo>
                    <a:lnTo>
                      <a:pt x="32" y="11"/>
                    </a:lnTo>
                    <a:lnTo>
                      <a:pt x="22" y="11"/>
                    </a:lnTo>
                    <a:lnTo>
                      <a:pt x="11" y="11"/>
                    </a:lnTo>
                    <a:lnTo>
                      <a:pt x="11" y="22"/>
                    </a:lnTo>
                    <a:lnTo>
                      <a:pt x="0" y="22"/>
                    </a:lnTo>
                    <a:close/>
                  </a:path>
                </a:pathLst>
              </a:custGeom>
              <a:grpFill/>
              <a:ln w="9525">
                <a:noFill/>
                <a:round/>
                <a:headEnd/>
                <a:tailEnd/>
              </a:ln>
            </p:spPr>
            <p:txBody>
              <a:bodyPr/>
              <a:lstStyle/>
              <a:p>
                <a:pPr>
                  <a:defRPr/>
                </a:pPr>
                <a:endParaRPr lang="en-US"/>
              </a:p>
            </p:txBody>
          </p:sp>
          <p:sp>
            <p:nvSpPr>
              <p:cNvPr id="13590" name="Freeform 14" descr="30%"/>
              <p:cNvSpPr>
                <a:spLocks/>
              </p:cNvSpPr>
              <p:nvPr/>
            </p:nvSpPr>
            <p:spPr bwMode="auto">
              <a:xfrm>
                <a:off x="4123" y="3655"/>
                <a:ext cx="32" cy="22"/>
              </a:xfrm>
              <a:custGeom>
                <a:avLst/>
                <a:gdLst>
                  <a:gd name="T0" fmla="*/ 0 w 32"/>
                  <a:gd name="T1" fmla="*/ 22 h 22"/>
                  <a:gd name="T2" fmla="*/ 0 w 32"/>
                  <a:gd name="T3" fmla="*/ 22 h 22"/>
                  <a:gd name="T4" fmla="*/ 0 w 32"/>
                  <a:gd name="T5" fmla="*/ 11 h 22"/>
                  <a:gd name="T6" fmla="*/ 11 w 32"/>
                  <a:gd name="T7" fmla="*/ 0 h 22"/>
                  <a:gd name="T8" fmla="*/ 22 w 32"/>
                  <a:gd name="T9" fmla="*/ 0 h 22"/>
                  <a:gd name="T10" fmla="*/ 32 w 32"/>
                  <a:gd name="T11" fmla="*/ 11 h 22"/>
                  <a:gd name="T12" fmla="*/ 22 w 32"/>
                  <a:gd name="T13" fmla="*/ 11 h 22"/>
                  <a:gd name="T14" fmla="*/ 11 w 32"/>
                  <a:gd name="T15" fmla="*/ 11 h 22"/>
                  <a:gd name="T16" fmla="*/ 11 w 32"/>
                  <a:gd name="T17" fmla="*/ 22 h 22"/>
                  <a:gd name="T18" fmla="*/ 0 w 32"/>
                  <a:gd name="T19" fmla="*/ 22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22"/>
                  <a:gd name="T32" fmla="*/ 32 w 32"/>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22">
                    <a:moveTo>
                      <a:pt x="0" y="22"/>
                    </a:moveTo>
                    <a:lnTo>
                      <a:pt x="0" y="22"/>
                    </a:lnTo>
                    <a:lnTo>
                      <a:pt x="0" y="11"/>
                    </a:lnTo>
                    <a:lnTo>
                      <a:pt x="11" y="0"/>
                    </a:lnTo>
                    <a:lnTo>
                      <a:pt x="22" y="0"/>
                    </a:lnTo>
                    <a:lnTo>
                      <a:pt x="32" y="11"/>
                    </a:lnTo>
                    <a:lnTo>
                      <a:pt x="22" y="11"/>
                    </a:lnTo>
                    <a:lnTo>
                      <a:pt x="11" y="11"/>
                    </a:lnTo>
                    <a:lnTo>
                      <a:pt x="11" y="22"/>
                    </a:lnTo>
                    <a:lnTo>
                      <a:pt x="0" y="22"/>
                    </a:lnTo>
                  </a:path>
                </a:pathLst>
              </a:custGeom>
              <a:grpFill/>
              <a:ln w="17463" cap="flat">
                <a:solidFill>
                  <a:srgbClr val="000000"/>
                </a:solidFill>
                <a:prstDash val="solid"/>
                <a:round/>
                <a:headEnd/>
                <a:tailEnd/>
              </a:ln>
            </p:spPr>
            <p:txBody>
              <a:bodyPr/>
              <a:lstStyle/>
              <a:p>
                <a:pPr>
                  <a:defRPr/>
                </a:pPr>
                <a:endParaRPr lang="en-US"/>
              </a:p>
            </p:txBody>
          </p:sp>
        </p:grpSp>
        <p:grpSp>
          <p:nvGrpSpPr>
            <p:cNvPr id="6" name="Group 15" descr="30%"/>
            <p:cNvGrpSpPr>
              <a:grpSpLocks/>
            </p:cNvGrpSpPr>
            <p:nvPr/>
          </p:nvGrpSpPr>
          <p:grpSpPr bwMode="auto">
            <a:xfrm>
              <a:off x="4177" y="3634"/>
              <a:ext cx="32" cy="21"/>
              <a:chOff x="4177" y="3634"/>
              <a:chExt cx="32" cy="21"/>
            </a:xfrm>
            <a:grpFill/>
          </p:grpSpPr>
          <p:sp>
            <p:nvSpPr>
              <p:cNvPr id="13587" name="Freeform 16" descr="30%"/>
              <p:cNvSpPr>
                <a:spLocks/>
              </p:cNvSpPr>
              <p:nvPr/>
            </p:nvSpPr>
            <p:spPr bwMode="auto">
              <a:xfrm>
                <a:off x="4177" y="3634"/>
                <a:ext cx="32" cy="21"/>
              </a:xfrm>
              <a:custGeom>
                <a:avLst/>
                <a:gdLst>
                  <a:gd name="T0" fmla="*/ 0 w 32"/>
                  <a:gd name="T1" fmla="*/ 21 h 21"/>
                  <a:gd name="T2" fmla="*/ 0 w 32"/>
                  <a:gd name="T3" fmla="*/ 21 h 21"/>
                  <a:gd name="T4" fmla="*/ 0 w 32"/>
                  <a:gd name="T5" fmla="*/ 21 h 21"/>
                  <a:gd name="T6" fmla="*/ 32 w 32"/>
                  <a:gd name="T7" fmla="*/ 0 h 21"/>
                  <a:gd name="T8" fmla="*/ 10 w 32"/>
                  <a:gd name="T9" fmla="*/ 11 h 21"/>
                  <a:gd name="T10" fmla="*/ 0 w 32"/>
                  <a:gd name="T11" fmla="*/ 21 h 21"/>
                  <a:gd name="T12" fmla="*/ 0 60000 65536"/>
                  <a:gd name="T13" fmla="*/ 0 60000 65536"/>
                  <a:gd name="T14" fmla="*/ 0 60000 65536"/>
                  <a:gd name="T15" fmla="*/ 0 60000 65536"/>
                  <a:gd name="T16" fmla="*/ 0 60000 65536"/>
                  <a:gd name="T17" fmla="*/ 0 60000 65536"/>
                  <a:gd name="T18" fmla="*/ 0 w 32"/>
                  <a:gd name="T19" fmla="*/ 0 h 21"/>
                  <a:gd name="T20" fmla="*/ 32 w 32"/>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32" h="21">
                    <a:moveTo>
                      <a:pt x="0" y="21"/>
                    </a:moveTo>
                    <a:lnTo>
                      <a:pt x="0" y="21"/>
                    </a:lnTo>
                    <a:lnTo>
                      <a:pt x="32" y="0"/>
                    </a:lnTo>
                    <a:lnTo>
                      <a:pt x="10" y="11"/>
                    </a:lnTo>
                    <a:lnTo>
                      <a:pt x="0" y="21"/>
                    </a:lnTo>
                    <a:close/>
                  </a:path>
                </a:pathLst>
              </a:custGeom>
              <a:grpFill/>
              <a:ln w="9525">
                <a:noFill/>
                <a:round/>
                <a:headEnd/>
                <a:tailEnd/>
              </a:ln>
            </p:spPr>
            <p:txBody>
              <a:bodyPr/>
              <a:lstStyle/>
              <a:p>
                <a:pPr>
                  <a:defRPr/>
                </a:pPr>
                <a:endParaRPr lang="en-US"/>
              </a:p>
            </p:txBody>
          </p:sp>
          <p:sp>
            <p:nvSpPr>
              <p:cNvPr id="13588" name="Freeform 17" descr="30%"/>
              <p:cNvSpPr>
                <a:spLocks/>
              </p:cNvSpPr>
              <p:nvPr/>
            </p:nvSpPr>
            <p:spPr bwMode="auto">
              <a:xfrm>
                <a:off x="4177" y="3634"/>
                <a:ext cx="32" cy="21"/>
              </a:xfrm>
              <a:custGeom>
                <a:avLst/>
                <a:gdLst>
                  <a:gd name="T0" fmla="*/ 0 w 32"/>
                  <a:gd name="T1" fmla="*/ 21 h 21"/>
                  <a:gd name="T2" fmla="*/ 0 w 32"/>
                  <a:gd name="T3" fmla="*/ 21 h 21"/>
                  <a:gd name="T4" fmla="*/ 0 w 32"/>
                  <a:gd name="T5" fmla="*/ 21 h 21"/>
                  <a:gd name="T6" fmla="*/ 32 w 32"/>
                  <a:gd name="T7" fmla="*/ 0 h 21"/>
                  <a:gd name="T8" fmla="*/ 10 w 32"/>
                  <a:gd name="T9" fmla="*/ 11 h 21"/>
                  <a:gd name="T10" fmla="*/ 0 w 32"/>
                  <a:gd name="T11" fmla="*/ 21 h 21"/>
                  <a:gd name="T12" fmla="*/ 0 60000 65536"/>
                  <a:gd name="T13" fmla="*/ 0 60000 65536"/>
                  <a:gd name="T14" fmla="*/ 0 60000 65536"/>
                  <a:gd name="T15" fmla="*/ 0 60000 65536"/>
                  <a:gd name="T16" fmla="*/ 0 60000 65536"/>
                  <a:gd name="T17" fmla="*/ 0 60000 65536"/>
                  <a:gd name="T18" fmla="*/ 0 w 32"/>
                  <a:gd name="T19" fmla="*/ 0 h 21"/>
                  <a:gd name="T20" fmla="*/ 32 w 32"/>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32" h="21">
                    <a:moveTo>
                      <a:pt x="0" y="21"/>
                    </a:moveTo>
                    <a:lnTo>
                      <a:pt x="0" y="21"/>
                    </a:lnTo>
                    <a:lnTo>
                      <a:pt x="32" y="0"/>
                    </a:lnTo>
                    <a:lnTo>
                      <a:pt x="10" y="11"/>
                    </a:lnTo>
                    <a:lnTo>
                      <a:pt x="0" y="21"/>
                    </a:lnTo>
                  </a:path>
                </a:pathLst>
              </a:custGeom>
              <a:grpFill/>
              <a:ln w="17463" cap="flat">
                <a:solidFill>
                  <a:srgbClr val="000000"/>
                </a:solidFill>
                <a:prstDash val="solid"/>
                <a:round/>
                <a:headEnd/>
                <a:tailEnd/>
              </a:ln>
            </p:spPr>
            <p:txBody>
              <a:bodyPr/>
              <a:lstStyle/>
              <a:p>
                <a:pPr>
                  <a:defRPr/>
                </a:pPr>
                <a:endParaRPr lang="en-US"/>
              </a:p>
            </p:txBody>
          </p:sp>
        </p:grpSp>
        <p:grpSp>
          <p:nvGrpSpPr>
            <p:cNvPr id="7" name="Group 18" descr="30%"/>
            <p:cNvGrpSpPr>
              <a:grpSpLocks/>
            </p:cNvGrpSpPr>
            <p:nvPr/>
          </p:nvGrpSpPr>
          <p:grpSpPr bwMode="auto">
            <a:xfrm>
              <a:off x="4230" y="3570"/>
              <a:ext cx="21" cy="43"/>
              <a:chOff x="4230" y="3570"/>
              <a:chExt cx="21" cy="43"/>
            </a:xfrm>
            <a:grpFill/>
          </p:grpSpPr>
          <p:sp>
            <p:nvSpPr>
              <p:cNvPr id="13585" name="Freeform 19" descr="30%"/>
              <p:cNvSpPr>
                <a:spLocks/>
              </p:cNvSpPr>
              <p:nvPr/>
            </p:nvSpPr>
            <p:spPr bwMode="auto">
              <a:xfrm>
                <a:off x="4230" y="3570"/>
                <a:ext cx="21" cy="43"/>
              </a:xfrm>
              <a:custGeom>
                <a:avLst/>
                <a:gdLst>
                  <a:gd name="T0" fmla="*/ 0 w 21"/>
                  <a:gd name="T1" fmla="*/ 43 h 43"/>
                  <a:gd name="T2" fmla="*/ 0 w 21"/>
                  <a:gd name="T3" fmla="*/ 43 h 43"/>
                  <a:gd name="T4" fmla="*/ 11 w 21"/>
                  <a:gd name="T5" fmla="*/ 32 h 43"/>
                  <a:gd name="T6" fmla="*/ 21 w 21"/>
                  <a:gd name="T7" fmla="*/ 0 h 43"/>
                  <a:gd name="T8" fmla="*/ 11 w 21"/>
                  <a:gd name="T9" fmla="*/ 21 h 43"/>
                  <a:gd name="T10" fmla="*/ 0 w 21"/>
                  <a:gd name="T11" fmla="*/ 43 h 43"/>
                  <a:gd name="T12" fmla="*/ 0 60000 65536"/>
                  <a:gd name="T13" fmla="*/ 0 60000 65536"/>
                  <a:gd name="T14" fmla="*/ 0 60000 65536"/>
                  <a:gd name="T15" fmla="*/ 0 60000 65536"/>
                  <a:gd name="T16" fmla="*/ 0 60000 65536"/>
                  <a:gd name="T17" fmla="*/ 0 60000 65536"/>
                  <a:gd name="T18" fmla="*/ 0 w 21"/>
                  <a:gd name="T19" fmla="*/ 0 h 43"/>
                  <a:gd name="T20" fmla="*/ 21 w 21"/>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21" h="43">
                    <a:moveTo>
                      <a:pt x="0" y="43"/>
                    </a:moveTo>
                    <a:lnTo>
                      <a:pt x="0" y="43"/>
                    </a:lnTo>
                    <a:lnTo>
                      <a:pt x="11" y="32"/>
                    </a:lnTo>
                    <a:lnTo>
                      <a:pt x="21" y="0"/>
                    </a:lnTo>
                    <a:lnTo>
                      <a:pt x="11" y="21"/>
                    </a:lnTo>
                    <a:lnTo>
                      <a:pt x="0" y="43"/>
                    </a:lnTo>
                    <a:close/>
                  </a:path>
                </a:pathLst>
              </a:custGeom>
              <a:grpFill/>
              <a:ln w="9525">
                <a:noFill/>
                <a:round/>
                <a:headEnd/>
                <a:tailEnd/>
              </a:ln>
            </p:spPr>
            <p:txBody>
              <a:bodyPr/>
              <a:lstStyle/>
              <a:p>
                <a:pPr>
                  <a:defRPr/>
                </a:pPr>
                <a:endParaRPr lang="en-US"/>
              </a:p>
            </p:txBody>
          </p:sp>
          <p:sp>
            <p:nvSpPr>
              <p:cNvPr id="13586" name="Freeform 20" descr="30%"/>
              <p:cNvSpPr>
                <a:spLocks/>
              </p:cNvSpPr>
              <p:nvPr/>
            </p:nvSpPr>
            <p:spPr bwMode="auto">
              <a:xfrm>
                <a:off x="4230" y="3570"/>
                <a:ext cx="21" cy="43"/>
              </a:xfrm>
              <a:custGeom>
                <a:avLst/>
                <a:gdLst>
                  <a:gd name="T0" fmla="*/ 0 w 21"/>
                  <a:gd name="T1" fmla="*/ 43 h 43"/>
                  <a:gd name="T2" fmla="*/ 0 w 21"/>
                  <a:gd name="T3" fmla="*/ 43 h 43"/>
                  <a:gd name="T4" fmla="*/ 11 w 21"/>
                  <a:gd name="T5" fmla="*/ 32 h 43"/>
                  <a:gd name="T6" fmla="*/ 21 w 21"/>
                  <a:gd name="T7" fmla="*/ 0 h 43"/>
                  <a:gd name="T8" fmla="*/ 11 w 21"/>
                  <a:gd name="T9" fmla="*/ 21 h 43"/>
                  <a:gd name="T10" fmla="*/ 0 w 21"/>
                  <a:gd name="T11" fmla="*/ 43 h 43"/>
                  <a:gd name="T12" fmla="*/ 0 60000 65536"/>
                  <a:gd name="T13" fmla="*/ 0 60000 65536"/>
                  <a:gd name="T14" fmla="*/ 0 60000 65536"/>
                  <a:gd name="T15" fmla="*/ 0 60000 65536"/>
                  <a:gd name="T16" fmla="*/ 0 60000 65536"/>
                  <a:gd name="T17" fmla="*/ 0 60000 65536"/>
                  <a:gd name="T18" fmla="*/ 0 w 21"/>
                  <a:gd name="T19" fmla="*/ 0 h 43"/>
                  <a:gd name="T20" fmla="*/ 21 w 21"/>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21" h="43">
                    <a:moveTo>
                      <a:pt x="0" y="43"/>
                    </a:moveTo>
                    <a:lnTo>
                      <a:pt x="0" y="43"/>
                    </a:lnTo>
                    <a:lnTo>
                      <a:pt x="11" y="32"/>
                    </a:lnTo>
                    <a:lnTo>
                      <a:pt x="21" y="0"/>
                    </a:lnTo>
                    <a:lnTo>
                      <a:pt x="11" y="21"/>
                    </a:lnTo>
                    <a:lnTo>
                      <a:pt x="0" y="43"/>
                    </a:lnTo>
                  </a:path>
                </a:pathLst>
              </a:custGeom>
              <a:grpFill/>
              <a:ln w="17463" cap="flat">
                <a:solidFill>
                  <a:srgbClr val="000000"/>
                </a:solidFill>
                <a:prstDash val="solid"/>
                <a:round/>
                <a:headEnd/>
                <a:tailEnd/>
              </a:ln>
            </p:spPr>
            <p:txBody>
              <a:bodyPr/>
              <a:lstStyle/>
              <a:p>
                <a:pPr>
                  <a:defRPr/>
                </a:pPr>
                <a:endParaRPr lang="en-US"/>
              </a:p>
            </p:txBody>
          </p:sp>
        </p:grpSp>
      </p:grpSp>
      <p:grpSp>
        <p:nvGrpSpPr>
          <p:cNvPr id="8" name="Group 21"/>
          <p:cNvGrpSpPr>
            <a:grpSpLocks/>
          </p:cNvGrpSpPr>
          <p:nvPr/>
        </p:nvGrpSpPr>
        <p:grpSpPr bwMode="auto">
          <a:xfrm>
            <a:off x="5751513" y="2125663"/>
            <a:ext cx="1012825" cy="947737"/>
            <a:chOff x="3145" y="1311"/>
            <a:chExt cx="638" cy="597"/>
          </a:xfrm>
          <a:solidFill>
            <a:schemeClr val="bg1"/>
          </a:solidFill>
        </p:grpSpPr>
        <p:grpSp>
          <p:nvGrpSpPr>
            <p:cNvPr id="11" name="Group 22"/>
            <p:cNvGrpSpPr>
              <a:grpSpLocks/>
            </p:cNvGrpSpPr>
            <p:nvPr/>
          </p:nvGrpSpPr>
          <p:grpSpPr bwMode="auto">
            <a:xfrm>
              <a:off x="3145" y="1311"/>
              <a:ext cx="489" cy="256"/>
              <a:chOff x="3145" y="1311"/>
              <a:chExt cx="489" cy="256"/>
            </a:xfrm>
            <a:grpFill/>
          </p:grpSpPr>
          <p:sp>
            <p:nvSpPr>
              <p:cNvPr id="9" name="Freeform 23"/>
              <p:cNvSpPr>
                <a:spLocks/>
              </p:cNvSpPr>
              <p:nvPr/>
            </p:nvSpPr>
            <p:spPr bwMode="auto">
              <a:xfrm>
                <a:off x="3145" y="1311"/>
                <a:ext cx="489" cy="256"/>
              </a:xfrm>
              <a:custGeom>
                <a:avLst/>
                <a:gdLst>
                  <a:gd name="T0" fmla="*/ 0 w 489"/>
                  <a:gd name="T1" fmla="*/ 106 h 256"/>
                  <a:gd name="T2" fmla="*/ 138 w 489"/>
                  <a:gd name="T3" fmla="*/ 160 h 256"/>
                  <a:gd name="T4" fmla="*/ 180 w 489"/>
                  <a:gd name="T5" fmla="*/ 181 h 256"/>
                  <a:gd name="T6" fmla="*/ 223 w 489"/>
                  <a:gd name="T7" fmla="*/ 256 h 256"/>
                  <a:gd name="T8" fmla="*/ 244 w 489"/>
                  <a:gd name="T9" fmla="*/ 192 h 256"/>
                  <a:gd name="T10" fmla="*/ 255 w 489"/>
                  <a:gd name="T11" fmla="*/ 170 h 256"/>
                  <a:gd name="T12" fmla="*/ 266 w 489"/>
                  <a:gd name="T13" fmla="*/ 160 h 256"/>
                  <a:gd name="T14" fmla="*/ 266 w 489"/>
                  <a:gd name="T15" fmla="*/ 181 h 256"/>
                  <a:gd name="T16" fmla="*/ 276 w 489"/>
                  <a:gd name="T17" fmla="*/ 160 h 256"/>
                  <a:gd name="T18" fmla="*/ 287 w 489"/>
                  <a:gd name="T19" fmla="*/ 160 h 256"/>
                  <a:gd name="T20" fmla="*/ 276 w 489"/>
                  <a:gd name="T21" fmla="*/ 181 h 256"/>
                  <a:gd name="T22" fmla="*/ 297 w 489"/>
                  <a:gd name="T23" fmla="*/ 170 h 256"/>
                  <a:gd name="T24" fmla="*/ 319 w 489"/>
                  <a:gd name="T25" fmla="*/ 149 h 256"/>
                  <a:gd name="T26" fmla="*/ 351 w 489"/>
                  <a:gd name="T27" fmla="*/ 149 h 256"/>
                  <a:gd name="T28" fmla="*/ 404 w 489"/>
                  <a:gd name="T29" fmla="*/ 138 h 256"/>
                  <a:gd name="T30" fmla="*/ 425 w 489"/>
                  <a:gd name="T31" fmla="*/ 128 h 256"/>
                  <a:gd name="T32" fmla="*/ 468 w 489"/>
                  <a:gd name="T33" fmla="*/ 128 h 256"/>
                  <a:gd name="T34" fmla="*/ 457 w 489"/>
                  <a:gd name="T35" fmla="*/ 106 h 256"/>
                  <a:gd name="T36" fmla="*/ 436 w 489"/>
                  <a:gd name="T37" fmla="*/ 85 h 256"/>
                  <a:gd name="T38" fmla="*/ 415 w 489"/>
                  <a:gd name="T39" fmla="*/ 85 h 256"/>
                  <a:gd name="T40" fmla="*/ 393 w 489"/>
                  <a:gd name="T41" fmla="*/ 85 h 256"/>
                  <a:gd name="T42" fmla="*/ 404 w 489"/>
                  <a:gd name="T43" fmla="*/ 53 h 256"/>
                  <a:gd name="T44" fmla="*/ 361 w 489"/>
                  <a:gd name="T45" fmla="*/ 74 h 256"/>
                  <a:gd name="T46" fmla="*/ 276 w 489"/>
                  <a:gd name="T47" fmla="*/ 106 h 256"/>
                  <a:gd name="T48" fmla="*/ 266 w 489"/>
                  <a:gd name="T49" fmla="*/ 106 h 256"/>
                  <a:gd name="T50" fmla="*/ 244 w 489"/>
                  <a:gd name="T51" fmla="*/ 96 h 256"/>
                  <a:gd name="T52" fmla="*/ 202 w 489"/>
                  <a:gd name="T53" fmla="*/ 64 h 256"/>
                  <a:gd name="T54" fmla="*/ 159 w 489"/>
                  <a:gd name="T55" fmla="*/ 64 h 256"/>
                  <a:gd name="T56" fmla="*/ 159 w 489"/>
                  <a:gd name="T57" fmla="*/ 53 h 256"/>
                  <a:gd name="T58" fmla="*/ 149 w 489"/>
                  <a:gd name="T59" fmla="*/ 74 h 256"/>
                  <a:gd name="T60" fmla="*/ 159 w 489"/>
                  <a:gd name="T61" fmla="*/ 32 h 256"/>
                  <a:gd name="T62" fmla="*/ 191 w 489"/>
                  <a:gd name="T63" fmla="*/ 11 h 256"/>
                  <a:gd name="T64" fmla="*/ 159 w 489"/>
                  <a:gd name="T65" fmla="*/ 0 h 256"/>
                  <a:gd name="T66" fmla="*/ 138 w 489"/>
                  <a:gd name="T67" fmla="*/ 21 h 256"/>
                  <a:gd name="T68" fmla="*/ 106 w 489"/>
                  <a:gd name="T69" fmla="*/ 53 h 256"/>
                  <a:gd name="T70" fmla="*/ 85 w 489"/>
                  <a:gd name="T71" fmla="*/ 74 h 256"/>
                  <a:gd name="T72" fmla="*/ 42 w 489"/>
                  <a:gd name="T73" fmla="*/ 74 h 256"/>
                  <a:gd name="T74" fmla="*/ 31 w 489"/>
                  <a:gd name="T75" fmla="*/ 96 h 2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89"/>
                  <a:gd name="T115" fmla="*/ 0 h 256"/>
                  <a:gd name="T116" fmla="*/ 489 w 489"/>
                  <a:gd name="T117" fmla="*/ 256 h 2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89" h="256">
                    <a:moveTo>
                      <a:pt x="0" y="106"/>
                    </a:moveTo>
                    <a:lnTo>
                      <a:pt x="0" y="106"/>
                    </a:lnTo>
                    <a:lnTo>
                      <a:pt x="42" y="138"/>
                    </a:lnTo>
                    <a:lnTo>
                      <a:pt x="138" y="160"/>
                    </a:lnTo>
                    <a:lnTo>
                      <a:pt x="170" y="170"/>
                    </a:lnTo>
                    <a:lnTo>
                      <a:pt x="180" y="181"/>
                    </a:lnTo>
                    <a:lnTo>
                      <a:pt x="202" y="181"/>
                    </a:lnTo>
                    <a:lnTo>
                      <a:pt x="223" y="256"/>
                    </a:lnTo>
                    <a:lnTo>
                      <a:pt x="244" y="202"/>
                    </a:lnTo>
                    <a:lnTo>
                      <a:pt x="244" y="192"/>
                    </a:lnTo>
                    <a:lnTo>
                      <a:pt x="255" y="181"/>
                    </a:lnTo>
                    <a:lnTo>
                      <a:pt x="255" y="170"/>
                    </a:lnTo>
                    <a:lnTo>
                      <a:pt x="266" y="160"/>
                    </a:lnTo>
                    <a:lnTo>
                      <a:pt x="266" y="170"/>
                    </a:lnTo>
                    <a:lnTo>
                      <a:pt x="266" y="181"/>
                    </a:lnTo>
                    <a:lnTo>
                      <a:pt x="276" y="160"/>
                    </a:lnTo>
                    <a:lnTo>
                      <a:pt x="287" y="170"/>
                    </a:lnTo>
                    <a:lnTo>
                      <a:pt x="287" y="160"/>
                    </a:lnTo>
                    <a:lnTo>
                      <a:pt x="276" y="181"/>
                    </a:lnTo>
                    <a:lnTo>
                      <a:pt x="287" y="192"/>
                    </a:lnTo>
                    <a:lnTo>
                      <a:pt x="297" y="170"/>
                    </a:lnTo>
                    <a:lnTo>
                      <a:pt x="308" y="170"/>
                    </a:lnTo>
                    <a:lnTo>
                      <a:pt x="319" y="149"/>
                    </a:lnTo>
                    <a:lnTo>
                      <a:pt x="340" y="149"/>
                    </a:lnTo>
                    <a:lnTo>
                      <a:pt x="351" y="149"/>
                    </a:lnTo>
                    <a:lnTo>
                      <a:pt x="372" y="128"/>
                    </a:lnTo>
                    <a:lnTo>
                      <a:pt x="404" y="138"/>
                    </a:lnTo>
                    <a:lnTo>
                      <a:pt x="425" y="149"/>
                    </a:lnTo>
                    <a:lnTo>
                      <a:pt x="425" y="128"/>
                    </a:lnTo>
                    <a:lnTo>
                      <a:pt x="436" y="128"/>
                    </a:lnTo>
                    <a:lnTo>
                      <a:pt x="468" y="128"/>
                    </a:lnTo>
                    <a:lnTo>
                      <a:pt x="489" y="128"/>
                    </a:lnTo>
                    <a:lnTo>
                      <a:pt x="457" y="106"/>
                    </a:lnTo>
                    <a:lnTo>
                      <a:pt x="457" y="85"/>
                    </a:lnTo>
                    <a:lnTo>
                      <a:pt x="436" y="85"/>
                    </a:lnTo>
                    <a:lnTo>
                      <a:pt x="425" y="85"/>
                    </a:lnTo>
                    <a:lnTo>
                      <a:pt x="415" y="85"/>
                    </a:lnTo>
                    <a:lnTo>
                      <a:pt x="404" y="85"/>
                    </a:lnTo>
                    <a:lnTo>
                      <a:pt x="393" y="85"/>
                    </a:lnTo>
                    <a:lnTo>
                      <a:pt x="393" y="74"/>
                    </a:lnTo>
                    <a:lnTo>
                      <a:pt x="404" y="53"/>
                    </a:lnTo>
                    <a:lnTo>
                      <a:pt x="383" y="64"/>
                    </a:lnTo>
                    <a:lnTo>
                      <a:pt x="361" y="74"/>
                    </a:lnTo>
                    <a:lnTo>
                      <a:pt x="308" y="74"/>
                    </a:lnTo>
                    <a:lnTo>
                      <a:pt x="276" y="106"/>
                    </a:lnTo>
                    <a:lnTo>
                      <a:pt x="276" y="96"/>
                    </a:lnTo>
                    <a:lnTo>
                      <a:pt x="266" y="106"/>
                    </a:lnTo>
                    <a:lnTo>
                      <a:pt x="255" y="96"/>
                    </a:lnTo>
                    <a:lnTo>
                      <a:pt x="244" y="96"/>
                    </a:lnTo>
                    <a:lnTo>
                      <a:pt x="223" y="106"/>
                    </a:lnTo>
                    <a:lnTo>
                      <a:pt x="202" y="64"/>
                    </a:lnTo>
                    <a:lnTo>
                      <a:pt x="170" y="64"/>
                    </a:lnTo>
                    <a:lnTo>
                      <a:pt x="159" y="64"/>
                    </a:lnTo>
                    <a:lnTo>
                      <a:pt x="159" y="74"/>
                    </a:lnTo>
                    <a:lnTo>
                      <a:pt x="159" y="53"/>
                    </a:lnTo>
                    <a:lnTo>
                      <a:pt x="149" y="64"/>
                    </a:lnTo>
                    <a:lnTo>
                      <a:pt x="149" y="74"/>
                    </a:lnTo>
                    <a:lnTo>
                      <a:pt x="149" y="64"/>
                    </a:lnTo>
                    <a:lnTo>
                      <a:pt x="159" y="32"/>
                    </a:lnTo>
                    <a:lnTo>
                      <a:pt x="170" y="11"/>
                    </a:lnTo>
                    <a:lnTo>
                      <a:pt x="191" y="11"/>
                    </a:lnTo>
                    <a:lnTo>
                      <a:pt x="191" y="0"/>
                    </a:lnTo>
                    <a:lnTo>
                      <a:pt x="159" y="0"/>
                    </a:lnTo>
                    <a:lnTo>
                      <a:pt x="149" y="11"/>
                    </a:lnTo>
                    <a:lnTo>
                      <a:pt x="138" y="21"/>
                    </a:lnTo>
                    <a:lnTo>
                      <a:pt x="117" y="43"/>
                    </a:lnTo>
                    <a:lnTo>
                      <a:pt x="106" y="53"/>
                    </a:lnTo>
                    <a:lnTo>
                      <a:pt x="95" y="64"/>
                    </a:lnTo>
                    <a:lnTo>
                      <a:pt x="85" y="74"/>
                    </a:lnTo>
                    <a:lnTo>
                      <a:pt x="74" y="74"/>
                    </a:lnTo>
                    <a:lnTo>
                      <a:pt x="42" y="74"/>
                    </a:lnTo>
                    <a:lnTo>
                      <a:pt x="42" y="85"/>
                    </a:lnTo>
                    <a:lnTo>
                      <a:pt x="31" y="96"/>
                    </a:lnTo>
                    <a:lnTo>
                      <a:pt x="0" y="106"/>
                    </a:lnTo>
                    <a:close/>
                  </a:path>
                </a:pathLst>
              </a:custGeom>
              <a:grpFill/>
              <a:ln w="9525">
                <a:noFill/>
                <a:round/>
                <a:headEnd/>
                <a:tailEnd/>
              </a:ln>
            </p:spPr>
            <p:txBody>
              <a:bodyPr/>
              <a:lstStyle/>
              <a:p>
                <a:endParaRPr lang="en-US"/>
              </a:p>
            </p:txBody>
          </p:sp>
          <p:sp>
            <p:nvSpPr>
              <p:cNvPr id="10" name="Freeform 24"/>
              <p:cNvSpPr>
                <a:spLocks/>
              </p:cNvSpPr>
              <p:nvPr/>
            </p:nvSpPr>
            <p:spPr bwMode="auto">
              <a:xfrm>
                <a:off x="3145" y="1311"/>
                <a:ext cx="489" cy="256"/>
              </a:xfrm>
              <a:custGeom>
                <a:avLst/>
                <a:gdLst>
                  <a:gd name="T0" fmla="*/ 0 w 489"/>
                  <a:gd name="T1" fmla="*/ 106 h 256"/>
                  <a:gd name="T2" fmla="*/ 138 w 489"/>
                  <a:gd name="T3" fmla="*/ 160 h 256"/>
                  <a:gd name="T4" fmla="*/ 180 w 489"/>
                  <a:gd name="T5" fmla="*/ 181 h 256"/>
                  <a:gd name="T6" fmla="*/ 223 w 489"/>
                  <a:gd name="T7" fmla="*/ 256 h 256"/>
                  <a:gd name="T8" fmla="*/ 244 w 489"/>
                  <a:gd name="T9" fmla="*/ 192 h 256"/>
                  <a:gd name="T10" fmla="*/ 255 w 489"/>
                  <a:gd name="T11" fmla="*/ 170 h 256"/>
                  <a:gd name="T12" fmla="*/ 266 w 489"/>
                  <a:gd name="T13" fmla="*/ 160 h 256"/>
                  <a:gd name="T14" fmla="*/ 266 w 489"/>
                  <a:gd name="T15" fmla="*/ 181 h 256"/>
                  <a:gd name="T16" fmla="*/ 276 w 489"/>
                  <a:gd name="T17" fmla="*/ 160 h 256"/>
                  <a:gd name="T18" fmla="*/ 287 w 489"/>
                  <a:gd name="T19" fmla="*/ 160 h 256"/>
                  <a:gd name="T20" fmla="*/ 276 w 489"/>
                  <a:gd name="T21" fmla="*/ 181 h 256"/>
                  <a:gd name="T22" fmla="*/ 297 w 489"/>
                  <a:gd name="T23" fmla="*/ 170 h 256"/>
                  <a:gd name="T24" fmla="*/ 319 w 489"/>
                  <a:gd name="T25" fmla="*/ 149 h 256"/>
                  <a:gd name="T26" fmla="*/ 351 w 489"/>
                  <a:gd name="T27" fmla="*/ 149 h 256"/>
                  <a:gd name="T28" fmla="*/ 404 w 489"/>
                  <a:gd name="T29" fmla="*/ 138 h 256"/>
                  <a:gd name="T30" fmla="*/ 425 w 489"/>
                  <a:gd name="T31" fmla="*/ 128 h 256"/>
                  <a:gd name="T32" fmla="*/ 468 w 489"/>
                  <a:gd name="T33" fmla="*/ 128 h 256"/>
                  <a:gd name="T34" fmla="*/ 457 w 489"/>
                  <a:gd name="T35" fmla="*/ 106 h 256"/>
                  <a:gd name="T36" fmla="*/ 436 w 489"/>
                  <a:gd name="T37" fmla="*/ 85 h 256"/>
                  <a:gd name="T38" fmla="*/ 415 w 489"/>
                  <a:gd name="T39" fmla="*/ 85 h 256"/>
                  <a:gd name="T40" fmla="*/ 393 w 489"/>
                  <a:gd name="T41" fmla="*/ 85 h 256"/>
                  <a:gd name="T42" fmla="*/ 404 w 489"/>
                  <a:gd name="T43" fmla="*/ 53 h 256"/>
                  <a:gd name="T44" fmla="*/ 361 w 489"/>
                  <a:gd name="T45" fmla="*/ 74 h 256"/>
                  <a:gd name="T46" fmla="*/ 276 w 489"/>
                  <a:gd name="T47" fmla="*/ 106 h 256"/>
                  <a:gd name="T48" fmla="*/ 266 w 489"/>
                  <a:gd name="T49" fmla="*/ 106 h 256"/>
                  <a:gd name="T50" fmla="*/ 244 w 489"/>
                  <a:gd name="T51" fmla="*/ 96 h 256"/>
                  <a:gd name="T52" fmla="*/ 202 w 489"/>
                  <a:gd name="T53" fmla="*/ 64 h 256"/>
                  <a:gd name="T54" fmla="*/ 159 w 489"/>
                  <a:gd name="T55" fmla="*/ 64 h 256"/>
                  <a:gd name="T56" fmla="*/ 159 w 489"/>
                  <a:gd name="T57" fmla="*/ 53 h 256"/>
                  <a:gd name="T58" fmla="*/ 149 w 489"/>
                  <a:gd name="T59" fmla="*/ 74 h 256"/>
                  <a:gd name="T60" fmla="*/ 159 w 489"/>
                  <a:gd name="T61" fmla="*/ 32 h 256"/>
                  <a:gd name="T62" fmla="*/ 191 w 489"/>
                  <a:gd name="T63" fmla="*/ 11 h 256"/>
                  <a:gd name="T64" fmla="*/ 159 w 489"/>
                  <a:gd name="T65" fmla="*/ 0 h 256"/>
                  <a:gd name="T66" fmla="*/ 138 w 489"/>
                  <a:gd name="T67" fmla="*/ 21 h 256"/>
                  <a:gd name="T68" fmla="*/ 106 w 489"/>
                  <a:gd name="T69" fmla="*/ 53 h 256"/>
                  <a:gd name="T70" fmla="*/ 85 w 489"/>
                  <a:gd name="T71" fmla="*/ 74 h 256"/>
                  <a:gd name="T72" fmla="*/ 42 w 489"/>
                  <a:gd name="T73" fmla="*/ 74 h 256"/>
                  <a:gd name="T74" fmla="*/ 31 w 489"/>
                  <a:gd name="T75" fmla="*/ 96 h 2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89"/>
                  <a:gd name="T115" fmla="*/ 0 h 256"/>
                  <a:gd name="T116" fmla="*/ 489 w 489"/>
                  <a:gd name="T117" fmla="*/ 256 h 2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89" h="256">
                    <a:moveTo>
                      <a:pt x="0" y="106"/>
                    </a:moveTo>
                    <a:lnTo>
                      <a:pt x="0" y="106"/>
                    </a:lnTo>
                    <a:lnTo>
                      <a:pt x="42" y="138"/>
                    </a:lnTo>
                    <a:lnTo>
                      <a:pt x="138" y="160"/>
                    </a:lnTo>
                    <a:lnTo>
                      <a:pt x="170" y="170"/>
                    </a:lnTo>
                    <a:lnTo>
                      <a:pt x="180" y="181"/>
                    </a:lnTo>
                    <a:lnTo>
                      <a:pt x="202" y="181"/>
                    </a:lnTo>
                    <a:lnTo>
                      <a:pt x="223" y="256"/>
                    </a:lnTo>
                    <a:lnTo>
                      <a:pt x="244" y="202"/>
                    </a:lnTo>
                    <a:lnTo>
                      <a:pt x="244" y="192"/>
                    </a:lnTo>
                    <a:lnTo>
                      <a:pt x="255" y="181"/>
                    </a:lnTo>
                    <a:lnTo>
                      <a:pt x="255" y="170"/>
                    </a:lnTo>
                    <a:lnTo>
                      <a:pt x="266" y="160"/>
                    </a:lnTo>
                    <a:lnTo>
                      <a:pt x="266" y="170"/>
                    </a:lnTo>
                    <a:lnTo>
                      <a:pt x="266" y="181"/>
                    </a:lnTo>
                    <a:lnTo>
                      <a:pt x="276" y="160"/>
                    </a:lnTo>
                    <a:lnTo>
                      <a:pt x="287" y="170"/>
                    </a:lnTo>
                    <a:lnTo>
                      <a:pt x="287" y="160"/>
                    </a:lnTo>
                    <a:lnTo>
                      <a:pt x="276" y="181"/>
                    </a:lnTo>
                    <a:lnTo>
                      <a:pt x="287" y="192"/>
                    </a:lnTo>
                    <a:lnTo>
                      <a:pt x="297" y="170"/>
                    </a:lnTo>
                    <a:lnTo>
                      <a:pt x="308" y="170"/>
                    </a:lnTo>
                    <a:lnTo>
                      <a:pt x="319" y="149"/>
                    </a:lnTo>
                    <a:lnTo>
                      <a:pt x="340" y="149"/>
                    </a:lnTo>
                    <a:lnTo>
                      <a:pt x="351" y="149"/>
                    </a:lnTo>
                    <a:lnTo>
                      <a:pt x="372" y="128"/>
                    </a:lnTo>
                    <a:lnTo>
                      <a:pt x="404" y="138"/>
                    </a:lnTo>
                    <a:lnTo>
                      <a:pt x="425" y="149"/>
                    </a:lnTo>
                    <a:lnTo>
                      <a:pt x="425" y="128"/>
                    </a:lnTo>
                    <a:lnTo>
                      <a:pt x="436" y="128"/>
                    </a:lnTo>
                    <a:lnTo>
                      <a:pt x="468" y="128"/>
                    </a:lnTo>
                    <a:lnTo>
                      <a:pt x="489" y="128"/>
                    </a:lnTo>
                    <a:lnTo>
                      <a:pt x="457" y="106"/>
                    </a:lnTo>
                    <a:lnTo>
                      <a:pt x="457" y="85"/>
                    </a:lnTo>
                    <a:lnTo>
                      <a:pt x="436" y="85"/>
                    </a:lnTo>
                    <a:lnTo>
                      <a:pt x="425" y="85"/>
                    </a:lnTo>
                    <a:lnTo>
                      <a:pt x="415" y="85"/>
                    </a:lnTo>
                    <a:lnTo>
                      <a:pt x="404" y="85"/>
                    </a:lnTo>
                    <a:lnTo>
                      <a:pt x="393" y="85"/>
                    </a:lnTo>
                    <a:lnTo>
                      <a:pt x="393" y="74"/>
                    </a:lnTo>
                    <a:lnTo>
                      <a:pt x="404" y="53"/>
                    </a:lnTo>
                    <a:lnTo>
                      <a:pt x="383" y="64"/>
                    </a:lnTo>
                    <a:lnTo>
                      <a:pt x="361" y="74"/>
                    </a:lnTo>
                    <a:lnTo>
                      <a:pt x="308" y="74"/>
                    </a:lnTo>
                    <a:lnTo>
                      <a:pt x="276" y="106"/>
                    </a:lnTo>
                    <a:lnTo>
                      <a:pt x="276" y="96"/>
                    </a:lnTo>
                    <a:lnTo>
                      <a:pt x="266" y="106"/>
                    </a:lnTo>
                    <a:lnTo>
                      <a:pt x="255" y="96"/>
                    </a:lnTo>
                    <a:lnTo>
                      <a:pt x="244" y="96"/>
                    </a:lnTo>
                    <a:lnTo>
                      <a:pt x="223" y="106"/>
                    </a:lnTo>
                    <a:lnTo>
                      <a:pt x="202" y="64"/>
                    </a:lnTo>
                    <a:lnTo>
                      <a:pt x="170" y="64"/>
                    </a:lnTo>
                    <a:lnTo>
                      <a:pt x="159" y="64"/>
                    </a:lnTo>
                    <a:lnTo>
                      <a:pt x="159" y="74"/>
                    </a:lnTo>
                    <a:lnTo>
                      <a:pt x="159" y="53"/>
                    </a:lnTo>
                    <a:lnTo>
                      <a:pt x="149" y="64"/>
                    </a:lnTo>
                    <a:lnTo>
                      <a:pt x="149" y="74"/>
                    </a:lnTo>
                    <a:lnTo>
                      <a:pt x="149" y="64"/>
                    </a:lnTo>
                    <a:lnTo>
                      <a:pt x="159" y="32"/>
                    </a:lnTo>
                    <a:lnTo>
                      <a:pt x="170" y="11"/>
                    </a:lnTo>
                    <a:lnTo>
                      <a:pt x="191" y="11"/>
                    </a:lnTo>
                    <a:lnTo>
                      <a:pt x="191" y="0"/>
                    </a:lnTo>
                    <a:lnTo>
                      <a:pt x="159" y="0"/>
                    </a:lnTo>
                    <a:lnTo>
                      <a:pt x="149" y="11"/>
                    </a:lnTo>
                    <a:lnTo>
                      <a:pt x="138" y="21"/>
                    </a:lnTo>
                    <a:lnTo>
                      <a:pt x="117" y="43"/>
                    </a:lnTo>
                    <a:lnTo>
                      <a:pt x="106" y="53"/>
                    </a:lnTo>
                    <a:lnTo>
                      <a:pt x="95" y="64"/>
                    </a:lnTo>
                    <a:lnTo>
                      <a:pt x="85" y="74"/>
                    </a:lnTo>
                    <a:lnTo>
                      <a:pt x="74" y="74"/>
                    </a:lnTo>
                    <a:lnTo>
                      <a:pt x="42" y="74"/>
                    </a:lnTo>
                    <a:lnTo>
                      <a:pt x="42" y="85"/>
                    </a:lnTo>
                    <a:lnTo>
                      <a:pt x="31" y="96"/>
                    </a:lnTo>
                    <a:lnTo>
                      <a:pt x="0" y="106"/>
                    </a:lnTo>
                  </a:path>
                </a:pathLst>
              </a:custGeom>
              <a:grpFill/>
              <a:ln w="17463" cap="flat">
                <a:solidFill>
                  <a:srgbClr val="000000"/>
                </a:solidFill>
                <a:prstDash val="solid"/>
                <a:round/>
                <a:headEnd/>
                <a:tailEnd/>
              </a:ln>
            </p:spPr>
            <p:txBody>
              <a:bodyPr/>
              <a:lstStyle/>
              <a:p>
                <a:endParaRPr lang="en-US"/>
              </a:p>
            </p:txBody>
          </p:sp>
        </p:grpSp>
        <p:grpSp>
          <p:nvGrpSpPr>
            <p:cNvPr id="14" name="Group 25"/>
            <p:cNvGrpSpPr>
              <a:grpSpLocks/>
            </p:cNvGrpSpPr>
            <p:nvPr/>
          </p:nvGrpSpPr>
          <p:grpSpPr bwMode="auto">
            <a:xfrm>
              <a:off x="3453" y="1471"/>
              <a:ext cx="330" cy="437"/>
              <a:chOff x="3453" y="1471"/>
              <a:chExt cx="330" cy="437"/>
            </a:xfrm>
            <a:grpFill/>
          </p:grpSpPr>
          <p:sp>
            <p:nvSpPr>
              <p:cNvPr id="12" name="Freeform 26"/>
              <p:cNvSpPr>
                <a:spLocks/>
              </p:cNvSpPr>
              <p:nvPr/>
            </p:nvSpPr>
            <p:spPr bwMode="auto">
              <a:xfrm>
                <a:off x="3453" y="1471"/>
                <a:ext cx="330" cy="437"/>
              </a:xfrm>
              <a:custGeom>
                <a:avLst/>
                <a:gdLst>
                  <a:gd name="T0" fmla="*/ 0 w 330"/>
                  <a:gd name="T1" fmla="*/ 437 h 437"/>
                  <a:gd name="T2" fmla="*/ 0 w 330"/>
                  <a:gd name="T3" fmla="*/ 437 h 437"/>
                  <a:gd name="T4" fmla="*/ 32 w 330"/>
                  <a:gd name="T5" fmla="*/ 383 h 437"/>
                  <a:gd name="T6" fmla="*/ 43 w 330"/>
                  <a:gd name="T7" fmla="*/ 362 h 437"/>
                  <a:gd name="T8" fmla="*/ 43 w 330"/>
                  <a:gd name="T9" fmla="*/ 330 h 437"/>
                  <a:gd name="T10" fmla="*/ 32 w 330"/>
                  <a:gd name="T11" fmla="*/ 287 h 437"/>
                  <a:gd name="T12" fmla="*/ 21 w 330"/>
                  <a:gd name="T13" fmla="*/ 255 h 437"/>
                  <a:gd name="T14" fmla="*/ 11 w 330"/>
                  <a:gd name="T15" fmla="*/ 234 h 437"/>
                  <a:gd name="T16" fmla="*/ 11 w 330"/>
                  <a:gd name="T17" fmla="*/ 224 h 437"/>
                  <a:gd name="T18" fmla="*/ 11 w 330"/>
                  <a:gd name="T19" fmla="*/ 192 h 437"/>
                  <a:gd name="T20" fmla="*/ 11 w 330"/>
                  <a:gd name="T21" fmla="*/ 181 h 437"/>
                  <a:gd name="T22" fmla="*/ 21 w 330"/>
                  <a:gd name="T23" fmla="*/ 138 h 437"/>
                  <a:gd name="T24" fmla="*/ 21 w 330"/>
                  <a:gd name="T25" fmla="*/ 128 h 437"/>
                  <a:gd name="T26" fmla="*/ 32 w 330"/>
                  <a:gd name="T27" fmla="*/ 117 h 437"/>
                  <a:gd name="T28" fmla="*/ 32 w 330"/>
                  <a:gd name="T29" fmla="*/ 96 h 437"/>
                  <a:gd name="T30" fmla="*/ 53 w 330"/>
                  <a:gd name="T31" fmla="*/ 96 h 437"/>
                  <a:gd name="T32" fmla="*/ 64 w 330"/>
                  <a:gd name="T33" fmla="*/ 64 h 437"/>
                  <a:gd name="T34" fmla="*/ 64 w 330"/>
                  <a:gd name="T35" fmla="*/ 106 h 437"/>
                  <a:gd name="T36" fmla="*/ 75 w 330"/>
                  <a:gd name="T37" fmla="*/ 96 h 437"/>
                  <a:gd name="T38" fmla="*/ 75 w 330"/>
                  <a:gd name="T39" fmla="*/ 64 h 437"/>
                  <a:gd name="T40" fmla="*/ 96 w 330"/>
                  <a:gd name="T41" fmla="*/ 42 h 437"/>
                  <a:gd name="T42" fmla="*/ 107 w 330"/>
                  <a:gd name="T43" fmla="*/ 42 h 437"/>
                  <a:gd name="T44" fmla="*/ 96 w 330"/>
                  <a:gd name="T45" fmla="*/ 32 h 437"/>
                  <a:gd name="T46" fmla="*/ 96 w 330"/>
                  <a:gd name="T47" fmla="*/ 21 h 437"/>
                  <a:gd name="T48" fmla="*/ 107 w 330"/>
                  <a:gd name="T49" fmla="*/ 0 h 437"/>
                  <a:gd name="T50" fmla="*/ 117 w 330"/>
                  <a:gd name="T51" fmla="*/ 0 h 437"/>
                  <a:gd name="T52" fmla="*/ 160 w 330"/>
                  <a:gd name="T53" fmla="*/ 10 h 437"/>
                  <a:gd name="T54" fmla="*/ 170 w 330"/>
                  <a:gd name="T55" fmla="*/ 21 h 437"/>
                  <a:gd name="T56" fmla="*/ 213 w 330"/>
                  <a:gd name="T57" fmla="*/ 32 h 437"/>
                  <a:gd name="T58" fmla="*/ 224 w 330"/>
                  <a:gd name="T59" fmla="*/ 42 h 437"/>
                  <a:gd name="T60" fmla="*/ 234 w 330"/>
                  <a:gd name="T61" fmla="*/ 64 h 437"/>
                  <a:gd name="T62" fmla="*/ 224 w 330"/>
                  <a:gd name="T63" fmla="*/ 64 h 437"/>
                  <a:gd name="T64" fmla="*/ 224 w 330"/>
                  <a:gd name="T65" fmla="*/ 74 h 437"/>
                  <a:gd name="T66" fmla="*/ 234 w 330"/>
                  <a:gd name="T67" fmla="*/ 85 h 437"/>
                  <a:gd name="T68" fmla="*/ 245 w 330"/>
                  <a:gd name="T69" fmla="*/ 117 h 437"/>
                  <a:gd name="T70" fmla="*/ 245 w 330"/>
                  <a:gd name="T71" fmla="*/ 138 h 437"/>
                  <a:gd name="T72" fmla="*/ 224 w 330"/>
                  <a:gd name="T73" fmla="*/ 160 h 437"/>
                  <a:gd name="T74" fmla="*/ 224 w 330"/>
                  <a:gd name="T75" fmla="*/ 170 h 437"/>
                  <a:gd name="T76" fmla="*/ 213 w 330"/>
                  <a:gd name="T77" fmla="*/ 181 h 437"/>
                  <a:gd name="T78" fmla="*/ 202 w 330"/>
                  <a:gd name="T79" fmla="*/ 181 h 437"/>
                  <a:gd name="T80" fmla="*/ 213 w 330"/>
                  <a:gd name="T81" fmla="*/ 213 h 437"/>
                  <a:gd name="T82" fmla="*/ 224 w 330"/>
                  <a:gd name="T83" fmla="*/ 224 h 437"/>
                  <a:gd name="T84" fmla="*/ 245 w 330"/>
                  <a:gd name="T85" fmla="*/ 202 h 437"/>
                  <a:gd name="T86" fmla="*/ 255 w 330"/>
                  <a:gd name="T87" fmla="*/ 181 h 437"/>
                  <a:gd name="T88" fmla="*/ 277 w 330"/>
                  <a:gd name="T89" fmla="*/ 160 h 437"/>
                  <a:gd name="T90" fmla="*/ 298 w 330"/>
                  <a:gd name="T91" fmla="*/ 170 h 437"/>
                  <a:gd name="T92" fmla="*/ 309 w 330"/>
                  <a:gd name="T93" fmla="*/ 202 h 437"/>
                  <a:gd name="T94" fmla="*/ 319 w 330"/>
                  <a:gd name="T95" fmla="*/ 245 h 437"/>
                  <a:gd name="T96" fmla="*/ 330 w 330"/>
                  <a:gd name="T97" fmla="*/ 266 h 437"/>
                  <a:gd name="T98" fmla="*/ 319 w 330"/>
                  <a:gd name="T99" fmla="*/ 287 h 437"/>
                  <a:gd name="T100" fmla="*/ 330 w 330"/>
                  <a:gd name="T101" fmla="*/ 309 h 437"/>
                  <a:gd name="T102" fmla="*/ 319 w 330"/>
                  <a:gd name="T103" fmla="*/ 319 h 437"/>
                  <a:gd name="T104" fmla="*/ 319 w 330"/>
                  <a:gd name="T105" fmla="*/ 309 h 437"/>
                  <a:gd name="T106" fmla="*/ 309 w 330"/>
                  <a:gd name="T107" fmla="*/ 309 h 437"/>
                  <a:gd name="T108" fmla="*/ 309 w 330"/>
                  <a:gd name="T109" fmla="*/ 330 h 437"/>
                  <a:gd name="T110" fmla="*/ 298 w 330"/>
                  <a:gd name="T111" fmla="*/ 341 h 437"/>
                  <a:gd name="T112" fmla="*/ 287 w 330"/>
                  <a:gd name="T113" fmla="*/ 351 h 437"/>
                  <a:gd name="T114" fmla="*/ 287 w 330"/>
                  <a:gd name="T115" fmla="*/ 373 h 437"/>
                  <a:gd name="T116" fmla="*/ 277 w 330"/>
                  <a:gd name="T117" fmla="*/ 383 h 437"/>
                  <a:gd name="T118" fmla="*/ 266 w 330"/>
                  <a:gd name="T119" fmla="*/ 415 h 437"/>
                  <a:gd name="T120" fmla="*/ 160 w 330"/>
                  <a:gd name="T121" fmla="*/ 426 h 437"/>
                  <a:gd name="T122" fmla="*/ 160 w 330"/>
                  <a:gd name="T123" fmla="*/ 426 h 437"/>
                  <a:gd name="T124" fmla="*/ 0 w 330"/>
                  <a:gd name="T125" fmla="*/ 437 h 43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30"/>
                  <a:gd name="T190" fmla="*/ 0 h 437"/>
                  <a:gd name="T191" fmla="*/ 330 w 330"/>
                  <a:gd name="T192" fmla="*/ 437 h 43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30" h="437">
                    <a:moveTo>
                      <a:pt x="0" y="437"/>
                    </a:moveTo>
                    <a:lnTo>
                      <a:pt x="0" y="437"/>
                    </a:lnTo>
                    <a:lnTo>
                      <a:pt x="32" y="383"/>
                    </a:lnTo>
                    <a:lnTo>
                      <a:pt x="43" y="362"/>
                    </a:lnTo>
                    <a:lnTo>
                      <a:pt x="43" y="330"/>
                    </a:lnTo>
                    <a:lnTo>
                      <a:pt x="32" y="287"/>
                    </a:lnTo>
                    <a:lnTo>
                      <a:pt x="21" y="255"/>
                    </a:lnTo>
                    <a:lnTo>
                      <a:pt x="11" y="234"/>
                    </a:lnTo>
                    <a:lnTo>
                      <a:pt x="11" y="224"/>
                    </a:lnTo>
                    <a:lnTo>
                      <a:pt x="11" y="192"/>
                    </a:lnTo>
                    <a:lnTo>
                      <a:pt x="11" y="181"/>
                    </a:lnTo>
                    <a:lnTo>
                      <a:pt x="21" y="138"/>
                    </a:lnTo>
                    <a:lnTo>
                      <a:pt x="21" y="128"/>
                    </a:lnTo>
                    <a:lnTo>
                      <a:pt x="32" y="117"/>
                    </a:lnTo>
                    <a:lnTo>
                      <a:pt x="32" y="96"/>
                    </a:lnTo>
                    <a:lnTo>
                      <a:pt x="53" y="96"/>
                    </a:lnTo>
                    <a:lnTo>
                      <a:pt x="64" y="64"/>
                    </a:lnTo>
                    <a:lnTo>
                      <a:pt x="64" y="106"/>
                    </a:lnTo>
                    <a:lnTo>
                      <a:pt x="75" y="96"/>
                    </a:lnTo>
                    <a:lnTo>
                      <a:pt x="75" y="64"/>
                    </a:lnTo>
                    <a:lnTo>
                      <a:pt x="96" y="42"/>
                    </a:lnTo>
                    <a:lnTo>
                      <a:pt x="107" y="42"/>
                    </a:lnTo>
                    <a:lnTo>
                      <a:pt x="96" y="32"/>
                    </a:lnTo>
                    <a:lnTo>
                      <a:pt x="96" y="21"/>
                    </a:lnTo>
                    <a:lnTo>
                      <a:pt x="107" y="0"/>
                    </a:lnTo>
                    <a:lnTo>
                      <a:pt x="117" y="0"/>
                    </a:lnTo>
                    <a:lnTo>
                      <a:pt x="160" y="10"/>
                    </a:lnTo>
                    <a:lnTo>
                      <a:pt x="170" y="21"/>
                    </a:lnTo>
                    <a:lnTo>
                      <a:pt x="213" y="32"/>
                    </a:lnTo>
                    <a:lnTo>
                      <a:pt x="224" y="42"/>
                    </a:lnTo>
                    <a:lnTo>
                      <a:pt x="234" y="64"/>
                    </a:lnTo>
                    <a:lnTo>
                      <a:pt x="224" y="64"/>
                    </a:lnTo>
                    <a:lnTo>
                      <a:pt x="224" y="74"/>
                    </a:lnTo>
                    <a:lnTo>
                      <a:pt x="234" y="85"/>
                    </a:lnTo>
                    <a:lnTo>
                      <a:pt x="245" y="117"/>
                    </a:lnTo>
                    <a:lnTo>
                      <a:pt x="245" y="138"/>
                    </a:lnTo>
                    <a:lnTo>
                      <a:pt x="224" y="160"/>
                    </a:lnTo>
                    <a:lnTo>
                      <a:pt x="224" y="170"/>
                    </a:lnTo>
                    <a:lnTo>
                      <a:pt x="213" y="181"/>
                    </a:lnTo>
                    <a:lnTo>
                      <a:pt x="202" y="181"/>
                    </a:lnTo>
                    <a:lnTo>
                      <a:pt x="213" y="213"/>
                    </a:lnTo>
                    <a:lnTo>
                      <a:pt x="224" y="224"/>
                    </a:lnTo>
                    <a:lnTo>
                      <a:pt x="245" y="202"/>
                    </a:lnTo>
                    <a:lnTo>
                      <a:pt x="255" y="181"/>
                    </a:lnTo>
                    <a:lnTo>
                      <a:pt x="277" y="160"/>
                    </a:lnTo>
                    <a:lnTo>
                      <a:pt x="298" y="170"/>
                    </a:lnTo>
                    <a:lnTo>
                      <a:pt x="309" y="202"/>
                    </a:lnTo>
                    <a:lnTo>
                      <a:pt x="319" y="245"/>
                    </a:lnTo>
                    <a:lnTo>
                      <a:pt x="330" y="266"/>
                    </a:lnTo>
                    <a:lnTo>
                      <a:pt x="319" y="287"/>
                    </a:lnTo>
                    <a:lnTo>
                      <a:pt x="330" y="309"/>
                    </a:lnTo>
                    <a:lnTo>
                      <a:pt x="319" y="319"/>
                    </a:lnTo>
                    <a:lnTo>
                      <a:pt x="319" y="309"/>
                    </a:lnTo>
                    <a:lnTo>
                      <a:pt x="309" y="309"/>
                    </a:lnTo>
                    <a:lnTo>
                      <a:pt x="309" y="330"/>
                    </a:lnTo>
                    <a:lnTo>
                      <a:pt x="298" y="341"/>
                    </a:lnTo>
                    <a:lnTo>
                      <a:pt x="287" y="351"/>
                    </a:lnTo>
                    <a:lnTo>
                      <a:pt x="287" y="373"/>
                    </a:lnTo>
                    <a:lnTo>
                      <a:pt x="277" y="383"/>
                    </a:lnTo>
                    <a:lnTo>
                      <a:pt x="266" y="415"/>
                    </a:lnTo>
                    <a:lnTo>
                      <a:pt x="160" y="426"/>
                    </a:lnTo>
                    <a:lnTo>
                      <a:pt x="0" y="437"/>
                    </a:lnTo>
                    <a:close/>
                  </a:path>
                </a:pathLst>
              </a:custGeom>
              <a:grpFill/>
              <a:ln w="9525">
                <a:noFill/>
                <a:round/>
                <a:headEnd/>
                <a:tailEnd/>
              </a:ln>
            </p:spPr>
            <p:txBody>
              <a:bodyPr/>
              <a:lstStyle/>
              <a:p>
                <a:endParaRPr lang="en-US"/>
              </a:p>
            </p:txBody>
          </p:sp>
          <p:sp>
            <p:nvSpPr>
              <p:cNvPr id="13" name="Freeform 27"/>
              <p:cNvSpPr>
                <a:spLocks/>
              </p:cNvSpPr>
              <p:nvPr/>
            </p:nvSpPr>
            <p:spPr bwMode="auto">
              <a:xfrm>
                <a:off x="3453" y="1471"/>
                <a:ext cx="330" cy="437"/>
              </a:xfrm>
              <a:custGeom>
                <a:avLst/>
                <a:gdLst>
                  <a:gd name="T0" fmla="*/ 0 w 330"/>
                  <a:gd name="T1" fmla="*/ 437 h 437"/>
                  <a:gd name="T2" fmla="*/ 0 w 330"/>
                  <a:gd name="T3" fmla="*/ 437 h 437"/>
                  <a:gd name="T4" fmla="*/ 32 w 330"/>
                  <a:gd name="T5" fmla="*/ 383 h 437"/>
                  <a:gd name="T6" fmla="*/ 43 w 330"/>
                  <a:gd name="T7" fmla="*/ 362 h 437"/>
                  <a:gd name="T8" fmla="*/ 43 w 330"/>
                  <a:gd name="T9" fmla="*/ 330 h 437"/>
                  <a:gd name="T10" fmla="*/ 32 w 330"/>
                  <a:gd name="T11" fmla="*/ 287 h 437"/>
                  <a:gd name="T12" fmla="*/ 21 w 330"/>
                  <a:gd name="T13" fmla="*/ 255 h 437"/>
                  <a:gd name="T14" fmla="*/ 11 w 330"/>
                  <a:gd name="T15" fmla="*/ 234 h 437"/>
                  <a:gd name="T16" fmla="*/ 11 w 330"/>
                  <a:gd name="T17" fmla="*/ 224 h 437"/>
                  <a:gd name="T18" fmla="*/ 11 w 330"/>
                  <a:gd name="T19" fmla="*/ 192 h 437"/>
                  <a:gd name="T20" fmla="*/ 11 w 330"/>
                  <a:gd name="T21" fmla="*/ 181 h 437"/>
                  <a:gd name="T22" fmla="*/ 21 w 330"/>
                  <a:gd name="T23" fmla="*/ 138 h 437"/>
                  <a:gd name="T24" fmla="*/ 21 w 330"/>
                  <a:gd name="T25" fmla="*/ 128 h 437"/>
                  <a:gd name="T26" fmla="*/ 32 w 330"/>
                  <a:gd name="T27" fmla="*/ 117 h 437"/>
                  <a:gd name="T28" fmla="*/ 32 w 330"/>
                  <a:gd name="T29" fmla="*/ 96 h 437"/>
                  <a:gd name="T30" fmla="*/ 53 w 330"/>
                  <a:gd name="T31" fmla="*/ 96 h 437"/>
                  <a:gd name="T32" fmla="*/ 64 w 330"/>
                  <a:gd name="T33" fmla="*/ 64 h 437"/>
                  <a:gd name="T34" fmla="*/ 64 w 330"/>
                  <a:gd name="T35" fmla="*/ 106 h 437"/>
                  <a:gd name="T36" fmla="*/ 75 w 330"/>
                  <a:gd name="T37" fmla="*/ 96 h 437"/>
                  <a:gd name="T38" fmla="*/ 75 w 330"/>
                  <a:gd name="T39" fmla="*/ 64 h 437"/>
                  <a:gd name="T40" fmla="*/ 96 w 330"/>
                  <a:gd name="T41" fmla="*/ 42 h 437"/>
                  <a:gd name="T42" fmla="*/ 107 w 330"/>
                  <a:gd name="T43" fmla="*/ 42 h 437"/>
                  <a:gd name="T44" fmla="*/ 96 w 330"/>
                  <a:gd name="T45" fmla="*/ 32 h 437"/>
                  <a:gd name="T46" fmla="*/ 96 w 330"/>
                  <a:gd name="T47" fmla="*/ 21 h 437"/>
                  <a:gd name="T48" fmla="*/ 107 w 330"/>
                  <a:gd name="T49" fmla="*/ 0 h 437"/>
                  <a:gd name="T50" fmla="*/ 117 w 330"/>
                  <a:gd name="T51" fmla="*/ 0 h 437"/>
                  <a:gd name="T52" fmla="*/ 160 w 330"/>
                  <a:gd name="T53" fmla="*/ 10 h 437"/>
                  <a:gd name="T54" fmla="*/ 170 w 330"/>
                  <a:gd name="T55" fmla="*/ 21 h 437"/>
                  <a:gd name="T56" fmla="*/ 213 w 330"/>
                  <a:gd name="T57" fmla="*/ 32 h 437"/>
                  <a:gd name="T58" fmla="*/ 224 w 330"/>
                  <a:gd name="T59" fmla="*/ 42 h 437"/>
                  <a:gd name="T60" fmla="*/ 234 w 330"/>
                  <a:gd name="T61" fmla="*/ 64 h 437"/>
                  <a:gd name="T62" fmla="*/ 224 w 330"/>
                  <a:gd name="T63" fmla="*/ 64 h 437"/>
                  <a:gd name="T64" fmla="*/ 224 w 330"/>
                  <a:gd name="T65" fmla="*/ 74 h 437"/>
                  <a:gd name="T66" fmla="*/ 234 w 330"/>
                  <a:gd name="T67" fmla="*/ 85 h 437"/>
                  <a:gd name="T68" fmla="*/ 245 w 330"/>
                  <a:gd name="T69" fmla="*/ 117 h 437"/>
                  <a:gd name="T70" fmla="*/ 245 w 330"/>
                  <a:gd name="T71" fmla="*/ 138 h 437"/>
                  <a:gd name="T72" fmla="*/ 224 w 330"/>
                  <a:gd name="T73" fmla="*/ 160 h 437"/>
                  <a:gd name="T74" fmla="*/ 224 w 330"/>
                  <a:gd name="T75" fmla="*/ 170 h 437"/>
                  <a:gd name="T76" fmla="*/ 213 w 330"/>
                  <a:gd name="T77" fmla="*/ 181 h 437"/>
                  <a:gd name="T78" fmla="*/ 202 w 330"/>
                  <a:gd name="T79" fmla="*/ 181 h 437"/>
                  <a:gd name="T80" fmla="*/ 213 w 330"/>
                  <a:gd name="T81" fmla="*/ 213 h 437"/>
                  <a:gd name="T82" fmla="*/ 224 w 330"/>
                  <a:gd name="T83" fmla="*/ 224 h 437"/>
                  <a:gd name="T84" fmla="*/ 245 w 330"/>
                  <a:gd name="T85" fmla="*/ 202 h 437"/>
                  <a:gd name="T86" fmla="*/ 255 w 330"/>
                  <a:gd name="T87" fmla="*/ 181 h 437"/>
                  <a:gd name="T88" fmla="*/ 277 w 330"/>
                  <a:gd name="T89" fmla="*/ 160 h 437"/>
                  <a:gd name="T90" fmla="*/ 298 w 330"/>
                  <a:gd name="T91" fmla="*/ 170 h 437"/>
                  <a:gd name="T92" fmla="*/ 309 w 330"/>
                  <a:gd name="T93" fmla="*/ 202 h 437"/>
                  <a:gd name="T94" fmla="*/ 319 w 330"/>
                  <a:gd name="T95" fmla="*/ 245 h 437"/>
                  <a:gd name="T96" fmla="*/ 330 w 330"/>
                  <a:gd name="T97" fmla="*/ 266 h 437"/>
                  <a:gd name="T98" fmla="*/ 319 w 330"/>
                  <a:gd name="T99" fmla="*/ 287 h 437"/>
                  <a:gd name="T100" fmla="*/ 330 w 330"/>
                  <a:gd name="T101" fmla="*/ 309 h 437"/>
                  <a:gd name="T102" fmla="*/ 319 w 330"/>
                  <a:gd name="T103" fmla="*/ 319 h 437"/>
                  <a:gd name="T104" fmla="*/ 319 w 330"/>
                  <a:gd name="T105" fmla="*/ 309 h 437"/>
                  <a:gd name="T106" fmla="*/ 309 w 330"/>
                  <a:gd name="T107" fmla="*/ 309 h 437"/>
                  <a:gd name="T108" fmla="*/ 309 w 330"/>
                  <a:gd name="T109" fmla="*/ 330 h 437"/>
                  <a:gd name="T110" fmla="*/ 298 w 330"/>
                  <a:gd name="T111" fmla="*/ 341 h 437"/>
                  <a:gd name="T112" fmla="*/ 287 w 330"/>
                  <a:gd name="T113" fmla="*/ 351 h 437"/>
                  <a:gd name="T114" fmla="*/ 287 w 330"/>
                  <a:gd name="T115" fmla="*/ 373 h 437"/>
                  <a:gd name="T116" fmla="*/ 277 w 330"/>
                  <a:gd name="T117" fmla="*/ 383 h 437"/>
                  <a:gd name="T118" fmla="*/ 266 w 330"/>
                  <a:gd name="T119" fmla="*/ 415 h 437"/>
                  <a:gd name="T120" fmla="*/ 160 w 330"/>
                  <a:gd name="T121" fmla="*/ 426 h 437"/>
                  <a:gd name="T122" fmla="*/ 160 w 330"/>
                  <a:gd name="T123" fmla="*/ 426 h 437"/>
                  <a:gd name="T124" fmla="*/ 0 w 330"/>
                  <a:gd name="T125" fmla="*/ 437 h 43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30"/>
                  <a:gd name="T190" fmla="*/ 0 h 437"/>
                  <a:gd name="T191" fmla="*/ 330 w 330"/>
                  <a:gd name="T192" fmla="*/ 437 h 43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30" h="437">
                    <a:moveTo>
                      <a:pt x="0" y="437"/>
                    </a:moveTo>
                    <a:lnTo>
                      <a:pt x="0" y="437"/>
                    </a:lnTo>
                    <a:lnTo>
                      <a:pt x="32" y="383"/>
                    </a:lnTo>
                    <a:lnTo>
                      <a:pt x="43" y="362"/>
                    </a:lnTo>
                    <a:lnTo>
                      <a:pt x="43" y="330"/>
                    </a:lnTo>
                    <a:lnTo>
                      <a:pt x="32" y="287"/>
                    </a:lnTo>
                    <a:lnTo>
                      <a:pt x="21" y="255"/>
                    </a:lnTo>
                    <a:lnTo>
                      <a:pt x="11" y="234"/>
                    </a:lnTo>
                    <a:lnTo>
                      <a:pt x="11" y="224"/>
                    </a:lnTo>
                    <a:lnTo>
                      <a:pt x="11" y="192"/>
                    </a:lnTo>
                    <a:lnTo>
                      <a:pt x="11" y="181"/>
                    </a:lnTo>
                    <a:lnTo>
                      <a:pt x="21" y="138"/>
                    </a:lnTo>
                    <a:lnTo>
                      <a:pt x="21" y="128"/>
                    </a:lnTo>
                    <a:lnTo>
                      <a:pt x="32" y="117"/>
                    </a:lnTo>
                    <a:lnTo>
                      <a:pt x="32" y="96"/>
                    </a:lnTo>
                    <a:lnTo>
                      <a:pt x="53" y="96"/>
                    </a:lnTo>
                    <a:lnTo>
                      <a:pt x="64" y="64"/>
                    </a:lnTo>
                    <a:lnTo>
                      <a:pt x="64" y="106"/>
                    </a:lnTo>
                    <a:lnTo>
                      <a:pt x="75" y="96"/>
                    </a:lnTo>
                    <a:lnTo>
                      <a:pt x="75" y="64"/>
                    </a:lnTo>
                    <a:lnTo>
                      <a:pt x="96" y="42"/>
                    </a:lnTo>
                    <a:lnTo>
                      <a:pt x="107" y="42"/>
                    </a:lnTo>
                    <a:lnTo>
                      <a:pt x="96" y="32"/>
                    </a:lnTo>
                    <a:lnTo>
                      <a:pt x="96" y="21"/>
                    </a:lnTo>
                    <a:lnTo>
                      <a:pt x="107" y="0"/>
                    </a:lnTo>
                    <a:lnTo>
                      <a:pt x="117" y="0"/>
                    </a:lnTo>
                    <a:lnTo>
                      <a:pt x="160" y="10"/>
                    </a:lnTo>
                    <a:lnTo>
                      <a:pt x="170" y="21"/>
                    </a:lnTo>
                    <a:lnTo>
                      <a:pt x="213" y="32"/>
                    </a:lnTo>
                    <a:lnTo>
                      <a:pt x="224" y="42"/>
                    </a:lnTo>
                    <a:lnTo>
                      <a:pt x="234" y="64"/>
                    </a:lnTo>
                    <a:lnTo>
                      <a:pt x="224" y="64"/>
                    </a:lnTo>
                    <a:lnTo>
                      <a:pt x="224" y="74"/>
                    </a:lnTo>
                    <a:lnTo>
                      <a:pt x="234" y="85"/>
                    </a:lnTo>
                    <a:lnTo>
                      <a:pt x="245" y="117"/>
                    </a:lnTo>
                    <a:lnTo>
                      <a:pt x="245" y="138"/>
                    </a:lnTo>
                    <a:lnTo>
                      <a:pt x="224" y="160"/>
                    </a:lnTo>
                    <a:lnTo>
                      <a:pt x="224" y="170"/>
                    </a:lnTo>
                    <a:lnTo>
                      <a:pt x="213" y="181"/>
                    </a:lnTo>
                    <a:lnTo>
                      <a:pt x="202" y="181"/>
                    </a:lnTo>
                    <a:lnTo>
                      <a:pt x="213" y="213"/>
                    </a:lnTo>
                    <a:lnTo>
                      <a:pt x="224" y="224"/>
                    </a:lnTo>
                    <a:lnTo>
                      <a:pt x="245" y="202"/>
                    </a:lnTo>
                    <a:lnTo>
                      <a:pt x="255" y="181"/>
                    </a:lnTo>
                    <a:lnTo>
                      <a:pt x="277" y="160"/>
                    </a:lnTo>
                    <a:lnTo>
                      <a:pt x="298" y="170"/>
                    </a:lnTo>
                    <a:lnTo>
                      <a:pt x="309" y="202"/>
                    </a:lnTo>
                    <a:lnTo>
                      <a:pt x="319" y="245"/>
                    </a:lnTo>
                    <a:lnTo>
                      <a:pt x="330" y="266"/>
                    </a:lnTo>
                    <a:lnTo>
                      <a:pt x="319" y="287"/>
                    </a:lnTo>
                    <a:lnTo>
                      <a:pt x="330" y="309"/>
                    </a:lnTo>
                    <a:lnTo>
                      <a:pt x="319" y="319"/>
                    </a:lnTo>
                    <a:lnTo>
                      <a:pt x="319" y="309"/>
                    </a:lnTo>
                    <a:lnTo>
                      <a:pt x="309" y="309"/>
                    </a:lnTo>
                    <a:lnTo>
                      <a:pt x="309" y="330"/>
                    </a:lnTo>
                    <a:lnTo>
                      <a:pt x="298" y="341"/>
                    </a:lnTo>
                    <a:lnTo>
                      <a:pt x="287" y="351"/>
                    </a:lnTo>
                    <a:lnTo>
                      <a:pt x="287" y="373"/>
                    </a:lnTo>
                    <a:lnTo>
                      <a:pt x="277" y="383"/>
                    </a:lnTo>
                    <a:lnTo>
                      <a:pt x="266" y="415"/>
                    </a:lnTo>
                    <a:lnTo>
                      <a:pt x="160" y="426"/>
                    </a:lnTo>
                    <a:lnTo>
                      <a:pt x="0" y="437"/>
                    </a:lnTo>
                  </a:path>
                </a:pathLst>
              </a:custGeom>
              <a:grpFill/>
              <a:ln w="17463" cap="flat">
                <a:solidFill>
                  <a:srgbClr val="000000"/>
                </a:solidFill>
                <a:prstDash val="solid"/>
                <a:round/>
                <a:headEnd/>
                <a:tailEnd/>
              </a:ln>
            </p:spPr>
            <p:txBody>
              <a:bodyPr/>
              <a:lstStyle/>
              <a:p>
                <a:endParaRPr lang="en-US"/>
              </a:p>
            </p:txBody>
          </p:sp>
        </p:grpSp>
      </p:grpSp>
      <p:grpSp>
        <p:nvGrpSpPr>
          <p:cNvPr id="15" name="Group 28"/>
          <p:cNvGrpSpPr>
            <a:grpSpLocks/>
          </p:cNvGrpSpPr>
          <p:nvPr/>
        </p:nvGrpSpPr>
        <p:grpSpPr bwMode="auto">
          <a:xfrm>
            <a:off x="7102475" y="2260600"/>
            <a:ext cx="1012825" cy="777875"/>
            <a:chOff x="3996" y="1396"/>
            <a:chExt cx="638" cy="490"/>
          </a:xfrm>
          <a:solidFill>
            <a:srgbClr val="9DDDA8"/>
          </a:solidFill>
        </p:grpSpPr>
        <p:grpSp>
          <p:nvGrpSpPr>
            <p:cNvPr id="16" name="Group 29" descr="30%"/>
            <p:cNvGrpSpPr>
              <a:grpSpLocks/>
            </p:cNvGrpSpPr>
            <p:nvPr/>
          </p:nvGrpSpPr>
          <p:grpSpPr bwMode="auto">
            <a:xfrm>
              <a:off x="3996" y="1396"/>
              <a:ext cx="500" cy="458"/>
              <a:chOff x="3996" y="1396"/>
              <a:chExt cx="500" cy="458"/>
            </a:xfrm>
            <a:grpFill/>
          </p:grpSpPr>
          <p:sp>
            <p:nvSpPr>
              <p:cNvPr id="13573" name="Freeform 30" descr="30%"/>
              <p:cNvSpPr>
                <a:spLocks/>
              </p:cNvSpPr>
              <p:nvPr/>
            </p:nvSpPr>
            <p:spPr bwMode="auto">
              <a:xfrm>
                <a:off x="3996" y="1396"/>
                <a:ext cx="500" cy="458"/>
              </a:xfrm>
              <a:custGeom>
                <a:avLst/>
                <a:gdLst>
                  <a:gd name="T0" fmla="*/ 0 w 500"/>
                  <a:gd name="T1" fmla="*/ 394 h 458"/>
                  <a:gd name="T2" fmla="*/ 0 w 500"/>
                  <a:gd name="T3" fmla="*/ 394 h 458"/>
                  <a:gd name="T4" fmla="*/ 21 w 500"/>
                  <a:gd name="T5" fmla="*/ 416 h 458"/>
                  <a:gd name="T6" fmla="*/ 340 w 500"/>
                  <a:gd name="T7" fmla="*/ 352 h 458"/>
                  <a:gd name="T8" fmla="*/ 372 w 500"/>
                  <a:gd name="T9" fmla="*/ 362 h 458"/>
                  <a:gd name="T10" fmla="*/ 383 w 500"/>
                  <a:gd name="T11" fmla="*/ 394 h 458"/>
                  <a:gd name="T12" fmla="*/ 415 w 500"/>
                  <a:gd name="T13" fmla="*/ 405 h 458"/>
                  <a:gd name="T14" fmla="*/ 479 w 500"/>
                  <a:gd name="T15" fmla="*/ 437 h 458"/>
                  <a:gd name="T16" fmla="*/ 489 w 500"/>
                  <a:gd name="T17" fmla="*/ 437 h 458"/>
                  <a:gd name="T18" fmla="*/ 489 w 500"/>
                  <a:gd name="T19" fmla="*/ 458 h 458"/>
                  <a:gd name="T20" fmla="*/ 500 w 500"/>
                  <a:gd name="T21" fmla="*/ 448 h 458"/>
                  <a:gd name="T22" fmla="*/ 500 w 500"/>
                  <a:gd name="T23" fmla="*/ 426 h 458"/>
                  <a:gd name="T24" fmla="*/ 500 w 500"/>
                  <a:gd name="T25" fmla="*/ 384 h 458"/>
                  <a:gd name="T26" fmla="*/ 489 w 500"/>
                  <a:gd name="T27" fmla="*/ 320 h 458"/>
                  <a:gd name="T28" fmla="*/ 489 w 500"/>
                  <a:gd name="T29" fmla="*/ 245 h 458"/>
                  <a:gd name="T30" fmla="*/ 479 w 500"/>
                  <a:gd name="T31" fmla="*/ 181 h 458"/>
                  <a:gd name="T32" fmla="*/ 457 w 500"/>
                  <a:gd name="T33" fmla="*/ 128 h 458"/>
                  <a:gd name="T34" fmla="*/ 447 w 500"/>
                  <a:gd name="T35" fmla="*/ 85 h 458"/>
                  <a:gd name="T36" fmla="*/ 425 w 500"/>
                  <a:gd name="T37" fmla="*/ 0 h 458"/>
                  <a:gd name="T38" fmla="*/ 330 w 500"/>
                  <a:gd name="T39" fmla="*/ 32 h 458"/>
                  <a:gd name="T40" fmla="*/ 319 w 500"/>
                  <a:gd name="T41" fmla="*/ 32 h 458"/>
                  <a:gd name="T42" fmla="*/ 287 w 500"/>
                  <a:gd name="T43" fmla="*/ 53 h 458"/>
                  <a:gd name="T44" fmla="*/ 266 w 500"/>
                  <a:gd name="T45" fmla="*/ 96 h 458"/>
                  <a:gd name="T46" fmla="*/ 266 w 500"/>
                  <a:gd name="T47" fmla="*/ 107 h 458"/>
                  <a:gd name="T48" fmla="*/ 245 w 500"/>
                  <a:gd name="T49" fmla="*/ 128 h 458"/>
                  <a:gd name="T50" fmla="*/ 223 w 500"/>
                  <a:gd name="T51" fmla="*/ 149 h 458"/>
                  <a:gd name="T52" fmla="*/ 234 w 500"/>
                  <a:gd name="T53" fmla="*/ 160 h 458"/>
                  <a:gd name="T54" fmla="*/ 234 w 500"/>
                  <a:gd name="T55" fmla="*/ 149 h 458"/>
                  <a:gd name="T56" fmla="*/ 245 w 500"/>
                  <a:gd name="T57" fmla="*/ 160 h 458"/>
                  <a:gd name="T58" fmla="*/ 245 w 500"/>
                  <a:gd name="T59" fmla="*/ 160 h 458"/>
                  <a:gd name="T60" fmla="*/ 245 w 500"/>
                  <a:gd name="T61" fmla="*/ 160 h 458"/>
                  <a:gd name="T62" fmla="*/ 245 w 500"/>
                  <a:gd name="T63" fmla="*/ 171 h 458"/>
                  <a:gd name="T64" fmla="*/ 234 w 500"/>
                  <a:gd name="T65" fmla="*/ 171 h 458"/>
                  <a:gd name="T66" fmla="*/ 234 w 500"/>
                  <a:gd name="T67" fmla="*/ 181 h 458"/>
                  <a:gd name="T68" fmla="*/ 245 w 500"/>
                  <a:gd name="T69" fmla="*/ 192 h 458"/>
                  <a:gd name="T70" fmla="*/ 245 w 500"/>
                  <a:gd name="T71" fmla="*/ 203 h 458"/>
                  <a:gd name="T72" fmla="*/ 234 w 500"/>
                  <a:gd name="T73" fmla="*/ 213 h 458"/>
                  <a:gd name="T74" fmla="*/ 213 w 500"/>
                  <a:gd name="T75" fmla="*/ 235 h 458"/>
                  <a:gd name="T76" fmla="*/ 202 w 500"/>
                  <a:gd name="T77" fmla="*/ 245 h 458"/>
                  <a:gd name="T78" fmla="*/ 170 w 500"/>
                  <a:gd name="T79" fmla="*/ 245 h 458"/>
                  <a:gd name="T80" fmla="*/ 159 w 500"/>
                  <a:gd name="T81" fmla="*/ 256 h 458"/>
                  <a:gd name="T82" fmla="*/ 138 w 500"/>
                  <a:gd name="T83" fmla="*/ 245 h 458"/>
                  <a:gd name="T84" fmla="*/ 85 w 500"/>
                  <a:gd name="T85" fmla="*/ 256 h 458"/>
                  <a:gd name="T86" fmla="*/ 42 w 500"/>
                  <a:gd name="T87" fmla="*/ 277 h 458"/>
                  <a:gd name="T88" fmla="*/ 42 w 500"/>
                  <a:gd name="T89" fmla="*/ 288 h 458"/>
                  <a:gd name="T90" fmla="*/ 42 w 500"/>
                  <a:gd name="T91" fmla="*/ 299 h 458"/>
                  <a:gd name="T92" fmla="*/ 42 w 500"/>
                  <a:gd name="T93" fmla="*/ 299 h 458"/>
                  <a:gd name="T94" fmla="*/ 53 w 500"/>
                  <a:gd name="T95" fmla="*/ 309 h 458"/>
                  <a:gd name="T96" fmla="*/ 53 w 500"/>
                  <a:gd name="T97" fmla="*/ 309 h 458"/>
                  <a:gd name="T98" fmla="*/ 64 w 500"/>
                  <a:gd name="T99" fmla="*/ 320 h 458"/>
                  <a:gd name="T100" fmla="*/ 64 w 500"/>
                  <a:gd name="T101" fmla="*/ 320 h 458"/>
                  <a:gd name="T102" fmla="*/ 53 w 500"/>
                  <a:gd name="T103" fmla="*/ 330 h 458"/>
                  <a:gd name="T104" fmla="*/ 42 w 500"/>
                  <a:gd name="T105" fmla="*/ 352 h 458"/>
                  <a:gd name="T106" fmla="*/ 0 w 500"/>
                  <a:gd name="T107" fmla="*/ 394 h 4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00"/>
                  <a:gd name="T163" fmla="*/ 0 h 458"/>
                  <a:gd name="T164" fmla="*/ 500 w 500"/>
                  <a:gd name="T165" fmla="*/ 458 h 45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00" h="458">
                    <a:moveTo>
                      <a:pt x="0" y="394"/>
                    </a:moveTo>
                    <a:lnTo>
                      <a:pt x="0" y="394"/>
                    </a:lnTo>
                    <a:lnTo>
                      <a:pt x="21" y="416"/>
                    </a:lnTo>
                    <a:lnTo>
                      <a:pt x="340" y="352"/>
                    </a:lnTo>
                    <a:lnTo>
                      <a:pt x="372" y="362"/>
                    </a:lnTo>
                    <a:lnTo>
                      <a:pt x="383" y="394"/>
                    </a:lnTo>
                    <a:lnTo>
                      <a:pt x="415" y="405"/>
                    </a:lnTo>
                    <a:lnTo>
                      <a:pt x="479" y="437"/>
                    </a:lnTo>
                    <a:lnTo>
                      <a:pt x="489" y="437"/>
                    </a:lnTo>
                    <a:lnTo>
                      <a:pt x="489" y="458"/>
                    </a:lnTo>
                    <a:lnTo>
                      <a:pt x="500" y="448"/>
                    </a:lnTo>
                    <a:lnTo>
                      <a:pt x="500" y="426"/>
                    </a:lnTo>
                    <a:lnTo>
                      <a:pt x="500" y="384"/>
                    </a:lnTo>
                    <a:lnTo>
                      <a:pt x="489" y="320"/>
                    </a:lnTo>
                    <a:lnTo>
                      <a:pt x="489" y="245"/>
                    </a:lnTo>
                    <a:lnTo>
                      <a:pt x="479" y="181"/>
                    </a:lnTo>
                    <a:lnTo>
                      <a:pt x="457" y="128"/>
                    </a:lnTo>
                    <a:lnTo>
                      <a:pt x="447" y="85"/>
                    </a:lnTo>
                    <a:lnTo>
                      <a:pt x="425" y="0"/>
                    </a:lnTo>
                    <a:lnTo>
                      <a:pt x="330" y="32"/>
                    </a:lnTo>
                    <a:lnTo>
                      <a:pt x="319" y="32"/>
                    </a:lnTo>
                    <a:lnTo>
                      <a:pt x="287" y="53"/>
                    </a:lnTo>
                    <a:lnTo>
                      <a:pt x="266" y="96"/>
                    </a:lnTo>
                    <a:lnTo>
                      <a:pt x="266" y="107"/>
                    </a:lnTo>
                    <a:lnTo>
                      <a:pt x="245" y="128"/>
                    </a:lnTo>
                    <a:lnTo>
                      <a:pt x="223" y="149"/>
                    </a:lnTo>
                    <a:lnTo>
                      <a:pt x="234" y="160"/>
                    </a:lnTo>
                    <a:lnTo>
                      <a:pt x="234" y="149"/>
                    </a:lnTo>
                    <a:lnTo>
                      <a:pt x="245" y="160"/>
                    </a:lnTo>
                    <a:lnTo>
                      <a:pt x="245" y="171"/>
                    </a:lnTo>
                    <a:lnTo>
                      <a:pt x="234" y="171"/>
                    </a:lnTo>
                    <a:lnTo>
                      <a:pt x="234" y="181"/>
                    </a:lnTo>
                    <a:lnTo>
                      <a:pt x="245" y="192"/>
                    </a:lnTo>
                    <a:lnTo>
                      <a:pt x="245" y="203"/>
                    </a:lnTo>
                    <a:lnTo>
                      <a:pt x="234" y="213"/>
                    </a:lnTo>
                    <a:lnTo>
                      <a:pt x="213" y="235"/>
                    </a:lnTo>
                    <a:lnTo>
                      <a:pt x="202" y="245"/>
                    </a:lnTo>
                    <a:lnTo>
                      <a:pt x="170" y="245"/>
                    </a:lnTo>
                    <a:lnTo>
                      <a:pt x="159" y="256"/>
                    </a:lnTo>
                    <a:lnTo>
                      <a:pt x="138" y="245"/>
                    </a:lnTo>
                    <a:lnTo>
                      <a:pt x="85" y="256"/>
                    </a:lnTo>
                    <a:lnTo>
                      <a:pt x="42" y="277"/>
                    </a:lnTo>
                    <a:lnTo>
                      <a:pt x="42" y="288"/>
                    </a:lnTo>
                    <a:lnTo>
                      <a:pt x="42" y="299"/>
                    </a:lnTo>
                    <a:lnTo>
                      <a:pt x="53" y="309"/>
                    </a:lnTo>
                    <a:lnTo>
                      <a:pt x="64" y="320"/>
                    </a:lnTo>
                    <a:lnTo>
                      <a:pt x="53" y="330"/>
                    </a:lnTo>
                    <a:lnTo>
                      <a:pt x="42" y="352"/>
                    </a:lnTo>
                    <a:lnTo>
                      <a:pt x="0" y="394"/>
                    </a:lnTo>
                    <a:close/>
                  </a:path>
                </a:pathLst>
              </a:custGeom>
              <a:grpFill/>
              <a:ln w="9525">
                <a:noFill/>
                <a:round/>
                <a:headEnd/>
                <a:tailEnd/>
              </a:ln>
            </p:spPr>
            <p:txBody>
              <a:bodyPr/>
              <a:lstStyle/>
              <a:p>
                <a:pPr>
                  <a:defRPr/>
                </a:pPr>
                <a:endParaRPr lang="en-US"/>
              </a:p>
            </p:txBody>
          </p:sp>
          <p:sp>
            <p:nvSpPr>
              <p:cNvPr id="13574" name="Freeform 31" descr="30%"/>
              <p:cNvSpPr>
                <a:spLocks/>
              </p:cNvSpPr>
              <p:nvPr/>
            </p:nvSpPr>
            <p:spPr bwMode="auto">
              <a:xfrm>
                <a:off x="3996" y="1396"/>
                <a:ext cx="500" cy="458"/>
              </a:xfrm>
              <a:custGeom>
                <a:avLst/>
                <a:gdLst>
                  <a:gd name="T0" fmla="*/ 0 w 500"/>
                  <a:gd name="T1" fmla="*/ 394 h 458"/>
                  <a:gd name="T2" fmla="*/ 0 w 500"/>
                  <a:gd name="T3" fmla="*/ 394 h 458"/>
                  <a:gd name="T4" fmla="*/ 21 w 500"/>
                  <a:gd name="T5" fmla="*/ 416 h 458"/>
                  <a:gd name="T6" fmla="*/ 340 w 500"/>
                  <a:gd name="T7" fmla="*/ 352 h 458"/>
                  <a:gd name="T8" fmla="*/ 372 w 500"/>
                  <a:gd name="T9" fmla="*/ 362 h 458"/>
                  <a:gd name="T10" fmla="*/ 383 w 500"/>
                  <a:gd name="T11" fmla="*/ 394 h 458"/>
                  <a:gd name="T12" fmla="*/ 415 w 500"/>
                  <a:gd name="T13" fmla="*/ 405 h 458"/>
                  <a:gd name="T14" fmla="*/ 479 w 500"/>
                  <a:gd name="T15" fmla="*/ 437 h 458"/>
                  <a:gd name="T16" fmla="*/ 489 w 500"/>
                  <a:gd name="T17" fmla="*/ 437 h 458"/>
                  <a:gd name="T18" fmla="*/ 489 w 500"/>
                  <a:gd name="T19" fmla="*/ 458 h 458"/>
                  <a:gd name="T20" fmla="*/ 500 w 500"/>
                  <a:gd name="T21" fmla="*/ 448 h 458"/>
                  <a:gd name="T22" fmla="*/ 500 w 500"/>
                  <a:gd name="T23" fmla="*/ 426 h 458"/>
                  <a:gd name="T24" fmla="*/ 500 w 500"/>
                  <a:gd name="T25" fmla="*/ 384 h 458"/>
                  <a:gd name="T26" fmla="*/ 489 w 500"/>
                  <a:gd name="T27" fmla="*/ 320 h 458"/>
                  <a:gd name="T28" fmla="*/ 489 w 500"/>
                  <a:gd name="T29" fmla="*/ 245 h 458"/>
                  <a:gd name="T30" fmla="*/ 479 w 500"/>
                  <a:gd name="T31" fmla="*/ 181 h 458"/>
                  <a:gd name="T32" fmla="*/ 457 w 500"/>
                  <a:gd name="T33" fmla="*/ 128 h 458"/>
                  <a:gd name="T34" fmla="*/ 447 w 500"/>
                  <a:gd name="T35" fmla="*/ 85 h 458"/>
                  <a:gd name="T36" fmla="*/ 425 w 500"/>
                  <a:gd name="T37" fmla="*/ 0 h 458"/>
                  <a:gd name="T38" fmla="*/ 330 w 500"/>
                  <a:gd name="T39" fmla="*/ 32 h 458"/>
                  <a:gd name="T40" fmla="*/ 319 w 500"/>
                  <a:gd name="T41" fmla="*/ 32 h 458"/>
                  <a:gd name="T42" fmla="*/ 287 w 500"/>
                  <a:gd name="T43" fmla="*/ 53 h 458"/>
                  <a:gd name="T44" fmla="*/ 266 w 500"/>
                  <a:gd name="T45" fmla="*/ 96 h 458"/>
                  <a:gd name="T46" fmla="*/ 266 w 500"/>
                  <a:gd name="T47" fmla="*/ 107 h 458"/>
                  <a:gd name="T48" fmla="*/ 245 w 500"/>
                  <a:gd name="T49" fmla="*/ 128 h 458"/>
                  <a:gd name="T50" fmla="*/ 223 w 500"/>
                  <a:gd name="T51" fmla="*/ 149 h 458"/>
                  <a:gd name="T52" fmla="*/ 234 w 500"/>
                  <a:gd name="T53" fmla="*/ 160 h 458"/>
                  <a:gd name="T54" fmla="*/ 234 w 500"/>
                  <a:gd name="T55" fmla="*/ 149 h 458"/>
                  <a:gd name="T56" fmla="*/ 245 w 500"/>
                  <a:gd name="T57" fmla="*/ 160 h 458"/>
                  <a:gd name="T58" fmla="*/ 245 w 500"/>
                  <a:gd name="T59" fmla="*/ 160 h 458"/>
                  <a:gd name="T60" fmla="*/ 245 w 500"/>
                  <a:gd name="T61" fmla="*/ 160 h 458"/>
                  <a:gd name="T62" fmla="*/ 245 w 500"/>
                  <a:gd name="T63" fmla="*/ 171 h 458"/>
                  <a:gd name="T64" fmla="*/ 234 w 500"/>
                  <a:gd name="T65" fmla="*/ 171 h 458"/>
                  <a:gd name="T66" fmla="*/ 234 w 500"/>
                  <a:gd name="T67" fmla="*/ 181 h 458"/>
                  <a:gd name="T68" fmla="*/ 245 w 500"/>
                  <a:gd name="T69" fmla="*/ 192 h 458"/>
                  <a:gd name="T70" fmla="*/ 245 w 500"/>
                  <a:gd name="T71" fmla="*/ 203 h 458"/>
                  <a:gd name="T72" fmla="*/ 234 w 500"/>
                  <a:gd name="T73" fmla="*/ 213 h 458"/>
                  <a:gd name="T74" fmla="*/ 213 w 500"/>
                  <a:gd name="T75" fmla="*/ 235 h 458"/>
                  <a:gd name="T76" fmla="*/ 202 w 500"/>
                  <a:gd name="T77" fmla="*/ 245 h 458"/>
                  <a:gd name="T78" fmla="*/ 170 w 500"/>
                  <a:gd name="T79" fmla="*/ 245 h 458"/>
                  <a:gd name="T80" fmla="*/ 159 w 500"/>
                  <a:gd name="T81" fmla="*/ 256 h 458"/>
                  <a:gd name="T82" fmla="*/ 138 w 500"/>
                  <a:gd name="T83" fmla="*/ 245 h 458"/>
                  <a:gd name="T84" fmla="*/ 85 w 500"/>
                  <a:gd name="T85" fmla="*/ 256 h 458"/>
                  <a:gd name="T86" fmla="*/ 42 w 500"/>
                  <a:gd name="T87" fmla="*/ 277 h 458"/>
                  <a:gd name="T88" fmla="*/ 42 w 500"/>
                  <a:gd name="T89" fmla="*/ 288 h 458"/>
                  <a:gd name="T90" fmla="*/ 42 w 500"/>
                  <a:gd name="T91" fmla="*/ 299 h 458"/>
                  <a:gd name="T92" fmla="*/ 42 w 500"/>
                  <a:gd name="T93" fmla="*/ 299 h 458"/>
                  <a:gd name="T94" fmla="*/ 53 w 500"/>
                  <a:gd name="T95" fmla="*/ 309 h 458"/>
                  <a:gd name="T96" fmla="*/ 53 w 500"/>
                  <a:gd name="T97" fmla="*/ 309 h 458"/>
                  <a:gd name="T98" fmla="*/ 64 w 500"/>
                  <a:gd name="T99" fmla="*/ 320 h 458"/>
                  <a:gd name="T100" fmla="*/ 64 w 500"/>
                  <a:gd name="T101" fmla="*/ 320 h 458"/>
                  <a:gd name="T102" fmla="*/ 53 w 500"/>
                  <a:gd name="T103" fmla="*/ 330 h 458"/>
                  <a:gd name="T104" fmla="*/ 42 w 500"/>
                  <a:gd name="T105" fmla="*/ 352 h 458"/>
                  <a:gd name="T106" fmla="*/ 0 w 500"/>
                  <a:gd name="T107" fmla="*/ 394 h 4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00"/>
                  <a:gd name="T163" fmla="*/ 0 h 458"/>
                  <a:gd name="T164" fmla="*/ 500 w 500"/>
                  <a:gd name="T165" fmla="*/ 458 h 45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00" h="458">
                    <a:moveTo>
                      <a:pt x="0" y="394"/>
                    </a:moveTo>
                    <a:lnTo>
                      <a:pt x="0" y="394"/>
                    </a:lnTo>
                    <a:lnTo>
                      <a:pt x="21" y="416"/>
                    </a:lnTo>
                    <a:lnTo>
                      <a:pt x="340" y="352"/>
                    </a:lnTo>
                    <a:lnTo>
                      <a:pt x="372" y="362"/>
                    </a:lnTo>
                    <a:lnTo>
                      <a:pt x="383" y="394"/>
                    </a:lnTo>
                    <a:lnTo>
                      <a:pt x="415" y="405"/>
                    </a:lnTo>
                    <a:lnTo>
                      <a:pt x="479" y="437"/>
                    </a:lnTo>
                    <a:lnTo>
                      <a:pt x="489" y="437"/>
                    </a:lnTo>
                    <a:lnTo>
                      <a:pt x="489" y="458"/>
                    </a:lnTo>
                    <a:lnTo>
                      <a:pt x="500" y="448"/>
                    </a:lnTo>
                    <a:lnTo>
                      <a:pt x="500" y="426"/>
                    </a:lnTo>
                    <a:lnTo>
                      <a:pt x="500" y="384"/>
                    </a:lnTo>
                    <a:lnTo>
                      <a:pt x="489" y="320"/>
                    </a:lnTo>
                    <a:lnTo>
                      <a:pt x="489" y="245"/>
                    </a:lnTo>
                    <a:lnTo>
                      <a:pt x="479" y="181"/>
                    </a:lnTo>
                    <a:lnTo>
                      <a:pt x="457" y="128"/>
                    </a:lnTo>
                    <a:lnTo>
                      <a:pt x="447" y="85"/>
                    </a:lnTo>
                    <a:lnTo>
                      <a:pt x="425" y="0"/>
                    </a:lnTo>
                    <a:lnTo>
                      <a:pt x="330" y="32"/>
                    </a:lnTo>
                    <a:lnTo>
                      <a:pt x="319" y="32"/>
                    </a:lnTo>
                    <a:lnTo>
                      <a:pt x="287" y="53"/>
                    </a:lnTo>
                    <a:lnTo>
                      <a:pt x="266" y="96"/>
                    </a:lnTo>
                    <a:lnTo>
                      <a:pt x="266" y="107"/>
                    </a:lnTo>
                    <a:lnTo>
                      <a:pt x="245" y="128"/>
                    </a:lnTo>
                    <a:lnTo>
                      <a:pt x="223" y="149"/>
                    </a:lnTo>
                    <a:lnTo>
                      <a:pt x="234" y="160"/>
                    </a:lnTo>
                    <a:lnTo>
                      <a:pt x="234" y="149"/>
                    </a:lnTo>
                    <a:lnTo>
                      <a:pt x="245" y="160"/>
                    </a:lnTo>
                    <a:lnTo>
                      <a:pt x="245" y="171"/>
                    </a:lnTo>
                    <a:lnTo>
                      <a:pt x="234" y="171"/>
                    </a:lnTo>
                    <a:lnTo>
                      <a:pt x="234" y="181"/>
                    </a:lnTo>
                    <a:lnTo>
                      <a:pt x="245" y="192"/>
                    </a:lnTo>
                    <a:lnTo>
                      <a:pt x="245" y="203"/>
                    </a:lnTo>
                    <a:lnTo>
                      <a:pt x="234" y="213"/>
                    </a:lnTo>
                    <a:lnTo>
                      <a:pt x="213" y="235"/>
                    </a:lnTo>
                    <a:lnTo>
                      <a:pt x="202" y="245"/>
                    </a:lnTo>
                    <a:lnTo>
                      <a:pt x="170" y="245"/>
                    </a:lnTo>
                    <a:lnTo>
                      <a:pt x="159" y="256"/>
                    </a:lnTo>
                    <a:lnTo>
                      <a:pt x="138" y="245"/>
                    </a:lnTo>
                    <a:lnTo>
                      <a:pt x="85" y="256"/>
                    </a:lnTo>
                    <a:lnTo>
                      <a:pt x="42" y="277"/>
                    </a:lnTo>
                    <a:lnTo>
                      <a:pt x="42" y="288"/>
                    </a:lnTo>
                    <a:lnTo>
                      <a:pt x="42" y="299"/>
                    </a:lnTo>
                    <a:lnTo>
                      <a:pt x="53" y="309"/>
                    </a:lnTo>
                    <a:lnTo>
                      <a:pt x="64" y="320"/>
                    </a:lnTo>
                    <a:lnTo>
                      <a:pt x="53" y="330"/>
                    </a:lnTo>
                    <a:lnTo>
                      <a:pt x="42" y="352"/>
                    </a:lnTo>
                    <a:lnTo>
                      <a:pt x="0" y="394"/>
                    </a:lnTo>
                  </a:path>
                </a:pathLst>
              </a:custGeom>
              <a:grpFill/>
              <a:ln w="17463" cap="flat">
                <a:solidFill>
                  <a:srgbClr val="000000"/>
                </a:solidFill>
                <a:prstDash val="solid"/>
                <a:round/>
                <a:headEnd/>
                <a:tailEnd/>
              </a:ln>
            </p:spPr>
            <p:txBody>
              <a:bodyPr/>
              <a:lstStyle/>
              <a:p>
                <a:pPr>
                  <a:defRPr/>
                </a:pPr>
                <a:endParaRPr lang="en-US"/>
              </a:p>
            </p:txBody>
          </p:sp>
        </p:grpSp>
        <p:grpSp>
          <p:nvGrpSpPr>
            <p:cNvPr id="17" name="Group 32" descr="30%"/>
            <p:cNvGrpSpPr>
              <a:grpSpLocks/>
            </p:cNvGrpSpPr>
            <p:nvPr/>
          </p:nvGrpSpPr>
          <p:grpSpPr bwMode="auto">
            <a:xfrm>
              <a:off x="4464" y="1865"/>
              <a:ext cx="11" cy="21"/>
              <a:chOff x="4464" y="1865"/>
              <a:chExt cx="11" cy="21"/>
            </a:xfrm>
            <a:grpFill/>
          </p:grpSpPr>
          <p:sp>
            <p:nvSpPr>
              <p:cNvPr id="13571" name="Freeform 33" descr="30%"/>
              <p:cNvSpPr>
                <a:spLocks/>
              </p:cNvSpPr>
              <p:nvPr/>
            </p:nvSpPr>
            <p:spPr bwMode="auto">
              <a:xfrm>
                <a:off x="4464" y="1865"/>
                <a:ext cx="11" cy="21"/>
              </a:xfrm>
              <a:custGeom>
                <a:avLst/>
                <a:gdLst>
                  <a:gd name="T0" fmla="*/ 0 w 11"/>
                  <a:gd name="T1" fmla="*/ 21 h 21"/>
                  <a:gd name="T2" fmla="*/ 0 w 11"/>
                  <a:gd name="T3" fmla="*/ 21 h 21"/>
                  <a:gd name="T4" fmla="*/ 0 w 11"/>
                  <a:gd name="T5" fmla="*/ 11 h 21"/>
                  <a:gd name="T6" fmla="*/ 11 w 11"/>
                  <a:gd name="T7" fmla="*/ 0 h 21"/>
                  <a:gd name="T8" fmla="*/ 11 w 11"/>
                  <a:gd name="T9" fmla="*/ 11 h 21"/>
                  <a:gd name="T10" fmla="*/ 11 w 11"/>
                  <a:gd name="T11" fmla="*/ 21 h 21"/>
                  <a:gd name="T12" fmla="*/ 0 w 11"/>
                  <a:gd name="T13" fmla="*/ 21 h 21"/>
                  <a:gd name="T14" fmla="*/ 0 60000 65536"/>
                  <a:gd name="T15" fmla="*/ 0 60000 65536"/>
                  <a:gd name="T16" fmla="*/ 0 60000 65536"/>
                  <a:gd name="T17" fmla="*/ 0 60000 65536"/>
                  <a:gd name="T18" fmla="*/ 0 60000 65536"/>
                  <a:gd name="T19" fmla="*/ 0 60000 65536"/>
                  <a:gd name="T20" fmla="*/ 0 60000 65536"/>
                  <a:gd name="T21" fmla="*/ 0 w 11"/>
                  <a:gd name="T22" fmla="*/ 0 h 21"/>
                  <a:gd name="T23" fmla="*/ 11 w 11"/>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21">
                    <a:moveTo>
                      <a:pt x="0" y="21"/>
                    </a:moveTo>
                    <a:lnTo>
                      <a:pt x="0" y="21"/>
                    </a:lnTo>
                    <a:lnTo>
                      <a:pt x="0" y="11"/>
                    </a:lnTo>
                    <a:lnTo>
                      <a:pt x="11" y="0"/>
                    </a:lnTo>
                    <a:lnTo>
                      <a:pt x="11" y="11"/>
                    </a:lnTo>
                    <a:lnTo>
                      <a:pt x="11" y="21"/>
                    </a:lnTo>
                    <a:lnTo>
                      <a:pt x="0" y="21"/>
                    </a:lnTo>
                    <a:close/>
                  </a:path>
                </a:pathLst>
              </a:custGeom>
              <a:grpFill/>
              <a:ln w="9525">
                <a:noFill/>
                <a:round/>
                <a:headEnd/>
                <a:tailEnd/>
              </a:ln>
            </p:spPr>
            <p:txBody>
              <a:bodyPr/>
              <a:lstStyle/>
              <a:p>
                <a:pPr>
                  <a:defRPr/>
                </a:pPr>
                <a:endParaRPr lang="en-US"/>
              </a:p>
            </p:txBody>
          </p:sp>
          <p:sp>
            <p:nvSpPr>
              <p:cNvPr id="13572" name="Freeform 34" descr="30%"/>
              <p:cNvSpPr>
                <a:spLocks/>
              </p:cNvSpPr>
              <p:nvPr/>
            </p:nvSpPr>
            <p:spPr bwMode="auto">
              <a:xfrm>
                <a:off x="4464" y="1865"/>
                <a:ext cx="11" cy="21"/>
              </a:xfrm>
              <a:custGeom>
                <a:avLst/>
                <a:gdLst>
                  <a:gd name="T0" fmla="*/ 0 w 11"/>
                  <a:gd name="T1" fmla="*/ 21 h 21"/>
                  <a:gd name="T2" fmla="*/ 0 w 11"/>
                  <a:gd name="T3" fmla="*/ 21 h 21"/>
                  <a:gd name="T4" fmla="*/ 0 w 11"/>
                  <a:gd name="T5" fmla="*/ 11 h 21"/>
                  <a:gd name="T6" fmla="*/ 11 w 11"/>
                  <a:gd name="T7" fmla="*/ 0 h 21"/>
                  <a:gd name="T8" fmla="*/ 11 w 11"/>
                  <a:gd name="T9" fmla="*/ 11 h 21"/>
                  <a:gd name="T10" fmla="*/ 11 w 11"/>
                  <a:gd name="T11" fmla="*/ 21 h 21"/>
                  <a:gd name="T12" fmla="*/ 0 w 11"/>
                  <a:gd name="T13" fmla="*/ 21 h 21"/>
                  <a:gd name="T14" fmla="*/ 0 60000 65536"/>
                  <a:gd name="T15" fmla="*/ 0 60000 65536"/>
                  <a:gd name="T16" fmla="*/ 0 60000 65536"/>
                  <a:gd name="T17" fmla="*/ 0 60000 65536"/>
                  <a:gd name="T18" fmla="*/ 0 60000 65536"/>
                  <a:gd name="T19" fmla="*/ 0 60000 65536"/>
                  <a:gd name="T20" fmla="*/ 0 60000 65536"/>
                  <a:gd name="T21" fmla="*/ 0 w 11"/>
                  <a:gd name="T22" fmla="*/ 0 h 21"/>
                  <a:gd name="T23" fmla="*/ 11 w 11"/>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21">
                    <a:moveTo>
                      <a:pt x="0" y="21"/>
                    </a:moveTo>
                    <a:lnTo>
                      <a:pt x="0" y="21"/>
                    </a:lnTo>
                    <a:lnTo>
                      <a:pt x="0" y="11"/>
                    </a:lnTo>
                    <a:lnTo>
                      <a:pt x="11" y="0"/>
                    </a:lnTo>
                    <a:lnTo>
                      <a:pt x="11" y="11"/>
                    </a:lnTo>
                    <a:lnTo>
                      <a:pt x="11" y="21"/>
                    </a:lnTo>
                    <a:lnTo>
                      <a:pt x="0" y="21"/>
                    </a:lnTo>
                  </a:path>
                </a:pathLst>
              </a:custGeom>
              <a:grpFill/>
              <a:ln w="17463" cap="flat">
                <a:solidFill>
                  <a:srgbClr val="000000"/>
                </a:solidFill>
                <a:prstDash val="solid"/>
                <a:round/>
                <a:headEnd/>
                <a:tailEnd/>
              </a:ln>
            </p:spPr>
            <p:txBody>
              <a:bodyPr/>
              <a:lstStyle/>
              <a:p>
                <a:pPr>
                  <a:defRPr/>
                </a:pPr>
                <a:endParaRPr lang="en-US"/>
              </a:p>
            </p:txBody>
          </p:sp>
        </p:grpSp>
        <p:grpSp>
          <p:nvGrpSpPr>
            <p:cNvPr id="19" name="Group 35" descr="30%"/>
            <p:cNvGrpSpPr>
              <a:grpSpLocks/>
            </p:cNvGrpSpPr>
            <p:nvPr/>
          </p:nvGrpSpPr>
          <p:grpSpPr bwMode="auto">
            <a:xfrm>
              <a:off x="4475" y="1780"/>
              <a:ext cx="159" cy="96"/>
              <a:chOff x="4475" y="1780"/>
              <a:chExt cx="159" cy="96"/>
            </a:xfrm>
            <a:grpFill/>
          </p:grpSpPr>
          <p:sp>
            <p:nvSpPr>
              <p:cNvPr id="13569" name="Freeform 36" descr="30%"/>
              <p:cNvSpPr>
                <a:spLocks/>
              </p:cNvSpPr>
              <p:nvPr/>
            </p:nvSpPr>
            <p:spPr bwMode="auto">
              <a:xfrm>
                <a:off x="4475" y="1780"/>
                <a:ext cx="159" cy="96"/>
              </a:xfrm>
              <a:custGeom>
                <a:avLst/>
                <a:gdLst>
                  <a:gd name="T0" fmla="*/ 0 w 159"/>
                  <a:gd name="T1" fmla="*/ 85 h 96"/>
                  <a:gd name="T2" fmla="*/ 0 w 159"/>
                  <a:gd name="T3" fmla="*/ 85 h 96"/>
                  <a:gd name="T4" fmla="*/ 10 w 159"/>
                  <a:gd name="T5" fmla="*/ 96 h 96"/>
                  <a:gd name="T6" fmla="*/ 10 w 159"/>
                  <a:gd name="T7" fmla="*/ 96 h 96"/>
                  <a:gd name="T8" fmla="*/ 21 w 159"/>
                  <a:gd name="T9" fmla="*/ 85 h 96"/>
                  <a:gd name="T10" fmla="*/ 21 w 159"/>
                  <a:gd name="T11" fmla="*/ 85 h 96"/>
                  <a:gd name="T12" fmla="*/ 32 w 159"/>
                  <a:gd name="T13" fmla="*/ 85 h 96"/>
                  <a:gd name="T14" fmla="*/ 21 w 159"/>
                  <a:gd name="T15" fmla="*/ 96 h 96"/>
                  <a:gd name="T16" fmla="*/ 32 w 159"/>
                  <a:gd name="T17" fmla="*/ 85 h 96"/>
                  <a:gd name="T18" fmla="*/ 32 w 159"/>
                  <a:gd name="T19" fmla="*/ 85 h 96"/>
                  <a:gd name="T20" fmla="*/ 53 w 159"/>
                  <a:gd name="T21" fmla="*/ 74 h 96"/>
                  <a:gd name="T22" fmla="*/ 74 w 159"/>
                  <a:gd name="T23" fmla="*/ 64 h 96"/>
                  <a:gd name="T24" fmla="*/ 95 w 159"/>
                  <a:gd name="T25" fmla="*/ 53 h 96"/>
                  <a:gd name="T26" fmla="*/ 106 w 159"/>
                  <a:gd name="T27" fmla="*/ 42 h 96"/>
                  <a:gd name="T28" fmla="*/ 106 w 159"/>
                  <a:gd name="T29" fmla="*/ 42 h 96"/>
                  <a:gd name="T30" fmla="*/ 74 w 159"/>
                  <a:gd name="T31" fmla="*/ 74 h 96"/>
                  <a:gd name="T32" fmla="*/ 63 w 159"/>
                  <a:gd name="T33" fmla="*/ 74 h 96"/>
                  <a:gd name="T34" fmla="*/ 74 w 159"/>
                  <a:gd name="T35" fmla="*/ 74 h 96"/>
                  <a:gd name="T36" fmla="*/ 85 w 159"/>
                  <a:gd name="T37" fmla="*/ 74 h 96"/>
                  <a:gd name="T38" fmla="*/ 127 w 159"/>
                  <a:gd name="T39" fmla="*/ 32 h 96"/>
                  <a:gd name="T40" fmla="*/ 138 w 159"/>
                  <a:gd name="T41" fmla="*/ 32 h 96"/>
                  <a:gd name="T42" fmla="*/ 159 w 159"/>
                  <a:gd name="T43" fmla="*/ 10 h 96"/>
                  <a:gd name="T44" fmla="*/ 159 w 159"/>
                  <a:gd name="T45" fmla="*/ 0 h 96"/>
                  <a:gd name="T46" fmla="*/ 159 w 159"/>
                  <a:gd name="T47" fmla="*/ 0 h 96"/>
                  <a:gd name="T48" fmla="*/ 149 w 159"/>
                  <a:gd name="T49" fmla="*/ 10 h 96"/>
                  <a:gd name="T50" fmla="*/ 138 w 159"/>
                  <a:gd name="T51" fmla="*/ 10 h 96"/>
                  <a:gd name="T52" fmla="*/ 127 w 159"/>
                  <a:gd name="T53" fmla="*/ 21 h 96"/>
                  <a:gd name="T54" fmla="*/ 127 w 159"/>
                  <a:gd name="T55" fmla="*/ 21 h 96"/>
                  <a:gd name="T56" fmla="*/ 117 w 159"/>
                  <a:gd name="T57" fmla="*/ 42 h 96"/>
                  <a:gd name="T58" fmla="*/ 117 w 159"/>
                  <a:gd name="T59" fmla="*/ 32 h 96"/>
                  <a:gd name="T60" fmla="*/ 106 w 159"/>
                  <a:gd name="T61" fmla="*/ 32 h 96"/>
                  <a:gd name="T62" fmla="*/ 117 w 159"/>
                  <a:gd name="T63" fmla="*/ 21 h 96"/>
                  <a:gd name="T64" fmla="*/ 117 w 159"/>
                  <a:gd name="T65" fmla="*/ 10 h 96"/>
                  <a:gd name="T66" fmla="*/ 127 w 159"/>
                  <a:gd name="T67" fmla="*/ 0 h 96"/>
                  <a:gd name="T68" fmla="*/ 127 w 159"/>
                  <a:gd name="T69" fmla="*/ 0 h 96"/>
                  <a:gd name="T70" fmla="*/ 106 w 159"/>
                  <a:gd name="T71" fmla="*/ 32 h 96"/>
                  <a:gd name="T72" fmla="*/ 85 w 159"/>
                  <a:gd name="T73" fmla="*/ 32 h 96"/>
                  <a:gd name="T74" fmla="*/ 63 w 159"/>
                  <a:gd name="T75" fmla="*/ 42 h 96"/>
                  <a:gd name="T76" fmla="*/ 63 w 159"/>
                  <a:gd name="T77" fmla="*/ 42 h 96"/>
                  <a:gd name="T78" fmla="*/ 53 w 159"/>
                  <a:gd name="T79" fmla="*/ 53 h 96"/>
                  <a:gd name="T80" fmla="*/ 42 w 159"/>
                  <a:gd name="T81" fmla="*/ 42 h 96"/>
                  <a:gd name="T82" fmla="*/ 42 w 159"/>
                  <a:gd name="T83" fmla="*/ 53 h 96"/>
                  <a:gd name="T84" fmla="*/ 32 w 159"/>
                  <a:gd name="T85" fmla="*/ 53 h 96"/>
                  <a:gd name="T86" fmla="*/ 32 w 159"/>
                  <a:gd name="T87" fmla="*/ 53 h 96"/>
                  <a:gd name="T88" fmla="*/ 32 w 159"/>
                  <a:gd name="T89" fmla="*/ 64 h 96"/>
                  <a:gd name="T90" fmla="*/ 32 w 159"/>
                  <a:gd name="T91" fmla="*/ 64 h 96"/>
                  <a:gd name="T92" fmla="*/ 21 w 159"/>
                  <a:gd name="T93" fmla="*/ 74 h 96"/>
                  <a:gd name="T94" fmla="*/ 10 w 159"/>
                  <a:gd name="T95" fmla="*/ 74 h 96"/>
                  <a:gd name="T96" fmla="*/ 10 w 159"/>
                  <a:gd name="T97" fmla="*/ 74 h 96"/>
                  <a:gd name="T98" fmla="*/ 0 w 159"/>
                  <a:gd name="T99" fmla="*/ 85 h 9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9"/>
                  <a:gd name="T151" fmla="*/ 0 h 96"/>
                  <a:gd name="T152" fmla="*/ 159 w 159"/>
                  <a:gd name="T153" fmla="*/ 96 h 9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9" h="96">
                    <a:moveTo>
                      <a:pt x="0" y="85"/>
                    </a:moveTo>
                    <a:lnTo>
                      <a:pt x="0" y="85"/>
                    </a:lnTo>
                    <a:lnTo>
                      <a:pt x="10" y="96"/>
                    </a:lnTo>
                    <a:lnTo>
                      <a:pt x="21" y="85"/>
                    </a:lnTo>
                    <a:lnTo>
                      <a:pt x="32" y="85"/>
                    </a:lnTo>
                    <a:lnTo>
                      <a:pt x="21" y="96"/>
                    </a:lnTo>
                    <a:lnTo>
                      <a:pt x="32" y="85"/>
                    </a:lnTo>
                    <a:lnTo>
                      <a:pt x="53" y="74"/>
                    </a:lnTo>
                    <a:lnTo>
                      <a:pt x="74" y="64"/>
                    </a:lnTo>
                    <a:lnTo>
                      <a:pt x="95" y="53"/>
                    </a:lnTo>
                    <a:lnTo>
                      <a:pt x="106" y="42"/>
                    </a:lnTo>
                    <a:lnTo>
                      <a:pt x="74" y="74"/>
                    </a:lnTo>
                    <a:lnTo>
                      <a:pt x="63" y="74"/>
                    </a:lnTo>
                    <a:lnTo>
                      <a:pt x="74" y="74"/>
                    </a:lnTo>
                    <a:lnTo>
                      <a:pt x="85" y="74"/>
                    </a:lnTo>
                    <a:lnTo>
                      <a:pt x="127" y="32"/>
                    </a:lnTo>
                    <a:lnTo>
                      <a:pt x="138" y="32"/>
                    </a:lnTo>
                    <a:lnTo>
                      <a:pt x="159" y="10"/>
                    </a:lnTo>
                    <a:lnTo>
                      <a:pt x="159" y="0"/>
                    </a:lnTo>
                    <a:lnTo>
                      <a:pt x="149" y="10"/>
                    </a:lnTo>
                    <a:lnTo>
                      <a:pt x="138" y="10"/>
                    </a:lnTo>
                    <a:lnTo>
                      <a:pt x="127" y="21"/>
                    </a:lnTo>
                    <a:lnTo>
                      <a:pt x="117" y="42"/>
                    </a:lnTo>
                    <a:lnTo>
                      <a:pt x="117" y="32"/>
                    </a:lnTo>
                    <a:lnTo>
                      <a:pt x="106" y="32"/>
                    </a:lnTo>
                    <a:lnTo>
                      <a:pt x="117" y="21"/>
                    </a:lnTo>
                    <a:lnTo>
                      <a:pt x="117" y="10"/>
                    </a:lnTo>
                    <a:lnTo>
                      <a:pt x="127" y="0"/>
                    </a:lnTo>
                    <a:lnTo>
                      <a:pt x="106" y="32"/>
                    </a:lnTo>
                    <a:lnTo>
                      <a:pt x="85" y="32"/>
                    </a:lnTo>
                    <a:lnTo>
                      <a:pt x="63" y="42"/>
                    </a:lnTo>
                    <a:lnTo>
                      <a:pt x="53" y="53"/>
                    </a:lnTo>
                    <a:lnTo>
                      <a:pt x="42" y="42"/>
                    </a:lnTo>
                    <a:lnTo>
                      <a:pt x="42" y="53"/>
                    </a:lnTo>
                    <a:lnTo>
                      <a:pt x="32" y="53"/>
                    </a:lnTo>
                    <a:lnTo>
                      <a:pt x="32" y="64"/>
                    </a:lnTo>
                    <a:lnTo>
                      <a:pt x="21" y="74"/>
                    </a:lnTo>
                    <a:lnTo>
                      <a:pt x="10" y="74"/>
                    </a:lnTo>
                    <a:lnTo>
                      <a:pt x="0" y="85"/>
                    </a:lnTo>
                    <a:close/>
                  </a:path>
                </a:pathLst>
              </a:custGeom>
              <a:grpFill/>
              <a:ln w="9525">
                <a:noFill/>
                <a:round/>
                <a:headEnd/>
                <a:tailEnd/>
              </a:ln>
            </p:spPr>
            <p:txBody>
              <a:bodyPr/>
              <a:lstStyle/>
              <a:p>
                <a:pPr>
                  <a:defRPr/>
                </a:pPr>
                <a:endParaRPr lang="en-US"/>
              </a:p>
            </p:txBody>
          </p:sp>
          <p:sp>
            <p:nvSpPr>
              <p:cNvPr id="13570" name="Freeform 37" descr="30%"/>
              <p:cNvSpPr>
                <a:spLocks/>
              </p:cNvSpPr>
              <p:nvPr/>
            </p:nvSpPr>
            <p:spPr bwMode="auto">
              <a:xfrm>
                <a:off x="4475" y="1780"/>
                <a:ext cx="159" cy="96"/>
              </a:xfrm>
              <a:custGeom>
                <a:avLst/>
                <a:gdLst>
                  <a:gd name="T0" fmla="*/ 0 w 159"/>
                  <a:gd name="T1" fmla="*/ 85 h 96"/>
                  <a:gd name="T2" fmla="*/ 0 w 159"/>
                  <a:gd name="T3" fmla="*/ 85 h 96"/>
                  <a:gd name="T4" fmla="*/ 10 w 159"/>
                  <a:gd name="T5" fmla="*/ 96 h 96"/>
                  <a:gd name="T6" fmla="*/ 10 w 159"/>
                  <a:gd name="T7" fmla="*/ 96 h 96"/>
                  <a:gd name="T8" fmla="*/ 21 w 159"/>
                  <a:gd name="T9" fmla="*/ 85 h 96"/>
                  <a:gd name="T10" fmla="*/ 21 w 159"/>
                  <a:gd name="T11" fmla="*/ 85 h 96"/>
                  <a:gd name="T12" fmla="*/ 32 w 159"/>
                  <a:gd name="T13" fmla="*/ 85 h 96"/>
                  <a:gd name="T14" fmla="*/ 21 w 159"/>
                  <a:gd name="T15" fmla="*/ 96 h 96"/>
                  <a:gd name="T16" fmla="*/ 32 w 159"/>
                  <a:gd name="T17" fmla="*/ 85 h 96"/>
                  <a:gd name="T18" fmla="*/ 32 w 159"/>
                  <a:gd name="T19" fmla="*/ 85 h 96"/>
                  <a:gd name="T20" fmla="*/ 53 w 159"/>
                  <a:gd name="T21" fmla="*/ 74 h 96"/>
                  <a:gd name="T22" fmla="*/ 74 w 159"/>
                  <a:gd name="T23" fmla="*/ 64 h 96"/>
                  <a:gd name="T24" fmla="*/ 95 w 159"/>
                  <a:gd name="T25" fmla="*/ 53 h 96"/>
                  <a:gd name="T26" fmla="*/ 106 w 159"/>
                  <a:gd name="T27" fmla="*/ 42 h 96"/>
                  <a:gd name="T28" fmla="*/ 106 w 159"/>
                  <a:gd name="T29" fmla="*/ 42 h 96"/>
                  <a:gd name="T30" fmla="*/ 74 w 159"/>
                  <a:gd name="T31" fmla="*/ 74 h 96"/>
                  <a:gd name="T32" fmla="*/ 63 w 159"/>
                  <a:gd name="T33" fmla="*/ 74 h 96"/>
                  <a:gd name="T34" fmla="*/ 74 w 159"/>
                  <a:gd name="T35" fmla="*/ 74 h 96"/>
                  <a:gd name="T36" fmla="*/ 85 w 159"/>
                  <a:gd name="T37" fmla="*/ 74 h 96"/>
                  <a:gd name="T38" fmla="*/ 127 w 159"/>
                  <a:gd name="T39" fmla="*/ 32 h 96"/>
                  <a:gd name="T40" fmla="*/ 138 w 159"/>
                  <a:gd name="T41" fmla="*/ 32 h 96"/>
                  <a:gd name="T42" fmla="*/ 159 w 159"/>
                  <a:gd name="T43" fmla="*/ 10 h 96"/>
                  <a:gd name="T44" fmla="*/ 159 w 159"/>
                  <a:gd name="T45" fmla="*/ 0 h 96"/>
                  <a:gd name="T46" fmla="*/ 159 w 159"/>
                  <a:gd name="T47" fmla="*/ 0 h 96"/>
                  <a:gd name="T48" fmla="*/ 149 w 159"/>
                  <a:gd name="T49" fmla="*/ 10 h 96"/>
                  <a:gd name="T50" fmla="*/ 138 w 159"/>
                  <a:gd name="T51" fmla="*/ 10 h 96"/>
                  <a:gd name="T52" fmla="*/ 127 w 159"/>
                  <a:gd name="T53" fmla="*/ 21 h 96"/>
                  <a:gd name="T54" fmla="*/ 127 w 159"/>
                  <a:gd name="T55" fmla="*/ 21 h 96"/>
                  <a:gd name="T56" fmla="*/ 117 w 159"/>
                  <a:gd name="T57" fmla="*/ 42 h 96"/>
                  <a:gd name="T58" fmla="*/ 117 w 159"/>
                  <a:gd name="T59" fmla="*/ 32 h 96"/>
                  <a:gd name="T60" fmla="*/ 106 w 159"/>
                  <a:gd name="T61" fmla="*/ 32 h 96"/>
                  <a:gd name="T62" fmla="*/ 117 w 159"/>
                  <a:gd name="T63" fmla="*/ 21 h 96"/>
                  <a:gd name="T64" fmla="*/ 117 w 159"/>
                  <a:gd name="T65" fmla="*/ 10 h 96"/>
                  <a:gd name="T66" fmla="*/ 127 w 159"/>
                  <a:gd name="T67" fmla="*/ 0 h 96"/>
                  <a:gd name="T68" fmla="*/ 127 w 159"/>
                  <a:gd name="T69" fmla="*/ 0 h 96"/>
                  <a:gd name="T70" fmla="*/ 106 w 159"/>
                  <a:gd name="T71" fmla="*/ 32 h 96"/>
                  <a:gd name="T72" fmla="*/ 85 w 159"/>
                  <a:gd name="T73" fmla="*/ 32 h 96"/>
                  <a:gd name="T74" fmla="*/ 63 w 159"/>
                  <a:gd name="T75" fmla="*/ 42 h 96"/>
                  <a:gd name="T76" fmla="*/ 63 w 159"/>
                  <a:gd name="T77" fmla="*/ 42 h 96"/>
                  <a:gd name="T78" fmla="*/ 53 w 159"/>
                  <a:gd name="T79" fmla="*/ 53 h 96"/>
                  <a:gd name="T80" fmla="*/ 42 w 159"/>
                  <a:gd name="T81" fmla="*/ 42 h 96"/>
                  <a:gd name="T82" fmla="*/ 42 w 159"/>
                  <a:gd name="T83" fmla="*/ 53 h 96"/>
                  <a:gd name="T84" fmla="*/ 32 w 159"/>
                  <a:gd name="T85" fmla="*/ 53 h 96"/>
                  <a:gd name="T86" fmla="*/ 32 w 159"/>
                  <a:gd name="T87" fmla="*/ 53 h 96"/>
                  <a:gd name="T88" fmla="*/ 32 w 159"/>
                  <a:gd name="T89" fmla="*/ 64 h 96"/>
                  <a:gd name="T90" fmla="*/ 32 w 159"/>
                  <a:gd name="T91" fmla="*/ 64 h 96"/>
                  <a:gd name="T92" fmla="*/ 21 w 159"/>
                  <a:gd name="T93" fmla="*/ 74 h 96"/>
                  <a:gd name="T94" fmla="*/ 10 w 159"/>
                  <a:gd name="T95" fmla="*/ 74 h 96"/>
                  <a:gd name="T96" fmla="*/ 10 w 159"/>
                  <a:gd name="T97" fmla="*/ 74 h 96"/>
                  <a:gd name="T98" fmla="*/ 0 w 159"/>
                  <a:gd name="T99" fmla="*/ 85 h 9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9"/>
                  <a:gd name="T151" fmla="*/ 0 h 96"/>
                  <a:gd name="T152" fmla="*/ 159 w 159"/>
                  <a:gd name="T153" fmla="*/ 96 h 9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9" h="96">
                    <a:moveTo>
                      <a:pt x="0" y="85"/>
                    </a:moveTo>
                    <a:lnTo>
                      <a:pt x="0" y="85"/>
                    </a:lnTo>
                    <a:lnTo>
                      <a:pt x="10" y="96"/>
                    </a:lnTo>
                    <a:lnTo>
                      <a:pt x="21" y="85"/>
                    </a:lnTo>
                    <a:lnTo>
                      <a:pt x="32" y="85"/>
                    </a:lnTo>
                    <a:lnTo>
                      <a:pt x="21" y="96"/>
                    </a:lnTo>
                    <a:lnTo>
                      <a:pt x="32" y="85"/>
                    </a:lnTo>
                    <a:lnTo>
                      <a:pt x="53" y="74"/>
                    </a:lnTo>
                    <a:lnTo>
                      <a:pt x="74" y="64"/>
                    </a:lnTo>
                    <a:lnTo>
                      <a:pt x="95" y="53"/>
                    </a:lnTo>
                    <a:lnTo>
                      <a:pt x="106" y="42"/>
                    </a:lnTo>
                    <a:lnTo>
                      <a:pt x="74" y="74"/>
                    </a:lnTo>
                    <a:lnTo>
                      <a:pt x="63" y="74"/>
                    </a:lnTo>
                    <a:lnTo>
                      <a:pt x="74" y="74"/>
                    </a:lnTo>
                    <a:lnTo>
                      <a:pt x="85" y="74"/>
                    </a:lnTo>
                    <a:lnTo>
                      <a:pt x="127" y="32"/>
                    </a:lnTo>
                    <a:lnTo>
                      <a:pt x="138" y="32"/>
                    </a:lnTo>
                    <a:lnTo>
                      <a:pt x="159" y="10"/>
                    </a:lnTo>
                    <a:lnTo>
                      <a:pt x="159" y="0"/>
                    </a:lnTo>
                    <a:lnTo>
                      <a:pt x="149" y="10"/>
                    </a:lnTo>
                    <a:lnTo>
                      <a:pt x="138" y="10"/>
                    </a:lnTo>
                    <a:lnTo>
                      <a:pt x="127" y="21"/>
                    </a:lnTo>
                    <a:lnTo>
                      <a:pt x="117" y="42"/>
                    </a:lnTo>
                    <a:lnTo>
                      <a:pt x="117" y="32"/>
                    </a:lnTo>
                    <a:lnTo>
                      <a:pt x="106" y="32"/>
                    </a:lnTo>
                    <a:lnTo>
                      <a:pt x="117" y="21"/>
                    </a:lnTo>
                    <a:lnTo>
                      <a:pt x="117" y="10"/>
                    </a:lnTo>
                    <a:lnTo>
                      <a:pt x="127" y="0"/>
                    </a:lnTo>
                    <a:lnTo>
                      <a:pt x="106" y="32"/>
                    </a:lnTo>
                    <a:lnTo>
                      <a:pt x="85" y="32"/>
                    </a:lnTo>
                    <a:lnTo>
                      <a:pt x="63" y="42"/>
                    </a:lnTo>
                    <a:lnTo>
                      <a:pt x="53" y="53"/>
                    </a:lnTo>
                    <a:lnTo>
                      <a:pt x="42" y="42"/>
                    </a:lnTo>
                    <a:lnTo>
                      <a:pt x="42" y="53"/>
                    </a:lnTo>
                    <a:lnTo>
                      <a:pt x="32" y="53"/>
                    </a:lnTo>
                    <a:lnTo>
                      <a:pt x="32" y="64"/>
                    </a:lnTo>
                    <a:lnTo>
                      <a:pt x="21" y="74"/>
                    </a:lnTo>
                    <a:lnTo>
                      <a:pt x="10" y="74"/>
                    </a:lnTo>
                    <a:lnTo>
                      <a:pt x="0" y="85"/>
                    </a:lnTo>
                  </a:path>
                </a:pathLst>
              </a:custGeom>
              <a:grpFill/>
              <a:ln w="17463" cap="flat">
                <a:solidFill>
                  <a:srgbClr val="000000"/>
                </a:solidFill>
                <a:prstDash val="solid"/>
                <a:round/>
                <a:headEnd/>
                <a:tailEnd/>
              </a:ln>
            </p:spPr>
            <p:txBody>
              <a:bodyPr/>
              <a:lstStyle/>
              <a:p>
                <a:pPr>
                  <a:defRPr/>
                </a:pPr>
                <a:endParaRPr lang="en-US"/>
              </a:p>
            </p:txBody>
          </p:sp>
        </p:grpSp>
      </p:grpSp>
      <p:grpSp>
        <p:nvGrpSpPr>
          <p:cNvPr id="21" name="Group 48"/>
          <p:cNvGrpSpPr>
            <a:grpSpLocks/>
          </p:cNvGrpSpPr>
          <p:nvPr/>
        </p:nvGrpSpPr>
        <p:grpSpPr bwMode="auto">
          <a:xfrm>
            <a:off x="6156325" y="4206875"/>
            <a:ext cx="506413" cy="846138"/>
            <a:chOff x="3400" y="2622"/>
            <a:chExt cx="319" cy="533"/>
          </a:xfrm>
          <a:solidFill>
            <a:schemeClr val="bg1"/>
          </a:solidFill>
        </p:grpSpPr>
        <p:sp>
          <p:nvSpPr>
            <p:cNvPr id="13555" name="Freeform 49" descr="30%"/>
            <p:cNvSpPr>
              <a:spLocks/>
            </p:cNvSpPr>
            <p:nvPr/>
          </p:nvSpPr>
          <p:spPr bwMode="auto">
            <a:xfrm>
              <a:off x="3400" y="2622"/>
              <a:ext cx="319" cy="533"/>
            </a:xfrm>
            <a:custGeom>
              <a:avLst/>
              <a:gdLst>
                <a:gd name="T0" fmla="*/ 0 w 319"/>
                <a:gd name="T1" fmla="*/ 21 h 533"/>
                <a:gd name="T2" fmla="*/ 0 w 319"/>
                <a:gd name="T3" fmla="*/ 21 h 533"/>
                <a:gd name="T4" fmla="*/ 11 w 319"/>
                <a:gd name="T5" fmla="*/ 32 h 533"/>
                <a:gd name="T6" fmla="*/ 0 w 319"/>
                <a:gd name="T7" fmla="*/ 351 h 533"/>
                <a:gd name="T8" fmla="*/ 21 w 319"/>
                <a:gd name="T9" fmla="*/ 511 h 533"/>
                <a:gd name="T10" fmla="*/ 42 w 319"/>
                <a:gd name="T11" fmla="*/ 511 h 533"/>
                <a:gd name="T12" fmla="*/ 53 w 319"/>
                <a:gd name="T13" fmla="*/ 469 h 533"/>
                <a:gd name="T14" fmla="*/ 64 w 319"/>
                <a:gd name="T15" fmla="*/ 479 h 533"/>
                <a:gd name="T16" fmla="*/ 64 w 319"/>
                <a:gd name="T17" fmla="*/ 501 h 533"/>
                <a:gd name="T18" fmla="*/ 74 w 319"/>
                <a:gd name="T19" fmla="*/ 511 h 533"/>
                <a:gd name="T20" fmla="*/ 64 w 319"/>
                <a:gd name="T21" fmla="*/ 533 h 533"/>
                <a:gd name="T22" fmla="*/ 106 w 319"/>
                <a:gd name="T23" fmla="*/ 511 h 533"/>
                <a:gd name="T24" fmla="*/ 117 w 319"/>
                <a:gd name="T25" fmla="*/ 501 h 533"/>
                <a:gd name="T26" fmla="*/ 106 w 319"/>
                <a:gd name="T27" fmla="*/ 490 h 533"/>
                <a:gd name="T28" fmla="*/ 117 w 319"/>
                <a:gd name="T29" fmla="*/ 479 h 533"/>
                <a:gd name="T30" fmla="*/ 85 w 319"/>
                <a:gd name="T31" fmla="*/ 458 h 533"/>
                <a:gd name="T32" fmla="*/ 85 w 319"/>
                <a:gd name="T33" fmla="*/ 437 h 533"/>
                <a:gd name="T34" fmla="*/ 319 w 319"/>
                <a:gd name="T35" fmla="*/ 426 h 533"/>
                <a:gd name="T36" fmla="*/ 308 w 319"/>
                <a:gd name="T37" fmla="*/ 341 h 533"/>
                <a:gd name="T38" fmla="*/ 308 w 319"/>
                <a:gd name="T39" fmla="*/ 309 h 533"/>
                <a:gd name="T40" fmla="*/ 319 w 319"/>
                <a:gd name="T41" fmla="*/ 287 h 533"/>
                <a:gd name="T42" fmla="*/ 308 w 319"/>
                <a:gd name="T43" fmla="*/ 266 h 533"/>
                <a:gd name="T44" fmla="*/ 287 w 319"/>
                <a:gd name="T45" fmla="*/ 223 h 533"/>
                <a:gd name="T46" fmla="*/ 223 w 319"/>
                <a:gd name="T47" fmla="*/ 0 h 533"/>
                <a:gd name="T48" fmla="*/ 0 w 319"/>
                <a:gd name="T49" fmla="*/ 21 h 5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9"/>
                <a:gd name="T76" fmla="*/ 0 h 533"/>
                <a:gd name="T77" fmla="*/ 319 w 319"/>
                <a:gd name="T78" fmla="*/ 533 h 5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9" h="533">
                  <a:moveTo>
                    <a:pt x="0" y="21"/>
                  </a:moveTo>
                  <a:lnTo>
                    <a:pt x="0" y="21"/>
                  </a:lnTo>
                  <a:lnTo>
                    <a:pt x="11" y="32"/>
                  </a:lnTo>
                  <a:lnTo>
                    <a:pt x="0" y="351"/>
                  </a:lnTo>
                  <a:lnTo>
                    <a:pt x="21" y="511"/>
                  </a:lnTo>
                  <a:lnTo>
                    <a:pt x="42" y="511"/>
                  </a:lnTo>
                  <a:lnTo>
                    <a:pt x="53" y="469"/>
                  </a:lnTo>
                  <a:lnTo>
                    <a:pt x="64" y="479"/>
                  </a:lnTo>
                  <a:lnTo>
                    <a:pt x="64" y="501"/>
                  </a:lnTo>
                  <a:lnTo>
                    <a:pt x="74" y="511"/>
                  </a:lnTo>
                  <a:lnTo>
                    <a:pt x="64" y="533"/>
                  </a:lnTo>
                  <a:lnTo>
                    <a:pt x="106" y="511"/>
                  </a:lnTo>
                  <a:lnTo>
                    <a:pt x="117" y="501"/>
                  </a:lnTo>
                  <a:lnTo>
                    <a:pt x="106" y="490"/>
                  </a:lnTo>
                  <a:lnTo>
                    <a:pt x="117" y="479"/>
                  </a:lnTo>
                  <a:lnTo>
                    <a:pt x="85" y="458"/>
                  </a:lnTo>
                  <a:lnTo>
                    <a:pt x="85" y="437"/>
                  </a:lnTo>
                  <a:lnTo>
                    <a:pt x="319" y="426"/>
                  </a:lnTo>
                  <a:lnTo>
                    <a:pt x="308" y="341"/>
                  </a:lnTo>
                  <a:lnTo>
                    <a:pt x="308" y="309"/>
                  </a:lnTo>
                  <a:lnTo>
                    <a:pt x="319" y="287"/>
                  </a:lnTo>
                  <a:lnTo>
                    <a:pt x="308" y="266"/>
                  </a:lnTo>
                  <a:lnTo>
                    <a:pt x="287" y="223"/>
                  </a:lnTo>
                  <a:lnTo>
                    <a:pt x="223" y="0"/>
                  </a:lnTo>
                  <a:lnTo>
                    <a:pt x="0" y="21"/>
                  </a:lnTo>
                  <a:close/>
                </a:path>
              </a:pathLst>
            </a:custGeom>
            <a:grpFill/>
            <a:ln w="9525">
              <a:noFill/>
              <a:round/>
              <a:headEnd/>
              <a:tailEnd/>
            </a:ln>
          </p:spPr>
          <p:txBody>
            <a:bodyPr/>
            <a:lstStyle/>
            <a:p>
              <a:pPr>
                <a:defRPr/>
              </a:pPr>
              <a:endParaRPr lang="en-US"/>
            </a:p>
          </p:txBody>
        </p:sp>
        <p:sp>
          <p:nvSpPr>
            <p:cNvPr id="13556" name="Freeform 50" descr="30%"/>
            <p:cNvSpPr>
              <a:spLocks/>
            </p:cNvSpPr>
            <p:nvPr/>
          </p:nvSpPr>
          <p:spPr bwMode="auto">
            <a:xfrm>
              <a:off x="3400" y="2622"/>
              <a:ext cx="319" cy="533"/>
            </a:xfrm>
            <a:custGeom>
              <a:avLst/>
              <a:gdLst>
                <a:gd name="T0" fmla="*/ 0 w 319"/>
                <a:gd name="T1" fmla="*/ 21 h 533"/>
                <a:gd name="T2" fmla="*/ 0 w 319"/>
                <a:gd name="T3" fmla="*/ 21 h 533"/>
                <a:gd name="T4" fmla="*/ 11 w 319"/>
                <a:gd name="T5" fmla="*/ 32 h 533"/>
                <a:gd name="T6" fmla="*/ 0 w 319"/>
                <a:gd name="T7" fmla="*/ 351 h 533"/>
                <a:gd name="T8" fmla="*/ 21 w 319"/>
                <a:gd name="T9" fmla="*/ 511 h 533"/>
                <a:gd name="T10" fmla="*/ 42 w 319"/>
                <a:gd name="T11" fmla="*/ 511 h 533"/>
                <a:gd name="T12" fmla="*/ 53 w 319"/>
                <a:gd name="T13" fmla="*/ 469 h 533"/>
                <a:gd name="T14" fmla="*/ 64 w 319"/>
                <a:gd name="T15" fmla="*/ 479 h 533"/>
                <a:gd name="T16" fmla="*/ 64 w 319"/>
                <a:gd name="T17" fmla="*/ 501 h 533"/>
                <a:gd name="T18" fmla="*/ 74 w 319"/>
                <a:gd name="T19" fmla="*/ 511 h 533"/>
                <a:gd name="T20" fmla="*/ 64 w 319"/>
                <a:gd name="T21" fmla="*/ 533 h 533"/>
                <a:gd name="T22" fmla="*/ 106 w 319"/>
                <a:gd name="T23" fmla="*/ 511 h 533"/>
                <a:gd name="T24" fmla="*/ 117 w 319"/>
                <a:gd name="T25" fmla="*/ 501 h 533"/>
                <a:gd name="T26" fmla="*/ 106 w 319"/>
                <a:gd name="T27" fmla="*/ 490 h 533"/>
                <a:gd name="T28" fmla="*/ 117 w 319"/>
                <a:gd name="T29" fmla="*/ 479 h 533"/>
                <a:gd name="T30" fmla="*/ 85 w 319"/>
                <a:gd name="T31" fmla="*/ 458 h 533"/>
                <a:gd name="T32" fmla="*/ 85 w 319"/>
                <a:gd name="T33" fmla="*/ 437 h 533"/>
                <a:gd name="T34" fmla="*/ 319 w 319"/>
                <a:gd name="T35" fmla="*/ 426 h 533"/>
                <a:gd name="T36" fmla="*/ 308 w 319"/>
                <a:gd name="T37" fmla="*/ 341 h 533"/>
                <a:gd name="T38" fmla="*/ 308 w 319"/>
                <a:gd name="T39" fmla="*/ 309 h 533"/>
                <a:gd name="T40" fmla="*/ 319 w 319"/>
                <a:gd name="T41" fmla="*/ 287 h 533"/>
                <a:gd name="T42" fmla="*/ 308 w 319"/>
                <a:gd name="T43" fmla="*/ 266 h 533"/>
                <a:gd name="T44" fmla="*/ 287 w 319"/>
                <a:gd name="T45" fmla="*/ 223 h 533"/>
                <a:gd name="T46" fmla="*/ 223 w 319"/>
                <a:gd name="T47" fmla="*/ 0 h 533"/>
                <a:gd name="T48" fmla="*/ 0 w 319"/>
                <a:gd name="T49" fmla="*/ 21 h 5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9"/>
                <a:gd name="T76" fmla="*/ 0 h 533"/>
                <a:gd name="T77" fmla="*/ 319 w 319"/>
                <a:gd name="T78" fmla="*/ 533 h 5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9" h="533">
                  <a:moveTo>
                    <a:pt x="0" y="21"/>
                  </a:moveTo>
                  <a:lnTo>
                    <a:pt x="0" y="21"/>
                  </a:lnTo>
                  <a:lnTo>
                    <a:pt x="11" y="32"/>
                  </a:lnTo>
                  <a:lnTo>
                    <a:pt x="0" y="351"/>
                  </a:lnTo>
                  <a:lnTo>
                    <a:pt x="21" y="511"/>
                  </a:lnTo>
                  <a:lnTo>
                    <a:pt x="42" y="511"/>
                  </a:lnTo>
                  <a:lnTo>
                    <a:pt x="53" y="469"/>
                  </a:lnTo>
                  <a:lnTo>
                    <a:pt x="64" y="479"/>
                  </a:lnTo>
                  <a:lnTo>
                    <a:pt x="64" y="501"/>
                  </a:lnTo>
                  <a:lnTo>
                    <a:pt x="74" y="511"/>
                  </a:lnTo>
                  <a:lnTo>
                    <a:pt x="64" y="533"/>
                  </a:lnTo>
                  <a:lnTo>
                    <a:pt x="106" y="511"/>
                  </a:lnTo>
                  <a:lnTo>
                    <a:pt x="117" y="501"/>
                  </a:lnTo>
                  <a:lnTo>
                    <a:pt x="106" y="490"/>
                  </a:lnTo>
                  <a:lnTo>
                    <a:pt x="117" y="479"/>
                  </a:lnTo>
                  <a:lnTo>
                    <a:pt x="85" y="458"/>
                  </a:lnTo>
                  <a:lnTo>
                    <a:pt x="85" y="437"/>
                  </a:lnTo>
                  <a:lnTo>
                    <a:pt x="319" y="426"/>
                  </a:lnTo>
                  <a:lnTo>
                    <a:pt x="308" y="341"/>
                  </a:lnTo>
                  <a:lnTo>
                    <a:pt x="308" y="309"/>
                  </a:lnTo>
                  <a:lnTo>
                    <a:pt x="319" y="287"/>
                  </a:lnTo>
                  <a:lnTo>
                    <a:pt x="308" y="266"/>
                  </a:lnTo>
                  <a:lnTo>
                    <a:pt x="287" y="223"/>
                  </a:lnTo>
                  <a:lnTo>
                    <a:pt x="223" y="0"/>
                  </a:lnTo>
                  <a:lnTo>
                    <a:pt x="0" y="21"/>
                  </a:lnTo>
                </a:path>
              </a:pathLst>
            </a:custGeom>
            <a:grpFill/>
            <a:ln w="17463" cap="flat">
              <a:solidFill>
                <a:srgbClr val="000000"/>
              </a:solidFill>
              <a:prstDash val="solid"/>
              <a:round/>
              <a:headEnd/>
              <a:tailEnd/>
            </a:ln>
          </p:spPr>
          <p:txBody>
            <a:bodyPr/>
            <a:lstStyle/>
            <a:p>
              <a:pPr>
                <a:defRPr/>
              </a:pPr>
              <a:endParaRPr lang="en-US"/>
            </a:p>
          </p:txBody>
        </p:sp>
      </p:grpSp>
      <p:grpSp>
        <p:nvGrpSpPr>
          <p:cNvPr id="22" name="Group 54"/>
          <p:cNvGrpSpPr>
            <a:grpSpLocks/>
          </p:cNvGrpSpPr>
          <p:nvPr/>
        </p:nvGrpSpPr>
        <p:grpSpPr bwMode="auto">
          <a:xfrm>
            <a:off x="5278438" y="4003675"/>
            <a:ext cx="674687" cy="608013"/>
            <a:chOff x="2847" y="2494"/>
            <a:chExt cx="425" cy="383"/>
          </a:xfrm>
          <a:solidFill>
            <a:schemeClr val="bg1"/>
          </a:solidFill>
        </p:grpSpPr>
        <p:sp>
          <p:nvSpPr>
            <p:cNvPr id="24" name="Freeform 55"/>
            <p:cNvSpPr>
              <a:spLocks/>
            </p:cNvSpPr>
            <p:nvPr/>
          </p:nvSpPr>
          <p:spPr bwMode="auto">
            <a:xfrm>
              <a:off x="2847" y="2494"/>
              <a:ext cx="425" cy="383"/>
            </a:xfrm>
            <a:custGeom>
              <a:avLst/>
              <a:gdLst>
                <a:gd name="T0" fmla="*/ 0 w 425"/>
                <a:gd name="T1" fmla="*/ 10 h 383"/>
                <a:gd name="T2" fmla="*/ 0 w 425"/>
                <a:gd name="T3" fmla="*/ 10 h 383"/>
                <a:gd name="T4" fmla="*/ 21 w 425"/>
                <a:gd name="T5" fmla="*/ 128 h 383"/>
                <a:gd name="T6" fmla="*/ 10 w 425"/>
                <a:gd name="T7" fmla="*/ 320 h 383"/>
                <a:gd name="T8" fmla="*/ 21 w 425"/>
                <a:gd name="T9" fmla="*/ 330 h 383"/>
                <a:gd name="T10" fmla="*/ 53 w 425"/>
                <a:gd name="T11" fmla="*/ 330 h 383"/>
                <a:gd name="T12" fmla="*/ 53 w 425"/>
                <a:gd name="T13" fmla="*/ 383 h 383"/>
                <a:gd name="T14" fmla="*/ 308 w 425"/>
                <a:gd name="T15" fmla="*/ 383 h 383"/>
                <a:gd name="T16" fmla="*/ 308 w 425"/>
                <a:gd name="T17" fmla="*/ 320 h 383"/>
                <a:gd name="T18" fmla="*/ 329 w 425"/>
                <a:gd name="T19" fmla="*/ 256 h 383"/>
                <a:gd name="T20" fmla="*/ 351 w 425"/>
                <a:gd name="T21" fmla="*/ 213 h 383"/>
                <a:gd name="T22" fmla="*/ 351 w 425"/>
                <a:gd name="T23" fmla="*/ 202 h 383"/>
                <a:gd name="T24" fmla="*/ 383 w 425"/>
                <a:gd name="T25" fmla="*/ 160 h 383"/>
                <a:gd name="T26" fmla="*/ 393 w 425"/>
                <a:gd name="T27" fmla="*/ 117 h 383"/>
                <a:gd name="T28" fmla="*/ 383 w 425"/>
                <a:gd name="T29" fmla="*/ 117 h 383"/>
                <a:gd name="T30" fmla="*/ 404 w 425"/>
                <a:gd name="T31" fmla="*/ 96 h 383"/>
                <a:gd name="T32" fmla="*/ 425 w 425"/>
                <a:gd name="T33" fmla="*/ 64 h 383"/>
                <a:gd name="T34" fmla="*/ 415 w 425"/>
                <a:gd name="T35" fmla="*/ 53 h 383"/>
                <a:gd name="T36" fmla="*/ 361 w 425"/>
                <a:gd name="T37" fmla="*/ 53 h 383"/>
                <a:gd name="T38" fmla="*/ 383 w 425"/>
                <a:gd name="T39" fmla="*/ 32 h 383"/>
                <a:gd name="T40" fmla="*/ 372 w 425"/>
                <a:gd name="T41" fmla="*/ 0 h 383"/>
                <a:gd name="T42" fmla="*/ 0 w 425"/>
                <a:gd name="T43" fmla="*/ 10 h 38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25"/>
                <a:gd name="T67" fmla="*/ 0 h 383"/>
                <a:gd name="T68" fmla="*/ 425 w 425"/>
                <a:gd name="T69" fmla="*/ 383 h 38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25" h="383">
                  <a:moveTo>
                    <a:pt x="0" y="10"/>
                  </a:moveTo>
                  <a:lnTo>
                    <a:pt x="0" y="10"/>
                  </a:lnTo>
                  <a:lnTo>
                    <a:pt x="21" y="128"/>
                  </a:lnTo>
                  <a:lnTo>
                    <a:pt x="10" y="320"/>
                  </a:lnTo>
                  <a:lnTo>
                    <a:pt x="21" y="330"/>
                  </a:lnTo>
                  <a:lnTo>
                    <a:pt x="53" y="330"/>
                  </a:lnTo>
                  <a:lnTo>
                    <a:pt x="53" y="383"/>
                  </a:lnTo>
                  <a:lnTo>
                    <a:pt x="308" y="383"/>
                  </a:lnTo>
                  <a:lnTo>
                    <a:pt x="308" y="320"/>
                  </a:lnTo>
                  <a:lnTo>
                    <a:pt x="329" y="256"/>
                  </a:lnTo>
                  <a:lnTo>
                    <a:pt x="351" y="213"/>
                  </a:lnTo>
                  <a:lnTo>
                    <a:pt x="351" y="202"/>
                  </a:lnTo>
                  <a:lnTo>
                    <a:pt x="383" y="160"/>
                  </a:lnTo>
                  <a:lnTo>
                    <a:pt x="393" y="117"/>
                  </a:lnTo>
                  <a:lnTo>
                    <a:pt x="383" y="117"/>
                  </a:lnTo>
                  <a:lnTo>
                    <a:pt x="404" y="96"/>
                  </a:lnTo>
                  <a:lnTo>
                    <a:pt x="425" y="64"/>
                  </a:lnTo>
                  <a:lnTo>
                    <a:pt x="415" y="53"/>
                  </a:lnTo>
                  <a:lnTo>
                    <a:pt x="361" y="53"/>
                  </a:lnTo>
                  <a:lnTo>
                    <a:pt x="383" y="32"/>
                  </a:lnTo>
                  <a:lnTo>
                    <a:pt x="372" y="0"/>
                  </a:lnTo>
                  <a:lnTo>
                    <a:pt x="0" y="10"/>
                  </a:lnTo>
                  <a:close/>
                </a:path>
              </a:pathLst>
            </a:custGeom>
            <a:grpFill/>
            <a:ln w="9525">
              <a:noFill/>
              <a:round/>
              <a:headEnd/>
              <a:tailEnd/>
            </a:ln>
          </p:spPr>
          <p:txBody>
            <a:bodyPr/>
            <a:lstStyle/>
            <a:p>
              <a:endParaRPr lang="en-US"/>
            </a:p>
          </p:txBody>
        </p:sp>
        <p:sp>
          <p:nvSpPr>
            <p:cNvPr id="13485" name="Freeform 56"/>
            <p:cNvSpPr>
              <a:spLocks/>
            </p:cNvSpPr>
            <p:nvPr/>
          </p:nvSpPr>
          <p:spPr bwMode="auto">
            <a:xfrm>
              <a:off x="2847" y="2494"/>
              <a:ext cx="425" cy="383"/>
            </a:xfrm>
            <a:custGeom>
              <a:avLst/>
              <a:gdLst>
                <a:gd name="T0" fmla="*/ 0 w 425"/>
                <a:gd name="T1" fmla="*/ 10 h 383"/>
                <a:gd name="T2" fmla="*/ 0 w 425"/>
                <a:gd name="T3" fmla="*/ 10 h 383"/>
                <a:gd name="T4" fmla="*/ 21 w 425"/>
                <a:gd name="T5" fmla="*/ 128 h 383"/>
                <a:gd name="T6" fmla="*/ 10 w 425"/>
                <a:gd name="T7" fmla="*/ 320 h 383"/>
                <a:gd name="T8" fmla="*/ 21 w 425"/>
                <a:gd name="T9" fmla="*/ 330 h 383"/>
                <a:gd name="T10" fmla="*/ 53 w 425"/>
                <a:gd name="T11" fmla="*/ 330 h 383"/>
                <a:gd name="T12" fmla="*/ 53 w 425"/>
                <a:gd name="T13" fmla="*/ 383 h 383"/>
                <a:gd name="T14" fmla="*/ 308 w 425"/>
                <a:gd name="T15" fmla="*/ 383 h 383"/>
                <a:gd name="T16" fmla="*/ 308 w 425"/>
                <a:gd name="T17" fmla="*/ 320 h 383"/>
                <a:gd name="T18" fmla="*/ 329 w 425"/>
                <a:gd name="T19" fmla="*/ 256 h 383"/>
                <a:gd name="T20" fmla="*/ 351 w 425"/>
                <a:gd name="T21" fmla="*/ 213 h 383"/>
                <a:gd name="T22" fmla="*/ 351 w 425"/>
                <a:gd name="T23" fmla="*/ 202 h 383"/>
                <a:gd name="T24" fmla="*/ 383 w 425"/>
                <a:gd name="T25" fmla="*/ 160 h 383"/>
                <a:gd name="T26" fmla="*/ 393 w 425"/>
                <a:gd name="T27" fmla="*/ 117 h 383"/>
                <a:gd name="T28" fmla="*/ 383 w 425"/>
                <a:gd name="T29" fmla="*/ 117 h 383"/>
                <a:gd name="T30" fmla="*/ 404 w 425"/>
                <a:gd name="T31" fmla="*/ 96 h 383"/>
                <a:gd name="T32" fmla="*/ 425 w 425"/>
                <a:gd name="T33" fmla="*/ 64 h 383"/>
                <a:gd name="T34" fmla="*/ 415 w 425"/>
                <a:gd name="T35" fmla="*/ 53 h 383"/>
                <a:gd name="T36" fmla="*/ 361 w 425"/>
                <a:gd name="T37" fmla="*/ 53 h 383"/>
                <a:gd name="T38" fmla="*/ 383 w 425"/>
                <a:gd name="T39" fmla="*/ 32 h 383"/>
                <a:gd name="T40" fmla="*/ 372 w 425"/>
                <a:gd name="T41" fmla="*/ 0 h 383"/>
                <a:gd name="T42" fmla="*/ 0 w 425"/>
                <a:gd name="T43" fmla="*/ 10 h 38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25"/>
                <a:gd name="T67" fmla="*/ 0 h 383"/>
                <a:gd name="T68" fmla="*/ 425 w 425"/>
                <a:gd name="T69" fmla="*/ 383 h 38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25" h="383">
                  <a:moveTo>
                    <a:pt x="0" y="10"/>
                  </a:moveTo>
                  <a:lnTo>
                    <a:pt x="0" y="10"/>
                  </a:lnTo>
                  <a:lnTo>
                    <a:pt x="21" y="128"/>
                  </a:lnTo>
                  <a:lnTo>
                    <a:pt x="10" y="320"/>
                  </a:lnTo>
                  <a:lnTo>
                    <a:pt x="21" y="330"/>
                  </a:lnTo>
                  <a:lnTo>
                    <a:pt x="53" y="330"/>
                  </a:lnTo>
                  <a:lnTo>
                    <a:pt x="53" y="383"/>
                  </a:lnTo>
                  <a:lnTo>
                    <a:pt x="308" y="383"/>
                  </a:lnTo>
                  <a:lnTo>
                    <a:pt x="308" y="320"/>
                  </a:lnTo>
                  <a:lnTo>
                    <a:pt x="329" y="256"/>
                  </a:lnTo>
                  <a:lnTo>
                    <a:pt x="351" y="213"/>
                  </a:lnTo>
                  <a:lnTo>
                    <a:pt x="351" y="202"/>
                  </a:lnTo>
                  <a:lnTo>
                    <a:pt x="383" y="160"/>
                  </a:lnTo>
                  <a:lnTo>
                    <a:pt x="393" y="117"/>
                  </a:lnTo>
                  <a:lnTo>
                    <a:pt x="383" y="117"/>
                  </a:lnTo>
                  <a:lnTo>
                    <a:pt x="404" y="96"/>
                  </a:lnTo>
                  <a:lnTo>
                    <a:pt x="425" y="64"/>
                  </a:lnTo>
                  <a:lnTo>
                    <a:pt x="415" y="53"/>
                  </a:lnTo>
                  <a:lnTo>
                    <a:pt x="361" y="53"/>
                  </a:lnTo>
                  <a:lnTo>
                    <a:pt x="383" y="32"/>
                  </a:lnTo>
                  <a:lnTo>
                    <a:pt x="372" y="0"/>
                  </a:lnTo>
                  <a:lnTo>
                    <a:pt x="0" y="10"/>
                  </a:lnTo>
                </a:path>
              </a:pathLst>
            </a:custGeom>
            <a:grpFill/>
            <a:ln w="17463" cap="flat">
              <a:solidFill>
                <a:srgbClr val="000000"/>
              </a:solidFill>
              <a:prstDash val="solid"/>
              <a:round/>
              <a:headEnd/>
              <a:tailEnd/>
            </a:ln>
          </p:spPr>
          <p:txBody>
            <a:bodyPr/>
            <a:lstStyle/>
            <a:p>
              <a:endParaRPr lang="en-US"/>
            </a:p>
          </p:txBody>
        </p:sp>
      </p:grpSp>
      <p:grpSp>
        <p:nvGrpSpPr>
          <p:cNvPr id="29" name="Group 60"/>
          <p:cNvGrpSpPr>
            <a:grpSpLocks/>
          </p:cNvGrpSpPr>
          <p:nvPr/>
        </p:nvGrpSpPr>
        <p:grpSpPr bwMode="auto">
          <a:xfrm>
            <a:off x="3352800" y="3124200"/>
            <a:ext cx="979488" cy="762000"/>
            <a:chOff x="1634" y="1950"/>
            <a:chExt cx="617" cy="480"/>
          </a:xfrm>
          <a:solidFill>
            <a:srgbClr val="FFC000"/>
          </a:solidFill>
        </p:grpSpPr>
        <p:sp>
          <p:nvSpPr>
            <p:cNvPr id="27" name="Freeform 61"/>
            <p:cNvSpPr>
              <a:spLocks/>
            </p:cNvSpPr>
            <p:nvPr/>
          </p:nvSpPr>
          <p:spPr bwMode="auto">
            <a:xfrm>
              <a:off x="1634" y="1950"/>
              <a:ext cx="617" cy="480"/>
            </a:xfrm>
            <a:custGeom>
              <a:avLst/>
              <a:gdLst>
                <a:gd name="T0" fmla="*/ 0 w 617"/>
                <a:gd name="T1" fmla="*/ 427 h 480"/>
                <a:gd name="T2" fmla="*/ 0 w 617"/>
                <a:gd name="T3" fmla="*/ 427 h 480"/>
                <a:gd name="T4" fmla="*/ 63 w 617"/>
                <a:gd name="T5" fmla="*/ 0 h 480"/>
                <a:gd name="T6" fmla="*/ 457 w 617"/>
                <a:gd name="T7" fmla="*/ 43 h 480"/>
                <a:gd name="T8" fmla="*/ 617 w 617"/>
                <a:gd name="T9" fmla="*/ 54 h 480"/>
                <a:gd name="T10" fmla="*/ 606 w 617"/>
                <a:gd name="T11" fmla="*/ 160 h 480"/>
                <a:gd name="T12" fmla="*/ 585 w 617"/>
                <a:gd name="T13" fmla="*/ 480 h 480"/>
                <a:gd name="T14" fmla="*/ 510 w 617"/>
                <a:gd name="T15" fmla="*/ 480 h 480"/>
                <a:gd name="T16" fmla="*/ 255 w 617"/>
                <a:gd name="T17" fmla="*/ 459 h 480"/>
                <a:gd name="T18" fmla="*/ 0 w 617"/>
                <a:gd name="T19" fmla="*/ 427 h 4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7"/>
                <a:gd name="T31" fmla="*/ 0 h 480"/>
                <a:gd name="T32" fmla="*/ 617 w 617"/>
                <a:gd name="T33" fmla="*/ 480 h 4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7" h="480">
                  <a:moveTo>
                    <a:pt x="0" y="427"/>
                  </a:moveTo>
                  <a:lnTo>
                    <a:pt x="0" y="427"/>
                  </a:lnTo>
                  <a:lnTo>
                    <a:pt x="63" y="0"/>
                  </a:lnTo>
                  <a:lnTo>
                    <a:pt x="457" y="43"/>
                  </a:lnTo>
                  <a:lnTo>
                    <a:pt x="617" y="54"/>
                  </a:lnTo>
                  <a:lnTo>
                    <a:pt x="606" y="160"/>
                  </a:lnTo>
                  <a:lnTo>
                    <a:pt x="585" y="480"/>
                  </a:lnTo>
                  <a:lnTo>
                    <a:pt x="510" y="480"/>
                  </a:lnTo>
                  <a:lnTo>
                    <a:pt x="255" y="459"/>
                  </a:lnTo>
                  <a:lnTo>
                    <a:pt x="0" y="427"/>
                  </a:lnTo>
                  <a:close/>
                </a:path>
              </a:pathLst>
            </a:custGeom>
            <a:grpFill/>
            <a:ln w="9525">
              <a:noFill/>
              <a:round/>
              <a:headEnd/>
              <a:tailEnd/>
            </a:ln>
          </p:spPr>
          <p:txBody>
            <a:bodyPr/>
            <a:lstStyle/>
            <a:p>
              <a:endParaRPr lang="en-US"/>
            </a:p>
          </p:txBody>
        </p:sp>
        <p:sp>
          <p:nvSpPr>
            <p:cNvPr id="28" name="Freeform 62"/>
            <p:cNvSpPr>
              <a:spLocks/>
            </p:cNvSpPr>
            <p:nvPr/>
          </p:nvSpPr>
          <p:spPr bwMode="auto">
            <a:xfrm>
              <a:off x="1634" y="1950"/>
              <a:ext cx="617" cy="480"/>
            </a:xfrm>
            <a:custGeom>
              <a:avLst/>
              <a:gdLst>
                <a:gd name="T0" fmla="*/ 0 w 617"/>
                <a:gd name="T1" fmla="*/ 427 h 480"/>
                <a:gd name="T2" fmla="*/ 0 w 617"/>
                <a:gd name="T3" fmla="*/ 427 h 480"/>
                <a:gd name="T4" fmla="*/ 63 w 617"/>
                <a:gd name="T5" fmla="*/ 0 h 480"/>
                <a:gd name="T6" fmla="*/ 457 w 617"/>
                <a:gd name="T7" fmla="*/ 43 h 480"/>
                <a:gd name="T8" fmla="*/ 617 w 617"/>
                <a:gd name="T9" fmla="*/ 54 h 480"/>
                <a:gd name="T10" fmla="*/ 606 w 617"/>
                <a:gd name="T11" fmla="*/ 160 h 480"/>
                <a:gd name="T12" fmla="*/ 585 w 617"/>
                <a:gd name="T13" fmla="*/ 480 h 480"/>
                <a:gd name="T14" fmla="*/ 510 w 617"/>
                <a:gd name="T15" fmla="*/ 480 h 480"/>
                <a:gd name="T16" fmla="*/ 255 w 617"/>
                <a:gd name="T17" fmla="*/ 459 h 480"/>
                <a:gd name="T18" fmla="*/ 0 w 617"/>
                <a:gd name="T19" fmla="*/ 427 h 4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7"/>
                <a:gd name="T31" fmla="*/ 0 h 480"/>
                <a:gd name="T32" fmla="*/ 617 w 617"/>
                <a:gd name="T33" fmla="*/ 480 h 4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7" h="480">
                  <a:moveTo>
                    <a:pt x="0" y="427"/>
                  </a:moveTo>
                  <a:lnTo>
                    <a:pt x="0" y="427"/>
                  </a:lnTo>
                  <a:lnTo>
                    <a:pt x="63" y="0"/>
                  </a:lnTo>
                  <a:lnTo>
                    <a:pt x="457" y="43"/>
                  </a:lnTo>
                  <a:lnTo>
                    <a:pt x="617" y="54"/>
                  </a:lnTo>
                  <a:lnTo>
                    <a:pt x="606" y="160"/>
                  </a:lnTo>
                  <a:lnTo>
                    <a:pt x="585" y="480"/>
                  </a:lnTo>
                  <a:lnTo>
                    <a:pt x="510" y="480"/>
                  </a:lnTo>
                  <a:lnTo>
                    <a:pt x="255" y="459"/>
                  </a:lnTo>
                  <a:lnTo>
                    <a:pt x="0" y="427"/>
                  </a:lnTo>
                </a:path>
              </a:pathLst>
            </a:custGeom>
            <a:grpFill/>
            <a:ln w="17463" cap="flat">
              <a:solidFill>
                <a:srgbClr val="000000"/>
              </a:solidFill>
              <a:prstDash val="solid"/>
              <a:round/>
              <a:headEnd/>
              <a:tailEnd/>
            </a:ln>
          </p:spPr>
          <p:txBody>
            <a:bodyPr/>
            <a:lstStyle/>
            <a:p>
              <a:endParaRPr lang="en-US"/>
            </a:p>
          </p:txBody>
        </p:sp>
      </p:grpSp>
      <p:grpSp>
        <p:nvGrpSpPr>
          <p:cNvPr id="31" name="Group 63"/>
          <p:cNvGrpSpPr>
            <a:grpSpLocks/>
          </p:cNvGrpSpPr>
          <p:nvPr/>
        </p:nvGrpSpPr>
        <p:grpSpPr bwMode="auto">
          <a:xfrm>
            <a:off x="7878763" y="2717800"/>
            <a:ext cx="236537" cy="219075"/>
            <a:chOff x="4485" y="1684"/>
            <a:chExt cx="149" cy="138"/>
          </a:xfrm>
          <a:solidFill>
            <a:schemeClr val="bg1"/>
          </a:solidFill>
        </p:grpSpPr>
        <p:sp>
          <p:nvSpPr>
            <p:cNvPr id="13545" name="Freeform 64" descr="30%"/>
            <p:cNvSpPr>
              <a:spLocks/>
            </p:cNvSpPr>
            <p:nvPr/>
          </p:nvSpPr>
          <p:spPr bwMode="auto">
            <a:xfrm>
              <a:off x="4485" y="1684"/>
              <a:ext cx="149" cy="138"/>
            </a:xfrm>
            <a:custGeom>
              <a:avLst/>
              <a:gdLst>
                <a:gd name="T0" fmla="*/ 0 w 149"/>
                <a:gd name="T1" fmla="*/ 32 h 138"/>
                <a:gd name="T2" fmla="*/ 0 w 149"/>
                <a:gd name="T3" fmla="*/ 32 h 138"/>
                <a:gd name="T4" fmla="*/ 11 w 149"/>
                <a:gd name="T5" fmla="*/ 96 h 138"/>
                <a:gd name="T6" fmla="*/ 11 w 149"/>
                <a:gd name="T7" fmla="*/ 138 h 138"/>
                <a:gd name="T8" fmla="*/ 22 w 149"/>
                <a:gd name="T9" fmla="*/ 138 h 138"/>
                <a:gd name="T10" fmla="*/ 32 w 149"/>
                <a:gd name="T11" fmla="*/ 128 h 138"/>
                <a:gd name="T12" fmla="*/ 53 w 149"/>
                <a:gd name="T13" fmla="*/ 117 h 138"/>
                <a:gd name="T14" fmla="*/ 64 w 149"/>
                <a:gd name="T15" fmla="*/ 96 h 138"/>
                <a:gd name="T16" fmla="*/ 64 w 149"/>
                <a:gd name="T17" fmla="*/ 96 h 138"/>
                <a:gd name="T18" fmla="*/ 85 w 149"/>
                <a:gd name="T19" fmla="*/ 96 h 138"/>
                <a:gd name="T20" fmla="*/ 107 w 149"/>
                <a:gd name="T21" fmla="*/ 85 h 138"/>
                <a:gd name="T22" fmla="*/ 107 w 149"/>
                <a:gd name="T23" fmla="*/ 85 h 138"/>
                <a:gd name="T24" fmla="*/ 117 w 149"/>
                <a:gd name="T25" fmla="*/ 85 h 138"/>
                <a:gd name="T26" fmla="*/ 117 w 149"/>
                <a:gd name="T27" fmla="*/ 85 h 138"/>
                <a:gd name="T28" fmla="*/ 128 w 149"/>
                <a:gd name="T29" fmla="*/ 74 h 138"/>
                <a:gd name="T30" fmla="*/ 149 w 149"/>
                <a:gd name="T31" fmla="*/ 74 h 138"/>
                <a:gd name="T32" fmla="*/ 128 w 149"/>
                <a:gd name="T33" fmla="*/ 0 h 138"/>
                <a:gd name="T34" fmla="*/ 0 w 149"/>
                <a:gd name="T35" fmla="*/ 32 h 1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138"/>
                <a:gd name="T56" fmla="*/ 149 w 149"/>
                <a:gd name="T57" fmla="*/ 138 h 1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138">
                  <a:moveTo>
                    <a:pt x="0" y="32"/>
                  </a:moveTo>
                  <a:lnTo>
                    <a:pt x="0" y="32"/>
                  </a:lnTo>
                  <a:lnTo>
                    <a:pt x="11" y="96"/>
                  </a:lnTo>
                  <a:lnTo>
                    <a:pt x="11" y="138"/>
                  </a:lnTo>
                  <a:lnTo>
                    <a:pt x="22" y="138"/>
                  </a:lnTo>
                  <a:lnTo>
                    <a:pt x="32" y="128"/>
                  </a:lnTo>
                  <a:lnTo>
                    <a:pt x="53" y="117"/>
                  </a:lnTo>
                  <a:lnTo>
                    <a:pt x="64" y="96"/>
                  </a:lnTo>
                  <a:lnTo>
                    <a:pt x="85" y="96"/>
                  </a:lnTo>
                  <a:lnTo>
                    <a:pt x="107" y="85"/>
                  </a:lnTo>
                  <a:lnTo>
                    <a:pt x="117" y="85"/>
                  </a:lnTo>
                  <a:lnTo>
                    <a:pt x="128" y="74"/>
                  </a:lnTo>
                  <a:lnTo>
                    <a:pt x="149" y="74"/>
                  </a:lnTo>
                  <a:lnTo>
                    <a:pt x="128" y="0"/>
                  </a:lnTo>
                  <a:lnTo>
                    <a:pt x="0" y="32"/>
                  </a:lnTo>
                  <a:close/>
                </a:path>
              </a:pathLst>
            </a:custGeom>
            <a:grpFill/>
            <a:ln w="9525">
              <a:noFill/>
              <a:round/>
              <a:headEnd/>
              <a:tailEnd/>
            </a:ln>
          </p:spPr>
          <p:txBody>
            <a:bodyPr/>
            <a:lstStyle/>
            <a:p>
              <a:pPr>
                <a:defRPr/>
              </a:pPr>
              <a:endParaRPr lang="en-US"/>
            </a:p>
          </p:txBody>
        </p:sp>
        <p:sp>
          <p:nvSpPr>
            <p:cNvPr id="13546" name="Freeform 65" descr="30%"/>
            <p:cNvSpPr>
              <a:spLocks/>
            </p:cNvSpPr>
            <p:nvPr/>
          </p:nvSpPr>
          <p:spPr bwMode="auto">
            <a:xfrm>
              <a:off x="4485" y="1684"/>
              <a:ext cx="149" cy="138"/>
            </a:xfrm>
            <a:custGeom>
              <a:avLst/>
              <a:gdLst>
                <a:gd name="T0" fmla="*/ 0 w 149"/>
                <a:gd name="T1" fmla="*/ 32 h 138"/>
                <a:gd name="T2" fmla="*/ 0 w 149"/>
                <a:gd name="T3" fmla="*/ 32 h 138"/>
                <a:gd name="T4" fmla="*/ 11 w 149"/>
                <a:gd name="T5" fmla="*/ 96 h 138"/>
                <a:gd name="T6" fmla="*/ 11 w 149"/>
                <a:gd name="T7" fmla="*/ 138 h 138"/>
                <a:gd name="T8" fmla="*/ 22 w 149"/>
                <a:gd name="T9" fmla="*/ 138 h 138"/>
                <a:gd name="T10" fmla="*/ 32 w 149"/>
                <a:gd name="T11" fmla="*/ 128 h 138"/>
                <a:gd name="T12" fmla="*/ 53 w 149"/>
                <a:gd name="T13" fmla="*/ 117 h 138"/>
                <a:gd name="T14" fmla="*/ 64 w 149"/>
                <a:gd name="T15" fmla="*/ 96 h 138"/>
                <a:gd name="T16" fmla="*/ 64 w 149"/>
                <a:gd name="T17" fmla="*/ 96 h 138"/>
                <a:gd name="T18" fmla="*/ 85 w 149"/>
                <a:gd name="T19" fmla="*/ 96 h 138"/>
                <a:gd name="T20" fmla="*/ 107 w 149"/>
                <a:gd name="T21" fmla="*/ 85 h 138"/>
                <a:gd name="T22" fmla="*/ 107 w 149"/>
                <a:gd name="T23" fmla="*/ 85 h 138"/>
                <a:gd name="T24" fmla="*/ 117 w 149"/>
                <a:gd name="T25" fmla="*/ 85 h 138"/>
                <a:gd name="T26" fmla="*/ 117 w 149"/>
                <a:gd name="T27" fmla="*/ 85 h 138"/>
                <a:gd name="T28" fmla="*/ 128 w 149"/>
                <a:gd name="T29" fmla="*/ 74 h 138"/>
                <a:gd name="T30" fmla="*/ 149 w 149"/>
                <a:gd name="T31" fmla="*/ 74 h 138"/>
                <a:gd name="T32" fmla="*/ 128 w 149"/>
                <a:gd name="T33" fmla="*/ 0 h 138"/>
                <a:gd name="T34" fmla="*/ 0 w 149"/>
                <a:gd name="T35" fmla="*/ 32 h 1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138"/>
                <a:gd name="T56" fmla="*/ 149 w 149"/>
                <a:gd name="T57" fmla="*/ 138 h 1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138">
                  <a:moveTo>
                    <a:pt x="0" y="32"/>
                  </a:moveTo>
                  <a:lnTo>
                    <a:pt x="0" y="32"/>
                  </a:lnTo>
                  <a:lnTo>
                    <a:pt x="11" y="96"/>
                  </a:lnTo>
                  <a:lnTo>
                    <a:pt x="11" y="138"/>
                  </a:lnTo>
                  <a:lnTo>
                    <a:pt x="22" y="138"/>
                  </a:lnTo>
                  <a:lnTo>
                    <a:pt x="32" y="128"/>
                  </a:lnTo>
                  <a:lnTo>
                    <a:pt x="53" y="117"/>
                  </a:lnTo>
                  <a:lnTo>
                    <a:pt x="64" y="96"/>
                  </a:lnTo>
                  <a:lnTo>
                    <a:pt x="85" y="96"/>
                  </a:lnTo>
                  <a:lnTo>
                    <a:pt x="107" y="85"/>
                  </a:lnTo>
                  <a:lnTo>
                    <a:pt x="117" y="85"/>
                  </a:lnTo>
                  <a:lnTo>
                    <a:pt x="128" y="74"/>
                  </a:lnTo>
                  <a:lnTo>
                    <a:pt x="149" y="74"/>
                  </a:lnTo>
                  <a:lnTo>
                    <a:pt x="128" y="0"/>
                  </a:lnTo>
                  <a:lnTo>
                    <a:pt x="0" y="32"/>
                  </a:lnTo>
                </a:path>
              </a:pathLst>
            </a:custGeom>
            <a:grpFill/>
            <a:ln w="17463" cap="flat">
              <a:solidFill>
                <a:srgbClr val="000000"/>
              </a:solidFill>
              <a:prstDash val="solid"/>
              <a:round/>
              <a:headEnd/>
              <a:tailEnd/>
            </a:ln>
          </p:spPr>
          <p:txBody>
            <a:bodyPr/>
            <a:lstStyle/>
            <a:p>
              <a:pPr>
                <a:defRPr/>
              </a:pPr>
              <a:endParaRPr lang="en-US"/>
            </a:p>
          </p:txBody>
        </p:sp>
      </p:grpSp>
      <p:grpSp>
        <p:nvGrpSpPr>
          <p:cNvPr id="13312" name="Group 66"/>
          <p:cNvGrpSpPr>
            <a:grpSpLocks/>
          </p:cNvGrpSpPr>
          <p:nvPr/>
        </p:nvGrpSpPr>
        <p:grpSpPr bwMode="auto">
          <a:xfrm>
            <a:off x="7677150" y="3190875"/>
            <a:ext cx="150813" cy="220663"/>
            <a:chOff x="4358" y="1982"/>
            <a:chExt cx="95" cy="139"/>
          </a:xfrm>
          <a:solidFill>
            <a:schemeClr val="bg1"/>
          </a:solidFill>
        </p:grpSpPr>
        <p:sp>
          <p:nvSpPr>
            <p:cNvPr id="13543" name="Freeform 67" descr="30%"/>
            <p:cNvSpPr>
              <a:spLocks/>
            </p:cNvSpPr>
            <p:nvPr/>
          </p:nvSpPr>
          <p:spPr bwMode="auto">
            <a:xfrm>
              <a:off x="4358" y="1982"/>
              <a:ext cx="95" cy="139"/>
            </a:xfrm>
            <a:custGeom>
              <a:avLst/>
              <a:gdLst>
                <a:gd name="T0" fmla="*/ 0 w 95"/>
                <a:gd name="T1" fmla="*/ 11 h 139"/>
                <a:gd name="T2" fmla="*/ 0 w 95"/>
                <a:gd name="T3" fmla="*/ 11 h 139"/>
                <a:gd name="T4" fmla="*/ 10 w 95"/>
                <a:gd name="T5" fmla="*/ 0 h 139"/>
                <a:gd name="T6" fmla="*/ 31 w 95"/>
                <a:gd name="T7" fmla="*/ 0 h 139"/>
                <a:gd name="T8" fmla="*/ 31 w 95"/>
                <a:gd name="T9" fmla="*/ 11 h 139"/>
                <a:gd name="T10" fmla="*/ 21 w 95"/>
                <a:gd name="T11" fmla="*/ 22 h 139"/>
                <a:gd name="T12" fmla="*/ 21 w 95"/>
                <a:gd name="T13" fmla="*/ 32 h 139"/>
                <a:gd name="T14" fmla="*/ 31 w 95"/>
                <a:gd name="T15" fmla="*/ 43 h 139"/>
                <a:gd name="T16" fmla="*/ 42 w 95"/>
                <a:gd name="T17" fmla="*/ 54 h 139"/>
                <a:gd name="T18" fmla="*/ 53 w 95"/>
                <a:gd name="T19" fmla="*/ 75 h 139"/>
                <a:gd name="T20" fmla="*/ 53 w 95"/>
                <a:gd name="T21" fmla="*/ 86 h 139"/>
                <a:gd name="T22" fmla="*/ 63 w 95"/>
                <a:gd name="T23" fmla="*/ 96 h 139"/>
                <a:gd name="T24" fmla="*/ 85 w 95"/>
                <a:gd name="T25" fmla="*/ 96 h 139"/>
                <a:gd name="T26" fmla="*/ 85 w 95"/>
                <a:gd name="T27" fmla="*/ 117 h 139"/>
                <a:gd name="T28" fmla="*/ 74 w 95"/>
                <a:gd name="T29" fmla="*/ 128 h 139"/>
                <a:gd name="T30" fmla="*/ 85 w 95"/>
                <a:gd name="T31" fmla="*/ 117 h 139"/>
                <a:gd name="T32" fmla="*/ 95 w 95"/>
                <a:gd name="T33" fmla="*/ 128 h 139"/>
                <a:gd name="T34" fmla="*/ 74 w 95"/>
                <a:gd name="T35" fmla="*/ 139 h 139"/>
                <a:gd name="T36" fmla="*/ 42 w 95"/>
                <a:gd name="T37" fmla="*/ 139 h 139"/>
                <a:gd name="T38" fmla="*/ 31 w 95"/>
                <a:gd name="T39" fmla="*/ 139 h 139"/>
                <a:gd name="T40" fmla="*/ 0 w 95"/>
                <a:gd name="T41" fmla="*/ 11 h 1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5"/>
                <a:gd name="T64" fmla="*/ 0 h 139"/>
                <a:gd name="T65" fmla="*/ 95 w 95"/>
                <a:gd name="T66" fmla="*/ 139 h 1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5" h="139">
                  <a:moveTo>
                    <a:pt x="0" y="11"/>
                  </a:moveTo>
                  <a:lnTo>
                    <a:pt x="0" y="11"/>
                  </a:lnTo>
                  <a:lnTo>
                    <a:pt x="10" y="0"/>
                  </a:lnTo>
                  <a:lnTo>
                    <a:pt x="31" y="0"/>
                  </a:lnTo>
                  <a:lnTo>
                    <a:pt x="31" y="11"/>
                  </a:lnTo>
                  <a:lnTo>
                    <a:pt x="21" y="22"/>
                  </a:lnTo>
                  <a:lnTo>
                    <a:pt x="21" y="32"/>
                  </a:lnTo>
                  <a:lnTo>
                    <a:pt x="31" y="43"/>
                  </a:lnTo>
                  <a:lnTo>
                    <a:pt x="42" y="54"/>
                  </a:lnTo>
                  <a:lnTo>
                    <a:pt x="53" y="75"/>
                  </a:lnTo>
                  <a:lnTo>
                    <a:pt x="53" y="86"/>
                  </a:lnTo>
                  <a:lnTo>
                    <a:pt x="63" y="96"/>
                  </a:lnTo>
                  <a:lnTo>
                    <a:pt x="85" y="96"/>
                  </a:lnTo>
                  <a:lnTo>
                    <a:pt x="85" y="117"/>
                  </a:lnTo>
                  <a:lnTo>
                    <a:pt x="74" y="128"/>
                  </a:lnTo>
                  <a:lnTo>
                    <a:pt x="85" y="117"/>
                  </a:lnTo>
                  <a:lnTo>
                    <a:pt x="95" y="128"/>
                  </a:lnTo>
                  <a:lnTo>
                    <a:pt x="74" y="139"/>
                  </a:lnTo>
                  <a:lnTo>
                    <a:pt x="42" y="139"/>
                  </a:lnTo>
                  <a:lnTo>
                    <a:pt x="31" y="139"/>
                  </a:lnTo>
                  <a:lnTo>
                    <a:pt x="0" y="11"/>
                  </a:lnTo>
                  <a:close/>
                </a:path>
              </a:pathLst>
            </a:custGeom>
            <a:grpFill/>
            <a:ln w="9525">
              <a:noFill/>
              <a:round/>
              <a:headEnd/>
              <a:tailEnd/>
            </a:ln>
          </p:spPr>
          <p:txBody>
            <a:bodyPr/>
            <a:lstStyle/>
            <a:p>
              <a:pPr>
                <a:defRPr/>
              </a:pPr>
              <a:endParaRPr lang="en-US"/>
            </a:p>
          </p:txBody>
        </p:sp>
        <p:sp>
          <p:nvSpPr>
            <p:cNvPr id="13544" name="Freeform 68" descr="30%"/>
            <p:cNvSpPr>
              <a:spLocks/>
            </p:cNvSpPr>
            <p:nvPr/>
          </p:nvSpPr>
          <p:spPr bwMode="auto">
            <a:xfrm>
              <a:off x="4358" y="1982"/>
              <a:ext cx="95" cy="139"/>
            </a:xfrm>
            <a:custGeom>
              <a:avLst/>
              <a:gdLst>
                <a:gd name="T0" fmla="*/ 0 w 95"/>
                <a:gd name="T1" fmla="*/ 11 h 139"/>
                <a:gd name="T2" fmla="*/ 0 w 95"/>
                <a:gd name="T3" fmla="*/ 11 h 139"/>
                <a:gd name="T4" fmla="*/ 10 w 95"/>
                <a:gd name="T5" fmla="*/ 0 h 139"/>
                <a:gd name="T6" fmla="*/ 31 w 95"/>
                <a:gd name="T7" fmla="*/ 0 h 139"/>
                <a:gd name="T8" fmla="*/ 31 w 95"/>
                <a:gd name="T9" fmla="*/ 11 h 139"/>
                <a:gd name="T10" fmla="*/ 21 w 95"/>
                <a:gd name="T11" fmla="*/ 22 h 139"/>
                <a:gd name="T12" fmla="*/ 21 w 95"/>
                <a:gd name="T13" fmla="*/ 32 h 139"/>
                <a:gd name="T14" fmla="*/ 31 w 95"/>
                <a:gd name="T15" fmla="*/ 43 h 139"/>
                <a:gd name="T16" fmla="*/ 42 w 95"/>
                <a:gd name="T17" fmla="*/ 54 h 139"/>
                <a:gd name="T18" fmla="*/ 53 w 95"/>
                <a:gd name="T19" fmla="*/ 75 h 139"/>
                <a:gd name="T20" fmla="*/ 53 w 95"/>
                <a:gd name="T21" fmla="*/ 86 h 139"/>
                <a:gd name="T22" fmla="*/ 63 w 95"/>
                <a:gd name="T23" fmla="*/ 96 h 139"/>
                <a:gd name="T24" fmla="*/ 85 w 95"/>
                <a:gd name="T25" fmla="*/ 96 h 139"/>
                <a:gd name="T26" fmla="*/ 85 w 95"/>
                <a:gd name="T27" fmla="*/ 117 h 139"/>
                <a:gd name="T28" fmla="*/ 74 w 95"/>
                <a:gd name="T29" fmla="*/ 128 h 139"/>
                <a:gd name="T30" fmla="*/ 85 w 95"/>
                <a:gd name="T31" fmla="*/ 117 h 139"/>
                <a:gd name="T32" fmla="*/ 95 w 95"/>
                <a:gd name="T33" fmla="*/ 128 h 139"/>
                <a:gd name="T34" fmla="*/ 74 w 95"/>
                <a:gd name="T35" fmla="*/ 139 h 139"/>
                <a:gd name="T36" fmla="*/ 42 w 95"/>
                <a:gd name="T37" fmla="*/ 139 h 139"/>
                <a:gd name="T38" fmla="*/ 31 w 95"/>
                <a:gd name="T39" fmla="*/ 139 h 139"/>
                <a:gd name="T40" fmla="*/ 0 w 95"/>
                <a:gd name="T41" fmla="*/ 11 h 1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5"/>
                <a:gd name="T64" fmla="*/ 0 h 139"/>
                <a:gd name="T65" fmla="*/ 95 w 95"/>
                <a:gd name="T66" fmla="*/ 139 h 1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5" h="139">
                  <a:moveTo>
                    <a:pt x="0" y="11"/>
                  </a:moveTo>
                  <a:lnTo>
                    <a:pt x="0" y="11"/>
                  </a:lnTo>
                  <a:lnTo>
                    <a:pt x="10" y="0"/>
                  </a:lnTo>
                  <a:lnTo>
                    <a:pt x="31" y="0"/>
                  </a:lnTo>
                  <a:lnTo>
                    <a:pt x="31" y="11"/>
                  </a:lnTo>
                  <a:lnTo>
                    <a:pt x="21" y="22"/>
                  </a:lnTo>
                  <a:lnTo>
                    <a:pt x="21" y="32"/>
                  </a:lnTo>
                  <a:lnTo>
                    <a:pt x="31" y="43"/>
                  </a:lnTo>
                  <a:lnTo>
                    <a:pt x="42" y="54"/>
                  </a:lnTo>
                  <a:lnTo>
                    <a:pt x="53" y="75"/>
                  </a:lnTo>
                  <a:lnTo>
                    <a:pt x="53" y="86"/>
                  </a:lnTo>
                  <a:lnTo>
                    <a:pt x="63" y="96"/>
                  </a:lnTo>
                  <a:lnTo>
                    <a:pt x="85" y="96"/>
                  </a:lnTo>
                  <a:lnTo>
                    <a:pt x="85" y="117"/>
                  </a:lnTo>
                  <a:lnTo>
                    <a:pt x="74" y="128"/>
                  </a:lnTo>
                  <a:lnTo>
                    <a:pt x="85" y="117"/>
                  </a:lnTo>
                  <a:lnTo>
                    <a:pt x="95" y="128"/>
                  </a:lnTo>
                  <a:lnTo>
                    <a:pt x="74" y="139"/>
                  </a:lnTo>
                  <a:lnTo>
                    <a:pt x="42" y="139"/>
                  </a:lnTo>
                  <a:lnTo>
                    <a:pt x="31" y="139"/>
                  </a:lnTo>
                  <a:lnTo>
                    <a:pt x="0" y="11"/>
                  </a:lnTo>
                </a:path>
              </a:pathLst>
            </a:custGeom>
            <a:grpFill/>
            <a:ln w="17463" cap="flat">
              <a:solidFill>
                <a:srgbClr val="000000"/>
              </a:solidFill>
              <a:prstDash val="solid"/>
              <a:round/>
              <a:headEnd/>
              <a:tailEnd/>
            </a:ln>
          </p:spPr>
          <p:txBody>
            <a:bodyPr/>
            <a:lstStyle/>
            <a:p>
              <a:pPr>
                <a:defRPr/>
              </a:pPr>
              <a:endParaRPr lang="en-US"/>
            </a:p>
          </p:txBody>
        </p:sp>
      </p:grpSp>
      <p:grpSp>
        <p:nvGrpSpPr>
          <p:cNvPr id="13313" name="Group 69"/>
          <p:cNvGrpSpPr>
            <a:grpSpLocks/>
          </p:cNvGrpSpPr>
          <p:nvPr/>
        </p:nvGrpSpPr>
        <p:grpSpPr bwMode="auto">
          <a:xfrm>
            <a:off x="7540625" y="3376613"/>
            <a:ext cx="17463" cy="17462"/>
            <a:chOff x="4272" y="2099"/>
            <a:chExt cx="11" cy="11"/>
          </a:xfrm>
        </p:grpSpPr>
        <p:sp>
          <p:nvSpPr>
            <p:cNvPr id="13478" name="Freeform 70"/>
            <p:cNvSpPr>
              <a:spLocks/>
            </p:cNvSpPr>
            <p:nvPr/>
          </p:nvSpPr>
          <p:spPr bwMode="auto">
            <a:xfrm>
              <a:off x="4272" y="2099"/>
              <a:ext cx="11" cy="11"/>
            </a:xfrm>
            <a:custGeom>
              <a:avLst/>
              <a:gdLst>
                <a:gd name="T0" fmla="*/ 0 w 11"/>
                <a:gd name="T1" fmla="*/ 0 h 11"/>
                <a:gd name="T2" fmla="*/ 0 w 11"/>
                <a:gd name="T3" fmla="*/ 0 h 11"/>
                <a:gd name="T4" fmla="*/ 11 w 11"/>
                <a:gd name="T5" fmla="*/ 0 h 11"/>
                <a:gd name="T6" fmla="*/ 11 w 11"/>
                <a:gd name="T7" fmla="*/ 0 h 11"/>
                <a:gd name="T8" fmla="*/ 11 w 11"/>
                <a:gd name="T9" fmla="*/ 11 h 11"/>
                <a:gd name="T10" fmla="*/ 0 w 11"/>
                <a:gd name="T11" fmla="*/ 0 h 11"/>
                <a:gd name="T12" fmla="*/ 0 60000 65536"/>
                <a:gd name="T13" fmla="*/ 0 60000 65536"/>
                <a:gd name="T14" fmla="*/ 0 60000 65536"/>
                <a:gd name="T15" fmla="*/ 0 60000 65536"/>
                <a:gd name="T16" fmla="*/ 0 60000 65536"/>
                <a:gd name="T17" fmla="*/ 0 60000 65536"/>
                <a:gd name="T18" fmla="*/ 0 w 11"/>
                <a:gd name="T19" fmla="*/ 0 h 11"/>
                <a:gd name="T20" fmla="*/ 11 w 11"/>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1" h="11">
                  <a:moveTo>
                    <a:pt x="0" y="0"/>
                  </a:moveTo>
                  <a:lnTo>
                    <a:pt x="0" y="0"/>
                  </a:lnTo>
                  <a:lnTo>
                    <a:pt x="11" y="0"/>
                  </a:lnTo>
                  <a:lnTo>
                    <a:pt x="11" y="11"/>
                  </a:lnTo>
                  <a:lnTo>
                    <a:pt x="0" y="0"/>
                  </a:lnTo>
                  <a:close/>
                </a:path>
              </a:pathLst>
            </a:custGeom>
            <a:solidFill>
              <a:srgbClr val="00CCFF"/>
            </a:solidFill>
            <a:ln w="9525">
              <a:noFill/>
              <a:round/>
              <a:headEnd/>
              <a:tailEnd/>
            </a:ln>
          </p:spPr>
          <p:txBody>
            <a:bodyPr/>
            <a:lstStyle/>
            <a:p>
              <a:endParaRPr lang="en-US"/>
            </a:p>
          </p:txBody>
        </p:sp>
        <p:sp>
          <p:nvSpPr>
            <p:cNvPr id="30" name="Freeform 71"/>
            <p:cNvSpPr>
              <a:spLocks/>
            </p:cNvSpPr>
            <p:nvPr/>
          </p:nvSpPr>
          <p:spPr bwMode="auto">
            <a:xfrm>
              <a:off x="4272" y="2099"/>
              <a:ext cx="11" cy="11"/>
            </a:xfrm>
            <a:custGeom>
              <a:avLst/>
              <a:gdLst>
                <a:gd name="T0" fmla="*/ 0 w 11"/>
                <a:gd name="T1" fmla="*/ 0 h 11"/>
                <a:gd name="T2" fmla="*/ 0 w 11"/>
                <a:gd name="T3" fmla="*/ 0 h 11"/>
                <a:gd name="T4" fmla="*/ 11 w 11"/>
                <a:gd name="T5" fmla="*/ 0 h 11"/>
                <a:gd name="T6" fmla="*/ 11 w 11"/>
                <a:gd name="T7" fmla="*/ 0 h 11"/>
                <a:gd name="T8" fmla="*/ 11 w 11"/>
                <a:gd name="T9" fmla="*/ 11 h 11"/>
                <a:gd name="T10" fmla="*/ 0 w 11"/>
                <a:gd name="T11" fmla="*/ 0 h 11"/>
                <a:gd name="T12" fmla="*/ 0 60000 65536"/>
                <a:gd name="T13" fmla="*/ 0 60000 65536"/>
                <a:gd name="T14" fmla="*/ 0 60000 65536"/>
                <a:gd name="T15" fmla="*/ 0 60000 65536"/>
                <a:gd name="T16" fmla="*/ 0 60000 65536"/>
                <a:gd name="T17" fmla="*/ 0 60000 65536"/>
                <a:gd name="T18" fmla="*/ 0 w 11"/>
                <a:gd name="T19" fmla="*/ 0 h 11"/>
                <a:gd name="T20" fmla="*/ 11 w 11"/>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1" h="11">
                  <a:moveTo>
                    <a:pt x="0" y="0"/>
                  </a:moveTo>
                  <a:lnTo>
                    <a:pt x="0" y="0"/>
                  </a:lnTo>
                  <a:lnTo>
                    <a:pt x="11" y="0"/>
                  </a:lnTo>
                  <a:lnTo>
                    <a:pt x="11" y="11"/>
                  </a:lnTo>
                  <a:lnTo>
                    <a:pt x="0" y="0"/>
                  </a:lnTo>
                </a:path>
              </a:pathLst>
            </a:custGeom>
            <a:noFill/>
            <a:ln w="17463" cap="flat">
              <a:solidFill>
                <a:srgbClr val="000000"/>
              </a:solidFill>
              <a:prstDash val="solid"/>
              <a:round/>
              <a:headEnd/>
              <a:tailEnd/>
            </a:ln>
          </p:spPr>
          <p:txBody>
            <a:bodyPr/>
            <a:lstStyle/>
            <a:p>
              <a:endParaRPr lang="en-US"/>
            </a:p>
          </p:txBody>
        </p:sp>
      </p:grpSp>
      <p:grpSp>
        <p:nvGrpSpPr>
          <p:cNvPr id="13316" name="Group 72"/>
          <p:cNvGrpSpPr>
            <a:grpSpLocks/>
          </p:cNvGrpSpPr>
          <p:nvPr/>
        </p:nvGrpSpPr>
        <p:grpSpPr bwMode="auto">
          <a:xfrm>
            <a:off x="6510338" y="4171950"/>
            <a:ext cx="727075" cy="762000"/>
            <a:chOff x="3623" y="2600"/>
            <a:chExt cx="458" cy="480"/>
          </a:xfrm>
          <a:solidFill>
            <a:schemeClr val="bg1"/>
          </a:solidFill>
        </p:grpSpPr>
        <p:sp>
          <p:nvSpPr>
            <p:cNvPr id="13539" name="Freeform 73" descr="30%"/>
            <p:cNvSpPr>
              <a:spLocks/>
            </p:cNvSpPr>
            <p:nvPr/>
          </p:nvSpPr>
          <p:spPr bwMode="auto">
            <a:xfrm>
              <a:off x="3623" y="2600"/>
              <a:ext cx="458" cy="480"/>
            </a:xfrm>
            <a:custGeom>
              <a:avLst/>
              <a:gdLst>
                <a:gd name="T0" fmla="*/ 0 w 458"/>
                <a:gd name="T1" fmla="*/ 22 h 480"/>
                <a:gd name="T2" fmla="*/ 0 w 458"/>
                <a:gd name="T3" fmla="*/ 22 h 480"/>
                <a:gd name="T4" fmla="*/ 64 w 458"/>
                <a:gd name="T5" fmla="*/ 245 h 480"/>
                <a:gd name="T6" fmla="*/ 85 w 458"/>
                <a:gd name="T7" fmla="*/ 288 h 480"/>
                <a:gd name="T8" fmla="*/ 96 w 458"/>
                <a:gd name="T9" fmla="*/ 309 h 480"/>
                <a:gd name="T10" fmla="*/ 85 w 458"/>
                <a:gd name="T11" fmla="*/ 331 h 480"/>
                <a:gd name="T12" fmla="*/ 85 w 458"/>
                <a:gd name="T13" fmla="*/ 363 h 480"/>
                <a:gd name="T14" fmla="*/ 96 w 458"/>
                <a:gd name="T15" fmla="*/ 448 h 480"/>
                <a:gd name="T16" fmla="*/ 117 w 458"/>
                <a:gd name="T17" fmla="*/ 469 h 480"/>
                <a:gd name="T18" fmla="*/ 362 w 458"/>
                <a:gd name="T19" fmla="*/ 459 h 480"/>
                <a:gd name="T20" fmla="*/ 362 w 458"/>
                <a:gd name="T21" fmla="*/ 480 h 480"/>
                <a:gd name="T22" fmla="*/ 383 w 458"/>
                <a:gd name="T23" fmla="*/ 480 h 480"/>
                <a:gd name="T24" fmla="*/ 373 w 458"/>
                <a:gd name="T25" fmla="*/ 437 h 480"/>
                <a:gd name="T26" fmla="*/ 383 w 458"/>
                <a:gd name="T27" fmla="*/ 427 h 480"/>
                <a:gd name="T28" fmla="*/ 415 w 458"/>
                <a:gd name="T29" fmla="*/ 437 h 480"/>
                <a:gd name="T30" fmla="*/ 426 w 458"/>
                <a:gd name="T31" fmla="*/ 405 h 480"/>
                <a:gd name="T32" fmla="*/ 415 w 458"/>
                <a:gd name="T33" fmla="*/ 405 h 480"/>
                <a:gd name="T34" fmla="*/ 426 w 458"/>
                <a:gd name="T35" fmla="*/ 395 h 480"/>
                <a:gd name="T36" fmla="*/ 415 w 458"/>
                <a:gd name="T37" fmla="*/ 384 h 480"/>
                <a:gd name="T38" fmla="*/ 415 w 458"/>
                <a:gd name="T39" fmla="*/ 384 h 480"/>
                <a:gd name="T40" fmla="*/ 415 w 458"/>
                <a:gd name="T41" fmla="*/ 363 h 480"/>
                <a:gd name="T42" fmla="*/ 437 w 458"/>
                <a:gd name="T43" fmla="*/ 352 h 480"/>
                <a:gd name="T44" fmla="*/ 426 w 458"/>
                <a:gd name="T45" fmla="*/ 341 h 480"/>
                <a:gd name="T46" fmla="*/ 437 w 458"/>
                <a:gd name="T47" fmla="*/ 341 h 480"/>
                <a:gd name="T48" fmla="*/ 447 w 458"/>
                <a:gd name="T49" fmla="*/ 320 h 480"/>
                <a:gd name="T50" fmla="*/ 437 w 458"/>
                <a:gd name="T51" fmla="*/ 320 h 480"/>
                <a:gd name="T52" fmla="*/ 447 w 458"/>
                <a:gd name="T53" fmla="*/ 309 h 480"/>
                <a:gd name="T54" fmla="*/ 437 w 458"/>
                <a:gd name="T55" fmla="*/ 299 h 480"/>
                <a:gd name="T56" fmla="*/ 447 w 458"/>
                <a:gd name="T57" fmla="*/ 299 h 480"/>
                <a:gd name="T58" fmla="*/ 458 w 458"/>
                <a:gd name="T59" fmla="*/ 288 h 480"/>
                <a:gd name="T60" fmla="*/ 458 w 458"/>
                <a:gd name="T61" fmla="*/ 288 h 480"/>
                <a:gd name="T62" fmla="*/ 447 w 458"/>
                <a:gd name="T63" fmla="*/ 277 h 480"/>
                <a:gd name="T64" fmla="*/ 426 w 458"/>
                <a:gd name="T65" fmla="*/ 267 h 480"/>
                <a:gd name="T66" fmla="*/ 415 w 458"/>
                <a:gd name="T67" fmla="*/ 235 h 480"/>
                <a:gd name="T68" fmla="*/ 405 w 458"/>
                <a:gd name="T69" fmla="*/ 235 h 480"/>
                <a:gd name="T70" fmla="*/ 383 w 458"/>
                <a:gd name="T71" fmla="*/ 192 h 480"/>
                <a:gd name="T72" fmla="*/ 351 w 458"/>
                <a:gd name="T73" fmla="*/ 171 h 480"/>
                <a:gd name="T74" fmla="*/ 330 w 458"/>
                <a:gd name="T75" fmla="*/ 139 h 480"/>
                <a:gd name="T76" fmla="*/ 277 w 458"/>
                <a:gd name="T77" fmla="*/ 96 h 480"/>
                <a:gd name="T78" fmla="*/ 256 w 458"/>
                <a:gd name="T79" fmla="*/ 64 h 480"/>
                <a:gd name="T80" fmla="*/ 203 w 458"/>
                <a:gd name="T81" fmla="*/ 32 h 480"/>
                <a:gd name="T82" fmla="*/ 213 w 458"/>
                <a:gd name="T83" fmla="*/ 0 h 480"/>
                <a:gd name="T84" fmla="*/ 117 w 458"/>
                <a:gd name="T85" fmla="*/ 11 h 480"/>
                <a:gd name="T86" fmla="*/ 0 w 458"/>
                <a:gd name="T87" fmla="*/ 22 h 4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58"/>
                <a:gd name="T133" fmla="*/ 0 h 480"/>
                <a:gd name="T134" fmla="*/ 458 w 458"/>
                <a:gd name="T135" fmla="*/ 480 h 4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58" h="480">
                  <a:moveTo>
                    <a:pt x="0" y="22"/>
                  </a:moveTo>
                  <a:lnTo>
                    <a:pt x="0" y="22"/>
                  </a:lnTo>
                  <a:lnTo>
                    <a:pt x="64" y="245"/>
                  </a:lnTo>
                  <a:lnTo>
                    <a:pt x="85" y="288"/>
                  </a:lnTo>
                  <a:lnTo>
                    <a:pt x="96" y="309"/>
                  </a:lnTo>
                  <a:lnTo>
                    <a:pt x="85" y="331"/>
                  </a:lnTo>
                  <a:lnTo>
                    <a:pt x="85" y="363"/>
                  </a:lnTo>
                  <a:lnTo>
                    <a:pt x="96" y="448"/>
                  </a:lnTo>
                  <a:lnTo>
                    <a:pt x="117" y="469"/>
                  </a:lnTo>
                  <a:lnTo>
                    <a:pt x="362" y="459"/>
                  </a:lnTo>
                  <a:lnTo>
                    <a:pt x="362" y="480"/>
                  </a:lnTo>
                  <a:lnTo>
                    <a:pt x="383" y="480"/>
                  </a:lnTo>
                  <a:lnTo>
                    <a:pt x="373" y="437"/>
                  </a:lnTo>
                  <a:lnTo>
                    <a:pt x="383" y="427"/>
                  </a:lnTo>
                  <a:lnTo>
                    <a:pt x="415" y="437"/>
                  </a:lnTo>
                  <a:lnTo>
                    <a:pt x="426" y="405"/>
                  </a:lnTo>
                  <a:lnTo>
                    <a:pt x="415" y="405"/>
                  </a:lnTo>
                  <a:lnTo>
                    <a:pt x="426" y="395"/>
                  </a:lnTo>
                  <a:lnTo>
                    <a:pt x="415" y="384"/>
                  </a:lnTo>
                  <a:lnTo>
                    <a:pt x="415" y="363"/>
                  </a:lnTo>
                  <a:lnTo>
                    <a:pt x="437" y="352"/>
                  </a:lnTo>
                  <a:lnTo>
                    <a:pt x="426" y="341"/>
                  </a:lnTo>
                  <a:lnTo>
                    <a:pt x="437" y="341"/>
                  </a:lnTo>
                  <a:lnTo>
                    <a:pt x="447" y="320"/>
                  </a:lnTo>
                  <a:lnTo>
                    <a:pt x="437" y="320"/>
                  </a:lnTo>
                  <a:lnTo>
                    <a:pt x="447" y="309"/>
                  </a:lnTo>
                  <a:lnTo>
                    <a:pt x="437" y="299"/>
                  </a:lnTo>
                  <a:lnTo>
                    <a:pt x="447" y="299"/>
                  </a:lnTo>
                  <a:lnTo>
                    <a:pt x="458" y="288"/>
                  </a:lnTo>
                  <a:lnTo>
                    <a:pt x="447" y="277"/>
                  </a:lnTo>
                  <a:lnTo>
                    <a:pt x="426" y="267"/>
                  </a:lnTo>
                  <a:lnTo>
                    <a:pt x="415" y="235"/>
                  </a:lnTo>
                  <a:lnTo>
                    <a:pt x="405" y="235"/>
                  </a:lnTo>
                  <a:lnTo>
                    <a:pt x="383" y="192"/>
                  </a:lnTo>
                  <a:lnTo>
                    <a:pt x="351" y="171"/>
                  </a:lnTo>
                  <a:lnTo>
                    <a:pt x="330" y="139"/>
                  </a:lnTo>
                  <a:lnTo>
                    <a:pt x="277" y="96"/>
                  </a:lnTo>
                  <a:lnTo>
                    <a:pt x="256" y="64"/>
                  </a:lnTo>
                  <a:lnTo>
                    <a:pt x="203" y="32"/>
                  </a:lnTo>
                  <a:lnTo>
                    <a:pt x="213" y="0"/>
                  </a:lnTo>
                  <a:lnTo>
                    <a:pt x="117" y="11"/>
                  </a:lnTo>
                  <a:lnTo>
                    <a:pt x="0" y="22"/>
                  </a:lnTo>
                  <a:close/>
                </a:path>
              </a:pathLst>
            </a:custGeom>
            <a:grpFill/>
            <a:ln w="9525">
              <a:noFill/>
              <a:round/>
              <a:headEnd/>
              <a:tailEnd/>
            </a:ln>
          </p:spPr>
          <p:txBody>
            <a:bodyPr/>
            <a:lstStyle/>
            <a:p>
              <a:pPr>
                <a:defRPr/>
              </a:pPr>
              <a:endParaRPr lang="en-US"/>
            </a:p>
          </p:txBody>
        </p:sp>
        <p:sp>
          <p:nvSpPr>
            <p:cNvPr id="13540" name="Freeform 74" descr="30%"/>
            <p:cNvSpPr>
              <a:spLocks/>
            </p:cNvSpPr>
            <p:nvPr/>
          </p:nvSpPr>
          <p:spPr bwMode="auto">
            <a:xfrm>
              <a:off x="3623" y="2600"/>
              <a:ext cx="458" cy="480"/>
            </a:xfrm>
            <a:custGeom>
              <a:avLst/>
              <a:gdLst>
                <a:gd name="T0" fmla="*/ 0 w 458"/>
                <a:gd name="T1" fmla="*/ 22 h 480"/>
                <a:gd name="T2" fmla="*/ 0 w 458"/>
                <a:gd name="T3" fmla="*/ 22 h 480"/>
                <a:gd name="T4" fmla="*/ 64 w 458"/>
                <a:gd name="T5" fmla="*/ 245 h 480"/>
                <a:gd name="T6" fmla="*/ 85 w 458"/>
                <a:gd name="T7" fmla="*/ 288 h 480"/>
                <a:gd name="T8" fmla="*/ 96 w 458"/>
                <a:gd name="T9" fmla="*/ 309 h 480"/>
                <a:gd name="T10" fmla="*/ 85 w 458"/>
                <a:gd name="T11" fmla="*/ 331 h 480"/>
                <a:gd name="T12" fmla="*/ 85 w 458"/>
                <a:gd name="T13" fmla="*/ 363 h 480"/>
                <a:gd name="T14" fmla="*/ 96 w 458"/>
                <a:gd name="T15" fmla="*/ 448 h 480"/>
                <a:gd name="T16" fmla="*/ 117 w 458"/>
                <a:gd name="T17" fmla="*/ 469 h 480"/>
                <a:gd name="T18" fmla="*/ 362 w 458"/>
                <a:gd name="T19" fmla="*/ 459 h 480"/>
                <a:gd name="T20" fmla="*/ 362 w 458"/>
                <a:gd name="T21" fmla="*/ 480 h 480"/>
                <a:gd name="T22" fmla="*/ 383 w 458"/>
                <a:gd name="T23" fmla="*/ 480 h 480"/>
                <a:gd name="T24" fmla="*/ 373 w 458"/>
                <a:gd name="T25" fmla="*/ 437 h 480"/>
                <a:gd name="T26" fmla="*/ 383 w 458"/>
                <a:gd name="T27" fmla="*/ 427 h 480"/>
                <a:gd name="T28" fmla="*/ 415 w 458"/>
                <a:gd name="T29" fmla="*/ 437 h 480"/>
                <a:gd name="T30" fmla="*/ 426 w 458"/>
                <a:gd name="T31" fmla="*/ 405 h 480"/>
                <a:gd name="T32" fmla="*/ 415 w 458"/>
                <a:gd name="T33" fmla="*/ 405 h 480"/>
                <a:gd name="T34" fmla="*/ 426 w 458"/>
                <a:gd name="T35" fmla="*/ 395 h 480"/>
                <a:gd name="T36" fmla="*/ 415 w 458"/>
                <a:gd name="T37" fmla="*/ 384 h 480"/>
                <a:gd name="T38" fmla="*/ 415 w 458"/>
                <a:gd name="T39" fmla="*/ 384 h 480"/>
                <a:gd name="T40" fmla="*/ 415 w 458"/>
                <a:gd name="T41" fmla="*/ 363 h 480"/>
                <a:gd name="T42" fmla="*/ 437 w 458"/>
                <a:gd name="T43" fmla="*/ 352 h 480"/>
                <a:gd name="T44" fmla="*/ 426 w 458"/>
                <a:gd name="T45" fmla="*/ 341 h 480"/>
                <a:gd name="T46" fmla="*/ 437 w 458"/>
                <a:gd name="T47" fmla="*/ 341 h 480"/>
                <a:gd name="T48" fmla="*/ 447 w 458"/>
                <a:gd name="T49" fmla="*/ 320 h 480"/>
                <a:gd name="T50" fmla="*/ 437 w 458"/>
                <a:gd name="T51" fmla="*/ 320 h 480"/>
                <a:gd name="T52" fmla="*/ 447 w 458"/>
                <a:gd name="T53" fmla="*/ 309 h 480"/>
                <a:gd name="T54" fmla="*/ 437 w 458"/>
                <a:gd name="T55" fmla="*/ 299 h 480"/>
                <a:gd name="T56" fmla="*/ 447 w 458"/>
                <a:gd name="T57" fmla="*/ 299 h 480"/>
                <a:gd name="T58" fmla="*/ 458 w 458"/>
                <a:gd name="T59" fmla="*/ 288 h 480"/>
                <a:gd name="T60" fmla="*/ 458 w 458"/>
                <a:gd name="T61" fmla="*/ 288 h 480"/>
                <a:gd name="T62" fmla="*/ 447 w 458"/>
                <a:gd name="T63" fmla="*/ 277 h 480"/>
                <a:gd name="T64" fmla="*/ 426 w 458"/>
                <a:gd name="T65" fmla="*/ 267 h 480"/>
                <a:gd name="T66" fmla="*/ 415 w 458"/>
                <a:gd name="T67" fmla="*/ 235 h 480"/>
                <a:gd name="T68" fmla="*/ 405 w 458"/>
                <a:gd name="T69" fmla="*/ 235 h 480"/>
                <a:gd name="T70" fmla="*/ 383 w 458"/>
                <a:gd name="T71" fmla="*/ 192 h 480"/>
                <a:gd name="T72" fmla="*/ 351 w 458"/>
                <a:gd name="T73" fmla="*/ 171 h 480"/>
                <a:gd name="T74" fmla="*/ 330 w 458"/>
                <a:gd name="T75" fmla="*/ 139 h 480"/>
                <a:gd name="T76" fmla="*/ 277 w 458"/>
                <a:gd name="T77" fmla="*/ 96 h 480"/>
                <a:gd name="T78" fmla="*/ 256 w 458"/>
                <a:gd name="T79" fmla="*/ 64 h 480"/>
                <a:gd name="T80" fmla="*/ 203 w 458"/>
                <a:gd name="T81" fmla="*/ 32 h 480"/>
                <a:gd name="T82" fmla="*/ 213 w 458"/>
                <a:gd name="T83" fmla="*/ 0 h 480"/>
                <a:gd name="T84" fmla="*/ 117 w 458"/>
                <a:gd name="T85" fmla="*/ 11 h 480"/>
                <a:gd name="T86" fmla="*/ 0 w 458"/>
                <a:gd name="T87" fmla="*/ 22 h 4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58"/>
                <a:gd name="T133" fmla="*/ 0 h 480"/>
                <a:gd name="T134" fmla="*/ 458 w 458"/>
                <a:gd name="T135" fmla="*/ 480 h 4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58" h="480">
                  <a:moveTo>
                    <a:pt x="0" y="22"/>
                  </a:moveTo>
                  <a:lnTo>
                    <a:pt x="0" y="22"/>
                  </a:lnTo>
                  <a:lnTo>
                    <a:pt x="64" y="245"/>
                  </a:lnTo>
                  <a:lnTo>
                    <a:pt x="85" y="288"/>
                  </a:lnTo>
                  <a:lnTo>
                    <a:pt x="96" y="309"/>
                  </a:lnTo>
                  <a:lnTo>
                    <a:pt x="85" y="331"/>
                  </a:lnTo>
                  <a:lnTo>
                    <a:pt x="85" y="363"/>
                  </a:lnTo>
                  <a:lnTo>
                    <a:pt x="96" y="448"/>
                  </a:lnTo>
                  <a:lnTo>
                    <a:pt x="117" y="469"/>
                  </a:lnTo>
                  <a:lnTo>
                    <a:pt x="362" y="459"/>
                  </a:lnTo>
                  <a:lnTo>
                    <a:pt x="362" y="480"/>
                  </a:lnTo>
                  <a:lnTo>
                    <a:pt x="383" y="480"/>
                  </a:lnTo>
                  <a:lnTo>
                    <a:pt x="373" y="437"/>
                  </a:lnTo>
                  <a:lnTo>
                    <a:pt x="383" y="427"/>
                  </a:lnTo>
                  <a:lnTo>
                    <a:pt x="415" y="437"/>
                  </a:lnTo>
                  <a:lnTo>
                    <a:pt x="426" y="405"/>
                  </a:lnTo>
                  <a:lnTo>
                    <a:pt x="415" y="405"/>
                  </a:lnTo>
                  <a:lnTo>
                    <a:pt x="426" y="395"/>
                  </a:lnTo>
                  <a:lnTo>
                    <a:pt x="415" y="384"/>
                  </a:lnTo>
                  <a:lnTo>
                    <a:pt x="415" y="363"/>
                  </a:lnTo>
                  <a:lnTo>
                    <a:pt x="437" y="352"/>
                  </a:lnTo>
                  <a:lnTo>
                    <a:pt x="426" y="341"/>
                  </a:lnTo>
                  <a:lnTo>
                    <a:pt x="437" y="341"/>
                  </a:lnTo>
                  <a:lnTo>
                    <a:pt x="447" y="320"/>
                  </a:lnTo>
                  <a:lnTo>
                    <a:pt x="437" y="320"/>
                  </a:lnTo>
                  <a:lnTo>
                    <a:pt x="447" y="309"/>
                  </a:lnTo>
                  <a:lnTo>
                    <a:pt x="437" y="299"/>
                  </a:lnTo>
                  <a:lnTo>
                    <a:pt x="447" y="299"/>
                  </a:lnTo>
                  <a:lnTo>
                    <a:pt x="458" y="288"/>
                  </a:lnTo>
                  <a:lnTo>
                    <a:pt x="447" y="277"/>
                  </a:lnTo>
                  <a:lnTo>
                    <a:pt x="426" y="267"/>
                  </a:lnTo>
                  <a:lnTo>
                    <a:pt x="415" y="235"/>
                  </a:lnTo>
                  <a:lnTo>
                    <a:pt x="405" y="235"/>
                  </a:lnTo>
                  <a:lnTo>
                    <a:pt x="383" y="192"/>
                  </a:lnTo>
                  <a:lnTo>
                    <a:pt x="351" y="171"/>
                  </a:lnTo>
                  <a:lnTo>
                    <a:pt x="330" y="139"/>
                  </a:lnTo>
                  <a:lnTo>
                    <a:pt x="277" y="96"/>
                  </a:lnTo>
                  <a:lnTo>
                    <a:pt x="256" y="64"/>
                  </a:lnTo>
                  <a:lnTo>
                    <a:pt x="203" y="32"/>
                  </a:lnTo>
                  <a:lnTo>
                    <a:pt x="213" y="0"/>
                  </a:lnTo>
                  <a:lnTo>
                    <a:pt x="117" y="11"/>
                  </a:lnTo>
                  <a:lnTo>
                    <a:pt x="0" y="22"/>
                  </a:lnTo>
                </a:path>
              </a:pathLst>
            </a:custGeom>
            <a:grpFill/>
            <a:ln w="17463" cap="flat">
              <a:solidFill>
                <a:srgbClr val="000000"/>
              </a:solidFill>
              <a:prstDash val="solid"/>
              <a:round/>
              <a:headEnd/>
              <a:tailEnd/>
            </a:ln>
          </p:spPr>
          <p:txBody>
            <a:bodyPr/>
            <a:lstStyle/>
            <a:p>
              <a:pPr>
                <a:defRPr/>
              </a:pPr>
              <a:endParaRPr lang="en-US"/>
            </a:p>
          </p:txBody>
        </p:sp>
      </p:grpSp>
      <p:grpSp>
        <p:nvGrpSpPr>
          <p:cNvPr id="13317" name="Group 75"/>
          <p:cNvGrpSpPr>
            <a:grpSpLocks/>
          </p:cNvGrpSpPr>
          <p:nvPr/>
        </p:nvGrpSpPr>
        <p:grpSpPr bwMode="auto">
          <a:xfrm>
            <a:off x="2490788" y="1635125"/>
            <a:ext cx="811212" cy="1301750"/>
            <a:chOff x="1091" y="1002"/>
            <a:chExt cx="511" cy="820"/>
          </a:xfrm>
          <a:solidFill>
            <a:schemeClr val="bg1"/>
          </a:solidFill>
        </p:grpSpPr>
        <p:sp>
          <p:nvSpPr>
            <p:cNvPr id="13476" name="Freeform 76"/>
            <p:cNvSpPr>
              <a:spLocks/>
            </p:cNvSpPr>
            <p:nvPr/>
          </p:nvSpPr>
          <p:spPr bwMode="auto">
            <a:xfrm>
              <a:off x="1091" y="1002"/>
              <a:ext cx="511" cy="820"/>
            </a:xfrm>
            <a:custGeom>
              <a:avLst/>
              <a:gdLst>
                <a:gd name="T0" fmla="*/ 0 w 511"/>
                <a:gd name="T1" fmla="*/ 724 h 820"/>
                <a:gd name="T2" fmla="*/ 0 w 511"/>
                <a:gd name="T3" fmla="*/ 724 h 820"/>
                <a:gd name="T4" fmla="*/ 43 w 511"/>
                <a:gd name="T5" fmla="*/ 554 h 820"/>
                <a:gd name="T6" fmla="*/ 64 w 511"/>
                <a:gd name="T7" fmla="*/ 501 h 820"/>
                <a:gd name="T8" fmla="*/ 43 w 511"/>
                <a:gd name="T9" fmla="*/ 479 h 820"/>
                <a:gd name="T10" fmla="*/ 53 w 511"/>
                <a:gd name="T11" fmla="*/ 458 h 820"/>
                <a:gd name="T12" fmla="*/ 85 w 511"/>
                <a:gd name="T13" fmla="*/ 426 h 820"/>
                <a:gd name="T14" fmla="*/ 106 w 511"/>
                <a:gd name="T15" fmla="*/ 394 h 820"/>
                <a:gd name="T16" fmla="*/ 128 w 511"/>
                <a:gd name="T17" fmla="*/ 352 h 820"/>
                <a:gd name="T18" fmla="*/ 117 w 511"/>
                <a:gd name="T19" fmla="*/ 330 h 820"/>
                <a:gd name="T20" fmla="*/ 106 w 511"/>
                <a:gd name="T21" fmla="*/ 309 h 820"/>
                <a:gd name="T22" fmla="*/ 106 w 511"/>
                <a:gd name="T23" fmla="*/ 266 h 820"/>
                <a:gd name="T24" fmla="*/ 170 w 511"/>
                <a:gd name="T25" fmla="*/ 0 h 820"/>
                <a:gd name="T26" fmla="*/ 234 w 511"/>
                <a:gd name="T27" fmla="*/ 10 h 820"/>
                <a:gd name="T28" fmla="*/ 213 w 511"/>
                <a:gd name="T29" fmla="*/ 117 h 820"/>
                <a:gd name="T30" fmla="*/ 234 w 511"/>
                <a:gd name="T31" fmla="*/ 149 h 820"/>
                <a:gd name="T32" fmla="*/ 234 w 511"/>
                <a:gd name="T33" fmla="*/ 181 h 820"/>
                <a:gd name="T34" fmla="*/ 223 w 511"/>
                <a:gd name="T35" fmla="*/ 181 h 820"/>
                <a:gd name="T36" fmla="*/ 245 w 511"/>
                <a:gd name="T37" fmla="*/ 202 h 820"/>
                <a:gd name="T38" fmla="*/ 277 w 511"/>
                <a:gd name="T39" fmla="*/ 277 h 820"/>
                <a:gd name="T40" fmla="*/ 287 w 511"/>
                <a:gd name="T41" fmla="*/ 266 h 820"/>
                <a:gd name="T42" fmla="*/ 287 w 511"/>
                <a:gd name="T43" fmla="*/ 277 h 820"/>
                <a:gd name="T44" fmla="*/ 298 w 511"/>
                <a:gd name="T45" fmla="*/ 277 h 820"/>
                <a:gd name="T46" fmla="*/ 309 w 511"/>
                <a:gd name="T47" fmla="*/ 288 h 820"/>
                <a:gd name="T48" fmla="*/ 287 w 511"/>
                <a:gd name="T49" fmla="*/ 330 h 820"/>
                <a:gd name="T50" fmla="*/ 287 w 511"/>
                <a:gd name="T51" fmla="*/ 362 h 820"/>
                <a:gd name="T52" fmla="*/ 266 w 511"/>
                <a:gd name="T53" fmla="*/ 394 h 820"/>
                <a:gd name="T54" fmla="*/ 277 w 511"/>
                <a:gd name="T55" fmla="*/ 405 h 820"/>
                <a:gd name="T56" fmla="*/ 319 w 511"/>
                <a:gd name="T57" fmla="*/ 383 h 820"/>
                <a:gd name="T58" fmla="*/ 340 w 511"/>
                <a:gd name="T59" fmla="*/ 490 h 820"/>
                <a:gd name="T60" fmla="*/ 362 w 511"/>
                <a:gd name="T61" fmla="*/ 501 h 820"/>
                <a:gd name="T62" fmla="*/ 362 w 511"/>
                <a:gd name="T63" fmla="*/ 533 h 820"/>
                <a:gd name="T64" fmla="*/ 372 w 511"/>
                <a:gd name="T65" fmla="*/ 543 h 820"/>
                <a:gd name="T66" fmla="*/ 383 w 511"/>
                <a:gd name="T67" fmla="*/ 533 h 820"/>
                <a:gd name="T68" fmla="*/ 404 w 511"/>
                <a:gd name="T69" fmla="*/ 543 h 820"/>
                <a:gd name="T70" fmla="*/ 415 w 511"/>
                <a:gd name="T71" fmla="*/ 533 h 820"/>
                <a:gd name="T72" fmla="*/ 468 w 511"/>
                <a:gd name="T73" fmla="*/ 533 h 820"/>
                <a:gd name="T74" fmla="*/ 479 w 511"/>
                <a:gd name="T75" fmla="*/ 543 h 820"/>
                <a:gd name="T76" fmla="*/ 489 w 511"/>
                <a:gd name="T77" fmla="*/ 522 h 820"/>
                <a:gd name="T78" fmla="*/ 511 w 511"/>
                <a:gd name="T79" fmla="*/ 554 h 820"/>
                <a:gd name="T80" fmla="*/ 458 w 511"/>
                <a:gd name="T81" fmla="*/ 820 h 820"/>
                <a:gd name="T82" fmla="*/ 234 w 511"/>
                <a:gd name="T83" fmla="*/ 778 h 820"/>
                <a:gd name="T84" fmla="*/ 0 w 511"/>
                <a:gd name="T85" fmla="*/ 724 h 82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11"/>
                <a:gd name="T130" fmla="*/ 0 h 820"/>
                <a:gd name="T131" fmla="*/ 511 w 511"/>
                <a:gd name="T132" fmla="*/ 820 h 82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11" h="820">
                  <a:moveTo>
                    <a:pt x="0" y="724"/>
                  </a:moveTo>
                  <a:lnTo>
                    <a:pt x="0" y="724"/>
                  </a:lnTo>
                  <a:lnTo>
                    <a:pt x="43" y="554"/>
                  </a:lnTo>
                  <a:lnTo>
                    <a:pt x="64" y="501"/>
                  </a:lnTo>
                  <a:lnTo>
                    <a:pt x="43" y="479"/>
                  </a:lnTo>
                  <a:lnTo>
                    <a:pt x="53" y="458"/>
                  </a:lnTo>
                  <a:lnTo>
                    <a:pt x="85" y="426"/>
                  </a:lnTo>
                  <a:lnTo>
                    <a:pt x="106" y="394"/>
                  </a:lnTo>
                  <a:lnTo>
                    <a:pt x="128" y="352"/>
                  </a:lnTo>
                  <a:lnTo>
                    <a:pt x="117" y="330"/>
                  </a:lnTo>
                  <a:lnTo>
                    <a:pt x="106" y="309"/>
                  </a:lnTo>
                  <a:lnTo>
                    <a:pt x="106" y="266"/>
                  </a:lnTo>
                  <a:lnTo>
                    <a:pt x="170" y="0"/>
                  </a:lnTo>
                  <a:lnTo>
                    <a:pt x="234" y="10"/>
                  </a:lnTo>
                  <a:lnTo>
                    <a:pt x="213" y="117"/>
                  </a:lnTo>
                  <a:lnTo>
                    <a:pt x="234" y="149"/>
                  </a:lnTo>
                  <a:lnTo>
                    <a:pt x="234" y="181"/>
                  </a:lnTo>
                  <a:lnTo>
                    <a:pt x="223" y="181"/>
                  </a:lnTo>
                  <a:lnTo>
                    <a:pt x="245" y="202"/>
                  </a:lnTo>
                  <a:lnTo>
                    <a:pt x="277" y="277"/>
                  </a:lnTo>
                  <a:lnTo>
                    <a:pt x="287" y="266"/>
                  </a:lnTo>
                  <a:lnTo>
                    <a:pt x="287" y="277"/>
                  </a:lnTo>
                  <a:lnTo>
                    <a:pt x="298" y="277"/>
                  </a:lnTo>
                  <a:lnTo>
                    <a:pt x="309" y="288"/>
                  </a:lnTo>
                  <a:lnTo>
                    <a:pt x="287" y="330"/>
                  </a:lnTo>
                  <a:lnTo>
                    <a:pt x="287" y="362"/>
                  </a:lnTo>
                  <a:lnTo>
                    <a:pt x="266" y="394"/>
                  </a:lnTo>
                  <a:lnTo>
                    <a:pt x="277" y="405"/>
                  </a:lnTo>
                  <a:lnTo>
                    <a:pt x="319" y="383"/>
                  </a:lnTo>
                  <a:lnTo>
                    <a:pt x="340" y="490"/>
                  </a:lnTo>
                  <a:lnTo>
                    <a:pt x="362" y="501"/>
                  </a:lnTo>
                  <a:lnTo>
                    <a:pt x="362" y="533"/>
                  </a:lnTo>
                  <a:lnTo>
                    <a:pt x="372" y="543"/>
                  </a:lnTo>
                  <a:lnTo>
                    <a:pt x="383" y="533"/>
                  </a:lnTo>
                  <a:lnTo>
                    <a:pt x="404" y="543"/>
                  </a:lnTo>
                  <a:lnTo>
                    <a:pt x="415" y="533"/>
                  </a:lnTo>
                  <a:lnTo>
                    <a:pt x="468" y="533"/>
                  </a:lnTo>
                  <a:lnTo>
                    <a:pt x="479" y="543"/>
                  </a:lnTo>
                  <a:lnTo>
                    <a:pt x="489" y="522"/>
                  </a:lnTo>
                  <a:lnTo>
                    <a:pt x="511" y="554"/>
                  </a:lnTo>
                  <a:lnTo>
                    <a:pt x="458" y="820"/>
                  </a:lnTo>
                  <a:lnTo>
                    <a:pt x="234" y="778"/>
                  </a:lnTo>
                  <a:lnTo>
                    <a:pt x="0" y="724"/>
                  </a:lnTo>
                  <a:close/>
                </a:path>
              </a:pathLst>
            </a:custGeom>
            <a:grpFill/>
            <a:ln w="9525">
              <a:noFill/>
              <a:round/>
              <a:headEnd/>
              <a:tailEnd/>
            </a:ln>
          </p:spPr>
          <p:txBody>
            <a:bodyPr/>
            <a:lstStyle/>
            <a:p>
              <a:endParaRPr lang="en-US"/>
            </a:p>
          </p:txBody>
        </p:sp>
        <p:sp>
          <p:nvSpPr>
            <p:cNvPr id="13477" name="Freeform 77"/>
            <p:cNvSpPr>
              <a:spLocks/>
            </p:cNvSpPr>
            <p:nvPr/>
          </p:nvSpPr>
          <p:spPr bwMode="auto">
            <a:xfrm>
              <a:off x="1091" y="1002"/>
              <a:ext cx="511" cy="820"/>
            </a:xfrm>
            <a:custGeom>
              <a:avLst/>
              <a:gdLst>
                <a:gd name="T0" fmla="*/ 0 w 511"/>
                <a:gd name="T1" fmla="*/ 724 h 820"/>
                <a:gd name="T2" fmla="*/ 0 w 511"/>
                <a:gd name="T3" fmla="*/ 724 h 820"/>
                <a:gd name="T4" fmla="*/ 43 w 511"/>
                <a:gd name="T5" fmla="*/ 554 h 820"/>
                <a:gd name="T6" fmla="*/ 64 w 511"/>
                <a:gd name="T7" fmla="*/ 501 h 820"/>
                <a:gd name="T8" fmla="*/ 43 w 511"/>
                <a:gd name="T9" fmla="*/ 479 h 820"/>
                <a:gd name="T10" fmla="*/ 53 w 511"/>
                <a:gd name="T11" fmla="*/ 458 h 820"/>
                <a:gd name="T12" fmla="*/ 85 w 511"/>
                <a:gd name="T13" fmla="*/ 426 h 820"/>
                <a:gd name="T14" fmla="*/ 106 w 511"/>
                <a:gd name="T15" fmla="*/ 394 h 820"/>
                <a:gd name="T16" fmla="*/ 128 w 511"/>
                <a:gd name="T17" fmla="*/ 352 h 820"/>
                <a:gd name="T18" fmla="*/ 117 w 511"/>
                <a:gd name="T19" fmla="*/ 330 h 820"/>
                <a:gd name="T20" fmla="*/ 106 w 511"/>
                <a:gd name="T21" fmla="*/ 309 h 820"/>
                <a:gd name="T22" fmla="*/ 106 w 511"/>
                <a:gd name="T23" fmla="*/ 266 h 820"/>
                <a:gd name="T24" fmla="*/ 170 w 511"/>
                <a:gd name="T25" fmla="*/ 0 h 820"/>
                <a:gd name="T26" fmla="*/ 234 w 511"/>
                <a:gd name="T27" fmla="*/ 10 h 820"/>
                <a:gd name="T28" fmla="*/ 213 w 511"/>
                <a:gd name="T29" fmla="*/ 117 h 820"/>
                <a:gd name="T30" fmla="*/ 234 w 511"/>
                <a:gd name="T31" fmla="*/ 149 h 820"/>
                <a:gd name="T32" fmla="*/ 234 w 511"/>
                <a:gd name="T33" fmla="*/ 181 h 820"/>
                <a:gd name="T34" fmla="*/ 223 w 511"/>
                <a:gd name="T35" fmla="*/ 181 h 820"/>
                <a:gd name="T36" fmla="*/ 245 w 511"/>
                <a:gd name="T37" fmla="*/ 202 h 820"/>
                <a:gd name="T38" fmla="*/ 277 w 511"/>
                <a:gd name="T39" fmla="*/ 277 h 820"/>
                <a:gd name="T40" fmla="*/ 287 w 511"/>
                <a:gd name="T41" fmla="*/ 266 h 820"/>
                <a:gd name="T42" fmla="*/ 287 w 511"/>
                <a:gd name="T43" fmla="*/ 277 h 820"/>
                <a:gd name="T44" fmla="*/ 298 w 511"/>
                <a:gd name="T45" fmla="*/ 277 h 820"/>
                <a:gd name="T46" fmla="*/ 309 w 511"/>
                <a:gd name="T47" fmla="*/ 288 h 820"/>
                <a:gd name="T48" fmla="*/ 287 w 511"/>
                <a:gd name="T49" fmla="*/ 330 h 820"/>
                <a:gd name="T50" fmla="*/ 287 w 511"/>
                <a:gd name="T51" fmla="*/ 362 h 820"/>
                <a:gd name="T52" fmla="*/ 266 w 511"/>
                <a:gd name="T53" fmla="*/ 394 h 820"/>
                <a:gd name="T54" fmla="*/ 277 w 511"/>
                <a:gd name="T55" fmla="*/ 405 h 820"/>
                <a:gd name="T56" fmla="*/ 319 w 511"/>
                <a:gd name="T57" fmla="*/ 383 h 820"/>
                <a:gd name="T58" fmla="*/ 340 w 511"/>
                <a:gd name="T59" fmla="*/ 490 h 820"/>
                <a:gd name="T60" fmla="*/ 362 w 511"/>
                <a:gd name="T61" fmla="*/ 501 h 820"/>
                <a:gd name="T62" fmla="*/ 362 w 511"/>
                <a:gd name="T63" fmla="*/ 533 h 820"/>
                <a:gd name="T64" fmla="*/ 372 w 511"/>
                <a:gd name="T65" fmla="*/ 543 h 820"/>
                <a:gd name="T66" fmla="*/ 383 w 511"/>
                <a:gd name="T67" fmla="*/ 533 h 820"/>
                <a:gd name="T68" fmla="*/ 404 w 511"/>
                <a:gd name="T69" fmla="*/ 543 h 820"/>
                <a:gd name="T70" fmla="*/ 415 w 511"/>
                <a:gd name="T71" fmla="*/ 533 h 820"/>
                <a:gd name="T72" fmla="*/ 468 w 511"/>
                <a:gd name="T73" fmla="*/ 533 h 820"/>
                <a:gd name="T74" fmla="*/ 479 w 511"/>
                <a:gd name="T75" fmla="*/ 543 h 820"/>
                <a:gd name="T76" fmla="*/ 489 w 511"/>
                <a:gd name="T77" fmla="*/ 522 h 820"/>
                <a:gd name="T78" fmla="*/ 511 w 511"/>
                <a:gd name="T79" fmla="*/ 554 h 820"/>
                <a:gd name="T80" fmla="*/ 458 w 511"/>
                <a:gd name="T81" fmla="*/ 820 h 820"/>
                <a:gd name="T82" fmla="*/ 234 w 511"/>
                <a:gd name="T83" fmla="*/ 778 h 820"/>
                <a:gd name="T84" fmla="*/ 0 w 511"/>
                <a:gd name="T85" fmla="*/ 724 h 82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11"/>
                <a:gd name="T130" fmla="*/ 0 h 820"/>
                <a:gd name="T131" fmla="*/ 511 w 511"/>
                <a:gd name="T132" fmla="*/ 820 h 82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11" h="820">
                  <a:moveTo>
                    <a:pt x="0" y="724"/>
                  </a:moveTo>
                  <a:lnTo>
                    <a:pt x="0" y="724"/>
                  </a:lnTo>
                  <a:lnTo>
                    <a:pt x="43" y="554"/>
                  </a:lnTo>
                  <a:lnTo>
                    <a:pt x="64" y="501"/>
                  </a:lnTo>
                  <a:lnTo>
                    <a:pt x="43" y="479"/>
                  </a:lnTo>
                  <a:lnTo>
                    <a:pt x="53" y="458"/>
                  </a:lnTo>
                  <a:lnTo>
                    <a:pt x="85" y="426"/>
                  </a:lnTo>
                  <a:lnTo>
                    <a:pt x="106" y="394"/>
                  </a:lnTo>
                  <a:lnTo>
                    <a:pt x="128" y="352"/>
                  </a:lnTo>
                  <a:lnTo>
                    <a:pt x="117" y="330"/>
                  </a:lnTo>
                  <a:lnTo>
                    <a:pt x="106" y="309"/>
                  </a:lnTo>
                  <a:lnTo>
                    <a:pt x="106" y="266"/>
                  </a:lnTo>
                  <a:lnTo>
                    <a:pt x="170" y="0"/>
                  </a:lnTo>
                  <a:lnTo>
                    <a:pt x="234" y="10"/>
                  </a:lnTo>
                  <a:lnTo>
                    <a:pt x="213" y="117"/>
                  </a:lnTo>
                  <a:lnTo>
                    <a:pt x="234" y="149"/>
                  </a:lnTo>
                  <a:lnTo>
                    <a:pt x="234" y="181"/>
                  </a:lnTo>
                  <a:lnTo>
                    <a:pt x="223" y="181"/>
                  </a:lnTo>
                  <a:lnTo>
                    <a:pt x="245" y="202"/>
                  </a:lnTo>
                  <a:lnTo>
                    <a:pt x="277" y="277"/>
                  </a:lnTo>
                  <a:lnTo>
                    <a:pt x="287" y="266"/>
                  </a:lnTo>
                  <a:lnTo>
                    <a:pt x="287" y="277"/>
                  </a:lnTo>
                  <a:lnTo>
                    <a:pt x="298" y="277"/>
                  </a:lnTo>
                  <a:lnTo>
                    <a:pt x="309" y="288"/>
                  </a:lnTo>
                  <a:lnTo>
                    <a:pt x="287" y="330"/>
                  </a:lnTo>
                  <a:lnTo>
                    <a:pt x="287" y="362"/>
                  </a:lnTo>
                  <a:lnTo>
                    <a:pt x="266" y="394"/>
                  </a:lnTo>
                  <a:lnTo>
                    <a:pt x="277" y="405"/>
                  </a:lnTo>
                  <a:lnTo>
                    <a:pt x="319" y="383"/>
                  </a:lnTo>
                  <a:lnTo>
                    <a:pt x="340" y="490"/>
                  </a:lnTo>
                  <a:lnTo>
                    <a:pt x="362" y="501"/>
                  </a:lnTo>
                  <a:lnTo>
                    <a:pt x="362" y="533"/>
                  </a:lnTo>
                  <a:lnTo>
                    <a:pt x="372" y="543"/>
                  </a:lnTo>
                  <a:lnTo>
                    <a:pt x="383" y="533"/>
                  </a:lnTo>
                  <a:lnTo>
                    <a:pt x="404" y="543"/>
                  </a:lnTo>
                  <a:lnTo>
                    <a:pt x="415" y="533"/>
                  </a:lnTo>
                  <a:lnTo>
                    <a:pt x="468" y="533"/>
                  </a:lnTo>
                  <a:lnTo>
                    <a:pt x="479" y="543"/>
                  </a:lnTo>
                  <a:lnTo>
                    <a:pt x="489" y="522"/>
                  </a:lnTo>
                  <a:lnTo>
                    <a:pt x="511" y="554"/>
                  </a:lnTo>
                  <a:lnTo>
                    <a:pt x="458" y="820"/>
                  </a:lnTo>
                  <a:lnTo>
                    <a:pt x="234" y="778"/>
                  </a:lnTo>
                  <a:lnTo>
                    <a:pt x="0" y="724"/>
                  </a:lnTo>
                </a:path>
              </a:pathLst>
            </a:custGeom>
            <a:grpFill/>
            <a:ln w="17463" cap="flat">
              <a:solidFill>
                <a:srgbClr val="000000"/>
              </a:solidFill>
              <a:prstDash val="solid"/>
              <a:round/>
              <a:headEnd/>
              <a:tailEnd/>
            </a:ln>
          </p:spPr>
          <p:txBody>
            <a:bodyPr/>
            <a:lstStyle/>
            <a:p>
              <a:endParaRPr lang="en-US"/>
            </a:p>
          </p:txBody>
        </p:sp>
      </p:grpSp>
      <p:grpSp>
        <p:nvGrpSpPr>
          <p:cNvPr id="13319" name="Group 78"/>
          <p:cNvGrpSpPr>
            <a:grpSpLocks/>
          </p:cNvGrpSpPr>
          <p:nvPr/>
        </p:nvGrpSpPr>
        <p:grpSpPr bwMode="auto">
          <a:xfrm>
            <a:off x="6138863" y="3055938"/>
            <a:ext cx="406400" cy="711200"/>
            <a:chOff x="3389" y="1897"/>
            <a:chExt cx="256" cy="448"/>
          </a:xfrm>
          <a:solidFill>
            <a:schemeClr val="bg1"/>
          </a:solidFill>
        </p:grpSpPr>
        <p:sp>
          <p:nvSpPr>
            <p:cNvPr id="13535" name="Freeform 79" descr="30%"/>
            <p:cNvSpPr>
              <a:spLocks/>
            </p:cNvSpPr>
            <p:nvPr/>
          </p:nvSpPr>
          <p:spPr bwMode="auto">
            <a:xfrm>
              <a:off x="3389" y="1897"/>
              <a:ext cx="256" cy="448"/>
            </a:xfrm>
            <a:custGeom>
              <a:avLst/>
              <a:gdLst>
                <a:gd name="T0" fmla="*/ 0 w 256"/>
                <a:gd name="T1" fmla="*/ 437 h 448"/>
                <a:gd name="T2" fmla="*/ 0 w 256"/>
                <a:gd name="T3" fmla="*/ 437 h 448"/>
                <a:gd name="T4" fmla="*/ 11 w 256"/>
                <a:gd name="T5" fmla="*/ 448 h 448"/>
                <a:gd name="T6" fmla="*/ 11 w 256"/>
                <a:gd name="T7" fmla="*/ 437 h 448"/>
                <a:gd name="T8" fmla="*/ 53 w 256"/>
                <a:gd name="T9" fmla="*/ 426 h 448"/>
                <a:gd name="T10" fmla="*/ 64 w 256"/>
                <a:gd name="T11" fmla="*/ 426 h 448"/>
                <a:gd name="T12" fmla="*/ 107 w 256"/>
                <a:gd name="T13" fmla="*/ 416 h 448"/>
                <a:gd name="T14" fmla="*/ 117 w 256"/>
                <a:gd name="T15" fmla="*/ 426 h 448"/>
                <a:gd name="T16" fmla="*/ 128 w 256"/>
                <a:gd name="T17" fmla="*/ 394 h 448"/>
                <a:gd name="T18" fmla="*/ 149 w 256"/>
                <a:gd name="T19" fmla="*/ 394 h 448"/>
                <a:gd name="T20" fmla="*/ 171 w 256"/>
                <a:gd name="T21" fmla="*/ 405 h 448"/>
                <a:gd name="T22" fmla="*/ 181 w 256"/>
                <a:gd name="T23" fmla="*/ 384 h 448"/>
                <a:gd name="T24" fmla="*/ 213 w 256"/>
                <a:gd name="T25" fmla="*/ 352 h 448"/>
                <a:gd name="T26" fmla="*/ 213 w 256"/>
                <a:gd name="T27" fmla="*/ 320 h 448"/>
                <a:gd name="T28" fmla="*/ 234 w 256"/>
                <a:gd name="T29" fmla="*/ 330 h 448"/>
                <a:gd name="T30" fmla="*/ 256 w 256"/>
                <a:gd name="T31" fmla="*/ 309 h 448"/>
                <a:gd name="T32" fmla="*/ 256 w 256"/>
                <a:gd name="T33" fmla="*/ 288 h 448"/>
                <a:gd name="T34" fmla="*/ 256 w 256"/>
                <a:gd name="T35" fmla="*/ 277 h 448"/>
                <a:gd name="T36" fmla="*/ 224 w 256"/>
                <a:gd name="T37" fmla="*/ 0 h 448"/>
                <a:gd name="T38" fmla="*/ 224 w 256"/>
                <a:gd name="T39" fmla="*/ 0 h 448"/>
                <a:gd name="T40" fmla="*/ 64 w 256"/>
                <a:gd name="T41" fmla="*/ 11 h 448"/>
                <a:gd name="T42" fmla="*/ 32 w 256"/>
                <a:gd name="T43" fmla="*/ 32 h 448"/>
                <a:gd name="T44" fmla="*/ 11 w 256"/>
                <a:gd name="T45" fmla="*/ 21 h 448"/>
                <a:gd name="T46" fmla="*/ 32 w 256"/>
                <a:gd name="T47" fmla="*/ 245 h 448"/>
                <a:gd name="T48" fmla="*/ 22 w 256"/>
                <a:gd name="T49" fmla="*/ 298 h 448"/>
                <a:gd name="T50" fmla="*/ 32 w 256"/>
                <a:gd name="T51" fmla="*/ 320 h 448"/>
                <a:gd name="T52" fmla="*/ 22 w 256"/>
                <a:gd name="T53" fmla="*/ 373 h 448"/>
                <a:gd name="T54" fmla="*/ 11 w 256"/>
                <a:gd name="T55" fmla="*/ 394 h 448"/>
                <a:gd name="T56" fmla="*/ 0 w 256"/>
                <a:gd name="T57" fmla="*/ 437 h 44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56"/>
                <a:gd name="T88" fmla="*/ 0 h 448"/>
                <a:gd name="T89" fmla="*/ 256 w 256"/>
                <a:gd name="T90" fmla="*/ 448 h 44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56" h="448">
                  <a:moveTo>
                    <a:pt x="0" y="437"/>
                  </a:moveTo>
                  <a:lnTo>
                    <a:pt x="0" y="437"/>
                  </a:lnTo>
                  <a:lnTo>
                    <a:pt x="11" y="448"/>
                  </a:lnTo>
                  <a:lnTo>
                    <a:pt x="11" y="437"/>
                  </a:lnTo>
                  <a:lnTo>
                    <a:pt x="53" y="426"/>
                  </a:lnTo>
                  <a:lnTo>
                    <a:pt x="64" y="426"/>
                  </a:lnTo>
                  <a:lnTo>
                    <a:pt x="107" y="416"/>
                  </a:lnTo>
                  <a:lnTo>
                    <a:pt x="117" y="426"/>
                  </a:lnTo>
                  <a:lnTo>
                    <a:pt x="128" y="394"/>
                  </a:lnTo>
                  <a:lnTo>
                    <a:pt x="149" y="394"/>
                  </a:lnTo>
                  <a:lnTo>
                    <a:pt x="171" y="405"/>
                  </a:lnTo>
                  <a:lnTo>
                    <a:pt x="181" y="384"/>
                  </a:lnTo>
                  <a:lnTo>
                    <a:pt x="213" y="352"/>
                  </a:lnTo>
                  <a:lnTo>
                    <a:pt x="213" y="320"/>
                  </a:lnTo>
                  <a:lnTo>
                    <a:pt x="234" y="330"/>
                  </a:lnTo>
                  <a:lnTo>
                    <a:pt x="256" y="309"/>
                  </a:lnTo>
                  <a:lnTo>
                    <a:pt x="256" y="288"/>
                  </a:lnTo>
                  <a:lnTo>
                    <a:pt x="256" y="277"/>
                  </a:lnTo>
                  <a:lnTo>
                    <a:pt x="224" y="0"/>
                  </a:lnTo>
                  <a:lnTo>
                    <a:pt x="64" y="11"/>
                  </a:lnTo>
                  <a:lnTo>
                    <a:pt x="32" y="32"/>
                  </a:lnTo>
                  <a:lnTo>
                    <a:pt x="11" y="21"/>
                  </a:lnTo>
                  <a:lnTo>
                    <a:pt x="32" y="245"/>
                  </a:lnTo>
                  <a:lnTo>
                    <a:pt x="22" y="298"/>
                  </a:lnTo>
                  <a:lnTo>
                    <a:pt x="32" y="320"/>
                  </a:lnTo>
                  <a:lnTo>
                    <a:pt x="22" y="373"/>
                  </a:lnTo>
                  <a:lnTo>
                    <a:pt x="11" y="394"/>
                  </a:lnTo>
                  <a:lnTo>
                    <a:pt x="0" y="437"/>
                  </a:lnTo>
                  <a:close/>
                </a:path>
              </a:pathLst>
            </a:custGeom>
            <a:grpFill/>
            <a:ln w="9525">
              <a:noFill/>
              <a:round/>
              <a:headEnd/>
              <a:tailEnd/>
            </a:ln>
          </p:spPr>
          <p:txBody>
            <a:bodyPr/>
            <a:lstStyle/>
            <a:p>
              <a:pPr>
                <a:defRPr/>
              </a:pPr>
              <a:endParaRPr lang="en-US"/>
            </a:p>
          </p:txBody>
        </p:sp>
        <p:sp>
          <p:nvSpPr>
            <p:cNvPr id="13536" name="Freeform 80" descr="30%"/>
            <p:cNvSpPr>
              <a:spLocks/>
            </p:cNvSpPr>
            <p:nvPr/>
          </p:nvSpPr>
          <p:spPr bwMode="auto">
            <a:xfrm>
              <a:off x="3389" y="1897"/>
              <a:ext cx="256" cy="448"/>
            </a:xfrm>
            <a:custGeom>
              <a:avLst/>
              <a:gdLst>
                <a:gd name="T0" fmla="*/ 0 w 256"/>
                <a:gd name="T1" fmla="*/ 437 h 448"/>
                <a:gd name="T2" fmla="*/ 0 w 256"/>
                <a:gd name="T3" fmla="*/ 437 h 448"/>
                <a:gd name="T4" fmla="*/ 11 w 256"/>
                <a:gd name="T5" fmla="*/ 448 h 448"/>
                <a:gd name="T6" fmla="*/ 11 w 256"/>
                <a:gd name="T7" fmla="*/ 437 h 448"/>
                <a:gd name="T8" fmla="*/ 53 w 256"/>
                <a:gd name="T9" fmla="*/ 426 h 448"/>
                <a:gd name="T10" fmla="*/ 64 w 256"/>
                <a:gd name="T11" fmla="*/ 426 h 448"/>
                <a:gd name="T12" fmla="*/ 107 w 256"/>
                <a:gd name="T13" fmla="*/ 416 h 448"/>
                <a:gd name="T14" fmla="*/ 117 w 256"/>
                <a:gd name="T15" fmla="*/ 426 h 448"/>
                <a:gd name="T16" fmla="*/ 128 w 256"/>
                <a:gd name="T17" fmla="*/ 394 h 448"/>
                <a:gd name="T18" fmla="*/ 149 w 256"/>
                <a:gd name="T19" fmla="*/ 394 h 448"/>
                <a:gd name="T20" fmla="*/ 171 w 256"/>
                <a:gd name="T21" fmla="*/ 405 h 448"/>
                <a:gd name="T22" fmla="*/ 181 w 256"/>
                <a:gd name="T23" fmla="*/ 384 h 448"/>
                <a:gd name="T24" fmla="*/ 213 w 256"/>
                <a:gd name="T25" fmla="*/ 352 h 448"/>
                <a:gd name="T26" fmla="*/ 213 w 256"/>
                <a:gd name="T27" fmla="*/ 320 h 448"/>
                <a:gd name="T28" fmla="*/ 234 w 256"/>
                <a:gd name="T29" fmla="*/ 330 h 448"/>
                <a:gd name="T30" fmla="*/ 256 w 256"/>
                <a:gd name="T31" fmla="*/ 309 h 448"/>
                <a:gd name="T32" fmla="*/ 256 w 256"/>
                <a:gd name="T33" fmla="*/ 288 h 448"/>
                <a:gd name="T34" fmla="*/ 256 w 256"/>
                <a:gd name="T35" fmla="*/ 277 h 448"/>
                <a:gd name="T36" fmla="*/ 224 w 256"/>
                <a:gd name="T37" fmla="*/ 0 h 448"/>
                <a:gd name="T38" fmla="*/ 224 w 256"/>
                <a:gd name="T39" fmla="*/ 0 h 448"/>
                <a:gd name="T40" fmla="*/ 64 w 256"/>
                <a:gd name="T41" fmla="*/ 11 h 448"/>
                <a:gd name="T42" fmla="*/ 32 w 256"/>
                <a:gd name="T43" fmla="*/ 32 h 448"/>
                <a:gd name="T44" fmla="*/ 11 w 256"/>
                <a:gd name="T45" fmla="*/ 21 h 448"/>
                <a:gd name="T46" fmla="*/ 32 w 256"/>
                <a:gd name="T47" fmla="*/ 245 h 448"/>
                <a:gd name="T48" fmla="*/ 22 w 256"/>
                <a:gd name="T49" fmla="*/ 298 h 448"/>
                <a:gd name="T50" fmla="*/ 32 w 256"/>
                <a:gd name="T51" fmla="*/ 320 h 448"/>
                <a:gd name="T52" fmla="*/ 22 w 256"/>
                <a:gd name="T53" fmla="*/ 373 h 448"/>
                <a:gd name="T54" fmla="*/ 11 w 256"/>
                <a:gd name="T55" fmla="*/ 394 h 448"/>
                <a:gd name="T56" fmla="*/ 0 w 256"/>
                <a:gd name="T57" fmla="*/ 437 h 44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56"/>
                <a:gd name="T88" fmla="*/ 0 h 448"/>
                <a:gd name="T89" fmla="*/ 256 w 256"/>
                <a:gd name="T90" fmla="*/ 448 h 44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56" h="448">
                  <a:moveTo>
                    <a:pt x="0" y="437"/>
                  </a:moveTo>
                  <a:lnTo>
                    <a:pt x="0" y="437"/>
                  </a:lnTo>
                  <a:lnTo>
                    <a:pt x="11" y="448"/>
                  </a:lnTo>
                  <a:lnTo>
                    <a:pt x="11" y="437"/>
                  </a:lnTo>
                  <a:lnTo>
                    <a:pt x="53" y="426"/>
                  </a:lnTo>
                  <a:lnTo>
                    <a:pt x="64" y="426"/>
                  </a:lnTo>
                  <a:lnTo>
                    <a:pt x="107" y="416"/>
                  </a:lnTo>
                  <a:lnTo>
                    <a:pt x="117" y="426"/>
                  </a:lnTo>
                  <a:lnTo>
                    <a:pt x="128" y="394"/>
                  </a:lnTo>
                  <a:lnTo>
                    <a:pt x="149" y="394"/>
                  </a:lnTo>
                  <a:lnTo>
                    <a:pt x="171" y="405"/>
                  </a:lnTo>
                  <a:lnTo>
                    <a:pt x="181" y="384"/>
                  </a:lnTo>
                  <a:lnTo>
                    <a:pt x="213" y="352"/>
                  </a:lnTo>
                  <a:lnTo>
                    <a:pt x="213" y="320"/>
                  </a:lnTo>
                  <a:lnTo>
                    <a:pt x="234" y="330"/>
                  </a:lnTo>
                  <a:lnTo>
                    <a:pt x="256" y="309"/>
                  </a:lnTo>
                  <a:lnTo>
                    <a:pt x="256" y="288"/>
                  </a:lnTo>
                  <a:lnTo>
                    <a:pt x="256" y="277"/>
                  </a:lnTo>
                  <a:lnTo>
                    <a:pt x="224" y="0"/>
                  </a:lnTo>
                  <a:lnTo>
                    <a:pt x="64" y="11"/>
                  </a:lnTo>
                  <a:lnTo>
                    <a:pt x="32" y="32"/>
                  </a:lnTo>
                  <a:lnTo>
                    <a:pt x="11" y="21"/>
                  </a:lnTo>
                  <a:lnTo>
                    <a:pt x="32" y="245"/>
                  </a:lnTo>
                  <a:lnTo>
                    <a:pt x="22" y="298"/>
                  </a:lnTo>
                  <a:lnTo>
                    <a:pt x="32" y="320"/>
                  </a:lnTo>
                  <a:lnTo>
                    <a:pt x="22" y="373"/>
                  </a:lnTo>
                  <a:lnTo>
                    <a:pt x="11" y="394"/>
                  </a:lnTo>
                  <a:lnTo>
                    <a:pt x="0" y="437"/>
                  </a:lnTo>
                </a:path>
              </a:pathLst>
            </a:custGeom>
            <a:grpFill/>
            <a:ln w="17463" cap="flat">
              <a:solidFill>
                <a:srgbClr val="000000"/>
              </a:solidFill>
              <a:prstDash val="solid"/>
              <a:round/>
              <a:headEnd/>
              <a:tailEnd/>
            </a:ln>
          </p:spPr>
          <p:txBody>
            <a:bodyPr/>
            <a:lstStyle/>
            <a:p>
              <a:pPr>
                <a:defRPr/>
              </a:pPr>
              <a:endParaRPr lang="en-US"/>
            </a:p>
          </p:txBody>
        </p:sp>
      </p:grpSp>
      <p:grpSp>
        <p:nvGrpSpPr>
          <p:cNvPr id="13321" name="Group 81"/>
          <p:cNvGrpSpPr>
            <a:grpSpLocks/>
          </p:cNvGrpSpPr>
          <p:nvPr/>
        </p:nvGrpSpPr>
        <p:grpSpPr bwMode="auto">
          <a:xfrm>
            <a:off x="4281488" y="3394075"/>
            <a:ext cx="996950" cy="541338"/>
            <a:chOff x="2219" y="2110"/>
            <a:chExt cx="628" cy="341"/>
          </a:xfrm>
          <a:solidFill>
            <a:schemeClr val="bg1"/>
          </a:solidFill>
        </p:grpSpPr>
        <p:sp>
          <p:nvSpPr>
            <p:cNvPr id="13533" name="Freeform 82" descr="30%"/>
            <p:cNvSpPr>
              <a:spLocks/>
            </p:cNvSpPr>
            <p:nvPr/>
          </p:nvSpPr>
          <p:spPr bwMode="auto">
            <a:xfrm>
              <a:off x="2219" y="2110"/>
              <a:ext cx="628" cy="341"/>
            </a:xfrm>
            <a:custGeom>
              <a:avLst/>
              <a:gdLst>
                <a:gd name="T0" fmla="*/ 0 w 628"/>
                <a:gd name="T1" fmla="*/ 320 h 341"/>
                <a:gd name="T2" fmla="*/ 0 w 628"/>
                <a:gd name="T3" fmla="*/ 320 h 341"/>
                <a:gd name="T4" fmla="*/ 21 w 628"/>
                <a:gd name="T5" fmla="*/ 0 h 341"/>
                <a:gd name="T6" fmla="*/ 255 w 628"/>
                <a:gd name="T7" fmla="*/ 11 h 341"/>
                <a:gd name="T8" fmla="*/ 564 w 628"/>
                <a:gd name="T9" fmla="*/ 21 h 341"/>
                <a:gd name="T10" fmla="*/ 585 w 628"/>
                <a:gd name="T11" fmla="*/ 32 h 341"/>
                <a:gd name="T12" fmla="*/ 596 w 628"/>
                <a:gd name="T13" fmla="*/ 32 h 341"/>
                <a:gd name="T14" fmla="*/ 606 w 628"/>
                <a:gd name="T15" fmla="*/ 43 h 341"/>
                <a:gd name="T16" fmla="*/ 606 w 628"/>
                <a:gd name="T17" fmla="*/ 43 h 341"/>
                <a:gd name="T18" fmla="*/ 596 w 628"/>
                <a:gd name="T19" fmla="*/ 43 h 341"/>
                <a:gd name="T20" fmla="*/ 585 w 628"/>
                <a:gd name="T21" fmla="*/ 75 h 341"/>
                <a:gd name="T22" fmla="*/ 606 w 628"/>
                <a:gd name="T23" fmla="*/ 107 h 341"/>
                <a:gd name="T24" fmla="*/ 628 w 628"/>
                <a:gd name="T25" fmla="*/ 107 h 341"/>
                <a:gd name="T26" fmla="*/ 628 w 628"/>
                <a:gd name="T27" fmla="*/ 341 h 341"/>
                <a:gd name="T28" fmla="*/ 362 w 628"/>
                <a:gd name="T29" fmla="*/ 341 h 341"/>
                <a:gd name="T30" fmla="*/ 0 w 628"/>
                <a:gd name="T31" fmla="*/ 320 h 3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28"/>
                <a:gd name="T49" fmla="*/ 0 h 341"/>
                <a:gd name="T50" fmla="*/ 628 w 628"/>
                <a:gd name="T51" fmla="*/ 341 h 34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28" h="341">
                  <a:moveTo>
                    <a:pt x="0" y="320"/>
                  </a:moveTo>
                  <a:lnTo>
                    <a:pt x="0" y="320"/>
                  </a:lnTo>
                  <a:lnTo>
                    <a:pt x="21" y="0"/>
                  </a:lnTo>
                  <a:lnTo>
                    <a:pt x="255" y="11"/>
                  </a:lnTo>
                  <a:lnTo>
                    <a:pt x="564" y="21"/>
                  </a:lnTo>
                  <a:lnTo>
                    <a:pt x="585" y="32"/>
                  </a:lnTo>
                  <a:lnTo>
                    <a:pt x="596" y="32"/>
                  </a:lnTo>
                  <a:lnTo>
                    <a:pt x="606" y="43"/>
                  </a:lnTo>
                  <a:lnTo>
                    <a:pt x="596" y="43"/>
                  </a:lnTo>
                  <a:lnTo>
                    <a:pt x="585" y="75"/>
                  </a:lnTo>
                  <a:lnTo>
                    <a:pt x="606" y="107"/>
                  </a:lnTo>
                  <a:lnTo>
                    <a:pt x="628" y="107"/>
                  </a:lnTo>
                  <a:lnTo>
                    <a:pt x="628" y="341"/>
                  </a:lnTo>
                  <a:lnTo>
                    <a:pt x="362" y="341"/>
                  </a:lnTo>
                  <a:lnTo>
                    <a:pt x="0" y="320"/>
                  </a:lnTo>
                  <a:close/>
                </a:path>
              </a:pathLst>
            </a:custGeom>
            <a:grpFill/>
            <a:ln w="9525">
              <a:noFill/>
              <a:round/>
              <a:headEnd/>
              <a:tailEnd/>
            </a:ln>
          </p:spPr>
          <p:txBody>
            <a:bodyPr/>
            <a:lstStyle/>
            <a:p>
              <a:pPr>
                <a:defRPr/>
              </a:pPr>
              <a:endParaRPr lang="en-US"/>
            </a:p>
          </p:txBody>
        </p:sp>
        <p:sp>
          <p:nvSpPr>
            <p:cNvPr id="13534" name="Freeform 83" descr="30%"/>
            <p:cNvSpPr>
              <a:spLocks/>
            </p:cNvSpPr>
            <p:nvPr/>
          </p:nvSpPr>
          <p:spPr bwMode="auto">
            <a:xfrm>
              <a:off x="2219" y="2110"/>
              <a:ext cx="628" cy="341"/>
            </a:xfrm>
            <a:custGeom>
              <a:avLst/>
              <a:gdLst>
                <a:gd name="T0" fmla="*/ 0 w 628"/>
                <a:gd name="T1" fmla="*/ 320 h 341"/>
                <a:gd name="T2" fmla="*/ 0 w 628"/>
                <a:gd name="T3" fmla="*/ 320 h 341"/>
                <a:gd name="T4" fmla="*/ 21 w 628"/>
                <a:gd name="T5" fmla="*/ 0 h 341"/>
                <a:gd name="T6" fmla="*/ 255 w 628"/>
                <a:gd name="T7" fmla="*/ 11 h 341"/>
                <a:gd name="T8" fmla="*/ 564 w 628"/>
                <a:gd name="T9" fmla="*/ 21 h 341"/>
                <a:gd name="T10" fmla="*/ 585 w 628"/>
                <a:gd name="T11" fmla="*/ 32 h 341"/>
                <a:gd name="T12" fmla="*/ 596 w 628"/>
                <a:gd name="T13" fmla="*/ 32 h 341"/>
                <a:gd name="T14" fmla="*/ 606 w 628"/>
                <a:gd name="T15" fmla="*/ 43 h 341"/>
                <a:gd name="T16" fmla="*/ 606 w 628"/>
                <a:gd name="T17" fmla="*/ 43 h 341"/>
                <a:gd name="T18" fmla="*/ 596 w 628"/>
                <a:gd name="T19" fmla="*/ 43 h 341"/>
                <a:gd name="T20" fmla="*/ 585 w 628"/>
                <a:gd name="T21" fmla="*/ 75 h 341"/>
                <a:gd name="T22" fmla="*/ 606 w 628"/>
                <a:gd name="T23" fmla="*/ 107 h 341"/>
                <a:gd name="T24" fmla="*/ 628 w 628"/>
                <a:gd name="T25" fmla="*/ 107 h 341"/>
                <a:gd name="T26" fmla="*/ 628 w 628"/>
                <a:gd name="T27" fmla="*/ 341 h 341"/>
                <a:gd name="T28" fmla="*/ 362 w 628"/>
                <a:gd name="T29" fmla="*/ 341 h 341"/>
                <a:gd name="T30" fmla="*/ 0 w 628"/>
                <a:gd name="T31" fmla="*/ 320 h 3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28"/>
                <a:gd name="T49" fmla="*/ 0 h 341"/>
                <a:gd name="T50" fmla="*/ 628 w 628"/>
                <a:gd name="T51" fmla="*/ 341 h 34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28" h="341">
                  <a:moveTo>
                    <a:pt x="0" y="320"/>
                  </a:moveTo>
                  <a:lnTo>
                    <a:pt x="0" y="320"/>
                  </a:lnTo>
                  <a:lnTo>
                    <a:pt x="21" y="0"/>
                  </a:lnTo>
                  <a:lnTo>
                    <a:pt x="255" y="11"/>
                  </a:lnTo>
                  <a:lnTo>
                    <a:pt x="564" y="21"/>
                  </a:lnTo>
                  <a:lnTo>
                    <a:pt x="585" y="32"/>
                  </a:lnTo>
                  <a:lnTo>
                    <a:pt x="596" y="32"/>
                  </a:lnTo>
                  <a:lnTo>
                    <a:pt x="606" y="43"/>
                  </a:lnTo>
                  <a:lnTo>
                    <a:pt x="596" y="43"/>
                  </a:lnTo>
                  <a:lnTo>
                    <a:pt x="585" y="75"/>
                  </a:lnTo>
                  <a:lnTo>
                    <a:pt x="606" y="107"/>
                  </a:lnTo>
                  <a:lnTo>
                    <a:pt x="628" y="107"/>
                  </a:lnTo>
                  <a:lnTo>
                    <a:pt x="628" y="341"/>
                  </a:lnTo>
                  <a:lnTo>
                    <a:pt x="362" y="341"/>
                  </a:lnTo>
                  <a:lnTo>
                    <a:pt x="0" y="320"/>
                  </a:lnTo>
                </a:path>
              </a:pathLst>
            </a:custGeom>
            <a:grpFill/>
            <a:ln w="17463" cap="flat">
              <a:solidFill>
                <a:srgbClr val="000000"/>
              </a:solidFill>
              <a:prstDash val="solid"/>
              <a:round/>
              <a:headEnd/>
              <a:tailEnd/>
            </a:ln>
          </p:spPr>
          <p:txBody>
            <a:bodyPr/>
            <a:lstStyle/>
            <a:p>
              <a:pPr>
                <a:defRPr/>
              </a:pPr>
              <a:endParaRPr lang="en-US"/>
            </a:p>
          </p:txBody>
        </p:sp>
      </p:grpSp>
      <p:grpSp>
        <p:nvGrpSpPr>
          <p:cNvPr id="13322" name="Group 84"/>
          <p:cNvGrpSpPr>
            <a:grpSpLocks/>
          </p:cNvGrpSpPr>
          <p:nvPr/>
        </p:nvGrpSpPr>
        <p:grpSpPr bwMode="auto">
          <a:xfrm>
            <a:off x="5988050" y="3495675"/>
            <a:ext cx="962025" cy="508000"/>
            <a:chOff x="3294" y="2174"/>
            <a:chExt cx="606" cy="320"/>
          </a:xfrm>
          <a:solidFill>
            <a:schemeClr val="bg1"/>
          </a:solidFill>
        </p:grpSpPr>
        <p:sp>
          <p:nvSpPr>
            <p:cNvPr id="13531" name="Freeform 85" descr="30%"/>
            <p:cNvSpPr>
              <a:spLocks/>
            </p:cNvSpPr>
            <p:nvPr/>
          </p:nvSpPr>
          <p:spPr bwMode="auto">
            <a:xfrm>
              <a:off x="3294" y="2174"/>
              <a:ext cx="606" cy="320"/>
            </a:xfrm>
            <a:custGeom>
              <a:avLst/>
              <a:gdLst>
                <a:gd name="T0" fmla="*/ 0 w 606"/>
                <a:gd name="T1" fmla="*/ 320 h 320"/>
                <a:gd name="T2" fmla="*/ 0 w 606"/>
                <a:gd name="T3" fmla="*/ 320 h 320"/>
                <a:gd name="T4" fmla="*/ 0 w 606"/>
                <a:gd name="T5" fmla="*/ 298 h 320"/>
                <a:gd name="T6" fmla="*/ 10 w 606"/>
                <a:gd name="T7" fmla="*/ 298 h 320"/>
                <a:gd name="T8" fmla="*/ 21 w 606"/>
                <a:gd name="T9" fmla="*/ 267 h 320"/>
                <a:gd name="T10" fmla="*/ 10 w 606"/>
                <a:gd name="T11" fmla="*/ 267 h 320"/>
                <a:gd name="T12" fmla="*/ 10 w 606"/>
                <a:gd name="T13" fmla="*/ 256 h 320"/>
                <a:gd name="T14" fmla="*/ 31 w 606"/>
                <a:gd name="T15" fmla="*/ 235 h 320"/>
                <a:gd name="T16" fmla="*/ 63 w 606"/>
                <a:gd name="T17" fmla="*/ 245 h 320"/>
                <a:gd name="T18" fmla="*/ 74 w 606"/>
                <a:gd name="T19" fmla="*/ 213 h 320"/>
                <a:gd name="T20" fmla="*/ 95 w 606"/>
                <a:gd name="T21" fmla="*/ 203 h 320"/>
                <a:gd name="T22" fmla="*/ 95 w 606"/>
                <a:gd name="T23" fmla="*/ 192 h 320"/>
                <a:gd name="T24" fmla="*/ 106 w 606"/>
                <a:gd name="T25" fmla="*/ 171 h 320"/>
                <a:gd name="T26" fmla="*/ 106 w 606"/>
                <a:gd name="T27" fmla="*/ 160 h 320"/>
                <a:gd name="T28" fmla="*/ 148 w 606"/>
                <a:gd name="T29" fmla="*/ 149 h 320"/>
                <a:gd name="T30" fmla="*/ 159 w 606"/>
                <a:gd name="T31" fmla="*/ 149 h 320"/>
                <a:gd name="T32" fmla="*/ 202 w 606"/>
                <a:gd name="T33" fmla="*/ 139 h 320"/>
                <a:gd name="T34" fmla="*/ 212 w 606"/>
                <a:gd name="T35" fmla="*/ 149 h 320"/>
                <a:gd name="T36" fmla="*/ 234 w 606"/>
                <a:gd name="T37" fmla="*/ 117 h 320"/>
                <a:gd name="T38" fmla="*/ 244 w 606"/>
                <a:gd name="T39" fmla="*/ 117 h 320"/>
                <a:gd name="T40" fmla="*/ 266 w 606"/>
                <a:gd name="T41" fmla="*/ 128 h 320"/>
                <a:gd name="T42" fmla="*/ 276 w 606"/>
                <a:gd name="T43" fmla="*/ 117 h 320"/>
                <a:gd name="T44" fmla="*/ 308 w 606"/>
                <a:gd name="T45" fmla="*/ 75 h 320"/>
                <a:gd name="T46" fmla="*/ 308 w 606"/>
                <a:gd name="T47" fmla="*/ 43 h 320"/>
                <a:gd name="T48" fmla="*/ 329 w 606"/>
                <a:gd name="T49" fmla="*/ 53 h 320"/>
                <a:gd name="T50" fmla="*/ 351 w 606"/>
                <a:gd name="T51" fmla="*/ 32 h 320"/>
                <a:gd name="T52" fmla="*/ 351 w 606"/>
                <a:gd name="T53" fmla="*/ 11 h 320"/>
                <a:gd name="T54" fmla="*/ 351 w 606"/>
                <a:gd name="T55" fmla="*/ 0 h 320"/>
                <a:gd name="T56" fmla="*/ 383 w 606"/>
                <a:gd name="T57" fmla="*/ 0 h 320"/>
                <a:gd name="T58" fmla="*/ 393 w 606"/>
                <a:gd name="T59" fmla="*/ 11 h 320"/>
                <a:gd name="T60" fmla="*/ 404 w 606"/>
                <a:gd name="T61" fmla="*/ 32 h 320"/>
                <a:gd name="T62" fmla="*/ 425 w 606"/>
                <a:gd name="T63" fmla="*/ 32 h 320"/>
                <a:gd name="T64" fmla="*/ 446 w 606"/>
                <a:gd name="T65" fmla="*/ 43 h 320"/>
                <a:gd name="T66" fmla="*/ 489 w 606"/>
                <a:gd name="T67" fmla="*/ 43 h 320"/>
                <a:gd name="T68" fmla="*/ 500 w 606"/>
                <a:gd name="T69" fmla="*/ 32 h 320"/>
                <a:gd name="T70" fmla="*/ 542 w 606"/>
                <a:gd name="T71" fmla="*/ 53 h 320"/>
                <a:gd name="T72" fmla="*/ 563 w 606"/>
                <a:gd name="T73" fmla="*/ 107 h 320"/>
                <a:gd name="T74" fmla="*/ 574 w 606"/>
                <a:gd name="T75" fmla="*/ 128 h 320"/>
                <a:gd name="T76" fmla="*/ 606 w 606"/>
                <a:gd name="T77" fmla="*/ 139 h 320"/>
                <a:gd name="T78" fmla="*/ 585 w 606"/>
                <a:gd name="T79" fmla="*/ 171 h 320"/>
                <a:gd name="T80" fmla="*/ 563 w 606"/>
                <a:gd name="T81" fmla="*/ 181 h 320"/>
                <a:gd name="T82" fmla="*/ 542 w 606"/>
                <a:gd name="T83" fmla="*/ 213 h 320"/>
                <a:gd name="T84" fmla="*/ 542 w 606"/>
                <a:gd name="T85" fmla="*/ 224 h 320"/>
                <a:gd name="T86" fmla="*/ 478 w 606"/>
                <a:gd name="T87" fmla="*/ 256 h 320"/>
                <a:gd name="T88" fmla="*/ 138 w 606"/>
                <a:gd name="T89" fmla="*/ 288 h 320"/>
                <a:gd name="T90" fmla="*/ 106 w 606"/>
                <a:gd name="T91" fmla="*/ 288 h 320"/>
                <a:gd name="T92" fmla="*/ 106 w 606"/>
                <a:gd name="T93" fmla="*/ 309 h 320"/>
                <a:gd name="T94" fmla="*/ 0 w 606"/>
                <a:gd name="T95" fmla="*/ 320 h 32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06"/>
                <a:gd name="T145" fmla="*/ 0 h 320"/>
                <a:gd name="T146" fmla="*/ 606 w 606"/>
                <a:gd name="T147" fmla="*/ 320 h 32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06" h="320">
                  <a:moveTo>
                    <a:pt x="0" y="320"/>
                  </a:moveTo>
                  <a:lnTo>
                    <a:pt x="0" y="320"/>
                  </a:lnTo>
                  <a:lnTo>
                    <a:pt x="0" y="298"/>
                  </a:lnTo>
                  <a:lnTo>
                    <a:pt x="10" y="298"/>
                  </a:lnTo>
                  <a:lnTo>
                    <a:pt x="21" y="267"/>
                  </a:lnTo>
                  <a:lnTo>
                    <a:pt x="10" y="267"/>
                  </a:lnTo>
                  <a:lnTo>
                    <a:pt x="10" y="256"/>
                  </a:lnTo>
                  <a:lnTo>
                    <a:pt x="31" y="235"/>
                  </a:lnTo>
                  <a:lnTo>
                    <a:pt x="63" y="245"/>
                  </a:lnTo>
                  <a:lnTo>
                    <a:pt x="74" y="213"/>
                  </a:lnTo>
                  <a:lnTo>
                    <a:pt x="95" y="203"/>
                  </a:lnTo>
                  <a:lnTo>
                    <a:pt x="95" y="192"/>
                  </a:lnTo>
                  <a:lnTo>
                    <a:pt x="106" y="171"/>
                  </a:lnTo>
                  <a:lnTo>
                    <a:pt x="106" y="160"/>
                  </a:lnTo>
                  <a:lnTo>
                    <a:pt x="148" y="149"/>
                  </a:lnTo>
                  <a:lnTo>
                    <a:pt x="159" y="149"/>
                  </a:lnTo>
                  <a:lnTo>
                    <a:pt x="202" y="139"/>
                  </a:lnTo>
                  <a:lnTo>
                    <a:pt x="212" y="149"/>
                  </a:lnTo>
                  <a:lnTo>
                    <a:pt x="234" y="117"/>
                  </a:lnTo>
                  <a:lnTo>
                    <a:pt x="244" y="117"/>
                  </a:lnTo>
                  <a:lnTo>
                    <a:pt x="266" y="128"/>
                  </a:lnTo>
                  <a:lnTo>
                    <a:pt x="276" y="117"/>
                  </a:lnTo>
                  <a:lnTo>
                    <a:pt x="308" y="75"/>
                  </a:lnTo>
                  <a:lnTo>
                    <a:pt x="308" y="43"/>
                  </a:lnTo>
                  <a:lnTo>
                    <a:pt x="329" y="53"/>
                  </a:lnTo>
                  <a:lnTo>
                    <a:pt x="351" y="32"/>
                  </a:lnTo>
                  <a:lnTo>
                    <a:pt x="351" y="11"/>
                  </a:lnTo>
                  <a:lnTo>
                    <a:pt x="351" y="0"/>
                  </a:lnTo>
                  <a:lnTo>
                    <a:pt x="383" y="0"/>
                  </a:lnTo>
                  <a:lnTo>
                    <a:pt x="393" y="11"/>
                  </a:lnTo>
                  <a:lnTo>
                    <a:pt x="404" y="32"/>
                  </a:lnTo>
                  <a:lnTo>
                    <a:pt x="425" y="32"/>
                  </a:lnTo>
                  <a:lnTo>
                    <a:pt x="446" y="43"/>
                  </a:lnTo>
                  <a:lnTo>
                    <a:pt x="489" y="43"/>
                  </a:lnTo>
                  <a:lnTo>
                    <a:pt x="500" y="32"/>
                  </a:lnTo>
                  <a:lnTo>
                    <a:pt x="542" y="53"/>
                  </a:lnTo>
                  <a:lnTo>
                    <a:pt x="563" y="107"/>
                  </a:lnTo>
                  <a:lnTo>
                    <a:pt x="574" y="128"/>
                  </a:lnTo>
                  <a:lnTo>
                    <a:pt x="606" y="139"/>
                  </a:lnTo>
                  <a:lnTo>
                    <a:pt x="585" y="171"/>
                  </a:lnTo>
                  <a:lnTo>
                    <a:pt x="563" y="181"/>
                  </a:lnTo>
                  <a:lnTo>
                    <a:pt x="542" y="213"/>
                  </a:lnTo>
                  <a:lnTo>
                    <a:pt x="542" y="224"/>
                  </a:lnTo>
                  <a:lnTo>
                    <a:pt x="478" y="256"/>
                  </a:lnTo>
                  <a:lnTo>
                    <a:pt x="138" y="288"/>
                  </a:lnTo>
                  <a:lnTo>
                    <a:pt x="106" y="288"/>
                  </a:lnTo>
                  <a:lnTo>
                    <a:pt x="106" y="309"/>
                  </a:lnTo>
                  <a:lnTo>
                    <a:pt x="0" y="320"/>
                  </a:lnTo>
                  <a:close/>
                </a:path>
              </a:pathLst>
            </a:custGeom>
            <a:grpFill/>
            <a:ln w="9525">
              <a:noFill/>
              <a:round/>
              <a:headEnd/>
              <a:tailEnd/>
            </a:ln>
          </p:spPr>
          <p:txBody>
            <a:bodyPr/>
            <a:lstStyle/>
            <a:p>
              <a:pPr>
                <a:defRPr/>
              </a:pPr>
              <a:endParaRPr lang="en-US"/>
            </a:p>
          </p:txBody>
        </p:sp>
        <p:sp>
          <p:nvSpPr>
            <p:cNvPr id="13532" name="Freeform 86" descr="30%"/>
            <p:cNvSpPr>
              <a:spLocks/>
            </p:cNvSpPr>
            <p:nvPr/>
          </p:nvSpPr>
          <p:spPr bwMode="auto">
            <a:xfrm>
              <a:off x="3294" y="2174"/>
              <a:ext cx="606" cy="320"/>
            </a:xfrm>
            <a:custGeom>
              <a:avLst/>
              <a:gdLst>
                <a:gd name="T0" fmla="*/ 0 w 606"/>
                <a:gd name="T1" fmla="*/ 320 h 320"/>
                <a:gd name="T2" fmla="*/ 0 w 606"/>
                <a:gd name="T3" fmla="*/ 320 h 320"/>
                <a:gd name="T4" fmla="*/ 0 w 606"/>
                <a:gd name="T5" fmla="*/ 298 h 320"/>
                <a:gd name="T6" fmla="*/ 10 w 606"/>
                <a:gd name="T7" fmla="*/ 298 h 320"/>
                <a:gd name="T8" fmla="*/ 21 w 606"/>
                <a:gd name="T9" fmla="*/ 267 h 320"/>
                <a:gd name="T10" fmla="*/ 10 w 606"/>
                <a:gd name="T11" fmla="*/ 267 h 320"/>
                <a:gd name="T12" fmla="*/ 10 w 606"/>
                <a:gd name="T13" fmla="*/ 256 h 320"/>
                <a:gd name="T14" fmla="*/ 31 w 606"/>
                <a:gd name="T15" fmla="*/ 235 h 320"/>
                <a:gd name="T16" fmla="*/ 63 w 606"/>
                <a:gd name="T17" fmla="*/ 245 h 320"/>
                <a:gd name="T18" fmla="*/ 74 w 606"/>
                <a:gd name="T19" fmla="*/ 213 h 320"/>
                <a:gd name="T20" fmla="*/ 95 w 606"/>
                <a:gd name="T21" fmla="*/ 203 h 320"/>
                <a:gd name="T22" fmla="*/ 95 w 606"/>
                <a:gd name="T23" fmla="*/ 192 h 320"/>
                <a:gd name="T24" fmla="*/ 106 w 606"/>
                <a:gd name="T25" fmla="*/ 171 h 320"/>
                <a:gd name="T26" fmla="*/ 106 w 606"/>
                <a:gd name="T27" fmla="*/ 160 h 320"/>
                <a:gd name="T28" fmla="*/ 148 w 606"/>
                <a:gd name="T29" fmla="*/ 149 h 320"/>
                <a:gd name="T30" fmla="*/ 159 w 606"/>
                <a:gd name="T31" fmla="*/ 149 h 320"/>
                <a:gd name="T32" fmla="*/ 202 w 606"/>
                <a:gd name="T33" fmla="*/ 139 h 320"/>
                <a:gd name="T34" fmla="*/ 212 w 606"/>
                <a:gd name="T35" fmla="*/ 149 h 320"/>
                <a:gd name="T36" fmla="*/ 234 w 606"/>
                <a:gd name="T37" fmla="*/ 117 h 320"/>
                <a:gd name="T38" fmla="*/ 244 w 606"/>
                <a:gd name="T39" fmla="*/ 117 h 320"/>
                <a:gd name="T40" fmla="*/ 266 w 606"/>
                <a:gd name="T41" fmla="*/ 128 h 320"/>
                <a:gd name="T42" fmla="*/ 276 w 606"/>
                <a:gd name="T43" fmla="*/ 117 h 320"/>
                <a:gd name="T44" fmla="*/ 308 w 606"/>
                <a:gd name="T45" fmla="*/ 75 h 320"/>
                <a:gd name="T46" fmla="*/ 308 w 606"/>
                <a:gd name="T47" fmla="*/ 43 h 320"/>
                <a:gd name="T48" fmla="*/ 329 w 606"/>
                <a:gd name="T49" fmla="*/ 53 h 320"/>
                <a:gd name="T50" fmla="*/ 351 w 606"/>
                <a:gd name="T51" fmla="*/ 32 h 320"/>
                <a:gd name="T52" fmla="*/ 351 w 606"/>
                <a:gd name="T53" fmla="*/ 11 h 320"/>
                <a:gd name="T54" fmla="*/ 351 w 606"/>
                <a:gd name="T55" fmla="*/ 0 h 320"/>
                <a:gd name="T56" fmla="*/ 383 w 606"/>
                <a:gd name="T57" fmla="*/ 0 h 320"/>
                <a:gd name="T58" fmla="*/ 393 w 606"/>
                <a:gd name="T59" fmla="*/ 11 h 320"/>
                <a:gd name="T60" fmla="*/ 404 w 606"/>
                <a:gd name="T61" fmla="*/ 32 h 320"/>
                <a:gd name="T62" fmla="*/ 425 w 606"/>
                <a:gd name="T63" fmla="*/ 32 h 320"/>
                <a:gd name="T64" fmla="*/ 446 w 606"/>
                <a:gd name="T65" fmla="*/ 43 h 320"/>
                <a:gd name="T66" fmla="*/ 489 w 606"/>
                <a:gd name="T67" fmla="*/ 43 h 320"/>
                <a:gd name="T68" fmla="*/ 500 w 606"/>
                <a:gd name="T69" fmla="*/ 32 h 320"/>
                <a:gd name="T70" fmla="*/ 542 w 606"/>
                <a:gd name="T71" fmla="*/ 53 h 320"/>
                <a:gd name="T72" fmla="*/ 563 w 606"/>
                <a:gd name="T73" fmla="*/ 107 h 320"/>
                <a:gd name="T74" fmla="*/ 574 w 606"/>
                <a:gd name="T75" fmla="*/ 128 h 320"/>
                <a:gd name="T76" fmla="*/ 606 w 606"/>
                <a:gd name="T77" fmla="*/ 139 h 320"/>
                <a:gd name="T78" fmla="*/ 585 w 606"/>
                <a:gd name="T79" fmla="*/ 171 h 320"/>
                <a:gd name="T80" fmla="*/ 563 w 606"/>
                <a:gd name="T81" fmla="*/ 181 h 320"/>
                <a:gd name="T82" fmla="*/ 542 w 606"/>
                <a:gd name="T83" fmla="*/ 213 h 320"/>
                <a:gd name="T84" fmla="*/ 542 w 606"/>
                <a:gd name="T85" fmla="*/ 224 h 320"/>
                <a:gd name="T86" fmla="*/ 478 w 606"/>
                <a:gd name="T87" fmla="*/ 256 h 320"/>
                <a:gd name="T88" fmla="*/ 138 w 606"/>
                <a:gd name="T89" fmla="*/ 288 h 320"/>
                <a:gd name="T90" fmla="*/ 106 w 606"/>
                <a:gd name="T91" fmla="*/ 288 h 320"/>
                <a:gd name="T92" fmla="*/ 106 w 606"/>
                <a:gd name="T93" fmla="*/ 309 h 320"/>
                <a:gd name="T94" fmla="*/ 0 w 606"/>
                <a:gd name="T95" fmla="*/ 320 h 32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06"/>
                <a:gd name="T145" fmla="*/ 0 h 320"/>
                <a:gd name="T146" fmla="*/ 606 w 606"/>
                <a:gd name="T147" fmla="*/ 320 h 32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06" h="320">
                  <a:moveTo>
                    <a:pt x="0" y="320"/>
                  </a:moveTo>
                  <a:lnTo>
                    <a:pt x="0" y="320"/>
                  </a:lnTo>
                  <a:lnTo>
                    <a:pt x="0" y="298"/>
                  </a:lnTo>
                  <a:lnTo>
                    <a:pt x="10" y="298"/>
                  </a:lnTo>
                  <a:lnTo>
                    <a:pt x="21" y="267"/>
                  </a:lnTo>
                  <a:lnTo>
                    <a:pt x="10" y="267"/>
                  </a:lnTo>
                  <a:lnTo>
                    <a:pt x="10" y="256"/>
                  </a:lnTo>
                  <a:lnTo>
                    <a:pt x="31" y="235"/>
                  </a:lnTo>
                  <a:lnTo>
                    <a:pt x="63" y="245"/>
                  </a:lnTo>
                  <a:lnTo>
                    <a:pt x="74" y="213"/>
                  </a:lnTo>
                  <a:lnTo>
                    <a:pt x="95" y="203"/>
                  </a:lnTo>
                  <a:lnTo>
                    <a:pt x="95" y="192"/>
                  </a:lnTo>
                  <a:lnTo>
                    <a:pt x="106" y="171"/>
                  </a:lnTo>
                  <a:lnTo>
                    <a:pt x="106" y="160"/>
                  </a:lnTo>
                  <a:lnTo>
                    <a:pt x="148" y="149"/>
                  </a:lnTo>
                  <a:lnTo>
                    <a:pt x="159" y="149"/>
                  </a:lnTo>
                  <a:lnTo>
                    <a:pt x="202" y="139"/>
                  </a:lnTo>
                  <a:lnTo>
                    <a:pt x="212" y="149"/>
                  </a:lnTo>
                  <a:lnTo>
                    <a:pt x="234" y="117"/>
                  </a:lnTo>
                  <a:lnTo>
                    <a:pt x="244" y="117"/>
                  </a:lnTo>
                  <a:lnTo>
                    <a:pt x="266" y="128"/>
                  </a:lnTo>
                  <a:lnTo>
                    <a:pt x="276" y="117"/>
                  </a:lnTo>
                  <a:lnTo>
                    <a:pt x="308" y="75"/>
                  </a:lnTo>
                  <a:lnTo>
                    <a:pt x="308" y="43"/>
                  </a:lnTo>
                  <a:lnTo>
                    <a:pt x="329" y="53"/>
                  </a:lnTo>
                  <a:lnTo>
                    <a:pt x="351" y="32"/>
                  </a:lnTo>
                  <a:lnTo>
                    <a:pt x="351" y="11"/>
                  </a:lnTo>
                  <a:lnTo>
                    <a:pt x="351" y="0"/>
                  </a:lnTo>
                  <a:lnTo>
                    <a:pt x="383" y="0"/>
                  </a:lnTo>
                  <a:lnTo>
                    <a:pt x="393" y="11"/>
                  </a:lnTo>
                  <a:lnTo>
                    <a:pt x="404" y="32"/>
                  </a:lnTo>
                  <a:lnTo>
                    <a:pt x="425" y="32"/>
                  </a:lnTo>
                  <a:lnTo>
                    <a:pt x="446" y="43"/>
                  </a:lnTo>
                  <a:lnTo>
                    <a:pt x="489" y="43"/>
                  </a:lnTo>
                  <a:lnTo>
                    <a:pt x="500" y="32"/>
                  </a:lnTo>
                  <a:lnTo>
                    <a:pt x="542" y="53"/>
                  </a:lnTo>
                  <a:lnTo>
                    <a:pt x="563" y="107"/>
                  </a:lnTo>
                  <a:lnTo>
                    <a:pt x="574" y="128"/>
                  </a:lnTo>
                  <a:lnTo>
                    <a:pt x="606" y="139"/>
                  </a:lnTo>
                  <a:lnTo>
                    <a:pt x="585" y="171"/>
                  </a:lnTo>
                  <a:lnTo>
                    <a:pt x="563" y="181"/>
                  </a:lnTo>
                  <a:lnTo>
                    <a:pt x="542" y="213"/>
                  </a:lnTo>
                  <a:lnTo>
                    <a:pt x="542" y="224"/>
                  </a:lnTo>
                  <a:lnTo>
                    <a:pt x="478" y="256"/>
                  </a:lnTo>
                  <a:lnTo>
                    <a:pt x="138" y="288"/>
                  </a:lnTo>
                  <a:lnTo>
                    <a:pt x="106" y="288"/>
                  </a:lnTo>
                  <a:lnTo>
                    <a:pt x="106" y="309"/>
                  </a:lnTo>
                  <a:lnTo>
                    <a:pt x="0" y="320"/>
                  </a:lnTo>
                </a:path>
              </a:pathLst>
            </a:custGeom>
            <a:grpFill/>
            <a:ln w="17463" cap="flat">
              <a:solidFill>
                <a:srgbClr val="000000"/>
              </a:solidFill>
              <a:prstDash val="solid"/>
              <a:round/>
              <a:headEnd/>
              <a:tailEnd/>
            </a:ln>
          </p:spPr>
          <p:txBody>
            <a:bodyPr/>
            <a:lstStyle/>
            <a:p>
              <a:pPr>
                <a:defRPr/>
              </a:pPr>
              <a:endParaRPr lang="en-US"/>
            </a:p>
          </p:txBody>
        </p:sp>
      </p:grpSp>
      <p:grpSp>
        <p:nvGrpSpPr>
          <p:cNvPr id="13323" name="Group 87"/>
          <p:cNvGrpSpPr>
            <a:grpSpLocks/>
          </p:cNvGrpSpPr>
          <p:nvPr/>
        </p:nvGrpSpPr>
        <p:grpSpPr bwMode="auto">
          <a:xfrm>
            <a:off x="5362575" y="4611688"/>
            <a:ext cx="760413" cy="660400"/>
            <a:chOff x="2900" y="2877"/>
            <a:chExt cx="479" cy="416"/>
          </a:xfrm>
          <a:solidFill>
            <a:schemeClr val="bg1"/>
          </a:solidFill>
        </p:grpSpPr>
        <p:sp>
          <p:nvSpPr>
            <p:cNvPr id="13318" name="Freeform 88"/>
            <p:cNvSpPr>
              <a:spLocks/>
            </p:cNvSpPr>
            <p:nvPr/>
          </p:nvSpPr>
          <p:spPr bwMode="auto">
            <a:xfrm>
              <a:off x="2900" y="2877"/>
              <a:ext cx="479" cy="416"/>
            </a:xfrm>
            <a:custGeom>
              <a:avLst/>
              <a:gdLst>
                <a:gd name="T0" fmla="*/ 0 w 479"/>
                <a:gd name="T1" fmla="*/ 0 h 416"/>
                <a:gd name="T2" fmla="*/ 21 w 479"/>
                <a:gd name="T3" fmla="*/ 128 h 416"/>
                <a:gd name="T4" fmla="*/ 53 w 479"/>
                <a:gd name="T5" fmla="*/ 192 h 416"/>
                <a:gd name="T6" fmla="*/ 32 w 479"/>
                <a:gd name="T7" fmla="*/ 256 h 416"/>
                <a:gd name="T8" fmla="*/ 42 w 479"/>
                <a:gd name="T9" fmla="*/ 299 h 416"/>
                <a:gd name="T10" fmla="*/ 32 w 479"/>
                <a:gd name="T11" fmla="*/ 331 h 416"/>
                <a:gd name="T12" fmla="*/ 32 w 479"/>
                <a:gd name="T13" fmla="*/ 352 h 416"/>
                <a:gd name="T14" fmla="*/ 138 w 479"/>
                <a:gd name="T15" fmla="*/ 363 h 416"/>
                <a:gd name="T16" fmla="*/ 181 w 479"/>
                <a:gd name="T17" fmla="*/ 352 h 416"/>
                <a:gd name="T18" fmla="*/ 234 w 479"/>
                <a:gd name="T19" fmla="*/ 341 h 416"/>
                <a:gd name="T20" fmla="*/ 245 w 479"/>
                <a:gd name="T21" fmla="*/ 363 h 416"/>
                <a:gd name="T22" fmla="*/ 276 w 479"/>
                <a:gd name="T23" fmla="*/ 384 h 416"/>
                <a:gd name="T24" fmla="*/ 298 w 479"/>
                <a:gd name="T25" fmla="*/ 395 h 416"/>
                <a:gd name="T26" fmla="*/ 319 w 479"/>
                <a:gd name="T27" fmla="*/ 405 h 416"/>
                <a:gd name="T28" fmla="*/ 330 w 479"/>
                <a:gd name="T29" fmla="*/ 384 h 416"/>
                <a:gd name="T30" fmla="*/ 351 w 479"/>
                <a:gd name="T31" fmla="*/ 384 h 416"/>
                <a:gd name="T32" fmla="*/ 383 w 479"/>
                <a:gd name="T33" fmla="*/ 395 h 416"/>
                <a:gd name="T34" fmla="*/ 383 w 479"/>
                <a:gd name="T35" fmla="*/ 384 h 416"/>
                <a:gd name="T36" fmla="*/ 383 w 479"/>
                <a:gd name="T37" fmla="*/ 363 h 416"/>
                <a:gd name="T38" fmla="*/ 404 w 479"/>
                <a:gd name="T39" fmla="*/ 384 h 416"/>
                <a:gd name="T40" fmla="*/ 425 w 479"/>
                <a:gd name="T41" fmla="*/ 384 h 416"/>
                <a:gd name="T42" fmla="*/ 436 w 479"/>
                <a:gd name="T43" fmla="*/ 395 h 416"/>
                <a:gd name="T44" fmla="*/ 447 w 479"/>
                <a:gd name="T45" fmla="*/ 416 h 416"/>
                <a:gd name="T46" fmla="*/ 457 w 479"/>
                <a:gd name="T47" fmla="*/ 405 h 416"/>
                <a:gd name="T48" fmla="*/ 479 w 479"/>
                <a:gd name="T49" fmla="*/ 395 h 416"/>
                <a:gd name="T50" fmla="*/ 457 w 479"/>
                <a:gd name="T51" fmla="*/ 384 h 416"/>
                <a:gd name="T52" fmla="*/ 447 w 479"/>
                <a:gd name="T53" fmla="*/ 384 h 416"/>
                <a:gd name="T54" fmla="*/ 425 w 479"/>
                <a:gd name="T55" fmla="*/ 373 h 416"/>
                <a:gd name="T56" fmla="*/ 425 w 479"/>
                <a:gd name="T57" fmla="*/ 341 h 416"/>
                <a:gd name="T58" fmla="*/ 436 w 479"/>
                <a:gd name="T59" fmla="*/ 331 h 416"/>
                <a:gd name="T60" fmla="*/ 457 w 479"/>
                <a:gd name="T61" fmla="*/ 310 h 416"/>
                <a:gd name="T62" fmla="*/ 457 w 479"/>
                <a:gd name="T63" fmla="*/ 288 h 416"/>
                <a:gd name="T64" fmla="*/ 425 w 479"/>
                <a:gd name="T65" fmla="*/ 299 h 416"/>
                <a:gd name="T66" fmla="*/ 394 w 479"/>
                <a:gd name="T67" fmla="*/ 310 h 416"/>
                <a:gd name="T68" fmla="*/ 404 w 479"/>
                <a:gd name="T69" fmla="*/ 299 h 416"/>
                <a:gd name="T70" fmla="*/ 415 w 479"/>
                <a:gd name="T71" fmla="*/ 288 h 416"/>
                <a:gd name="T72" fmla="*/ 404 w 479"/>
                <a:gd name="T73" fmla="*/ 288 h 416"/>
                <a:gd name="T74" fmla="*/ 394 w 479"/>
                <a:gd name="T75" fmla="*/ 288 h 416"/>
                <a:gd name="T76" fmla="*/ 362 w 479"/>
                <a:gd name="T77" fmla="*/ 310 h 416"/>
                <a:gd name="T78" fmla="*/ 340 w 479"/>
                <a:gd name="T79" fmla="*/ 288 h 416"/>
                <a:gd name="T80" fmla="*/ 372 w 479"/>
                <a:gd name="T81" fmla="*/ 267 h 416"/>
                <a:gd name="T82" fmla="*/ 415 w 479"/>
                <a:gd name="T83" fmla="*/ 288 h 416"/>
                <a:gd name="T84" fmla="*/ 394 w 479"/>
                <a:gd name="T85" fmla="*/ 203 h 416"/>
                <a:gd name="T86" fmla="*/ 223 w 479"/>
                <a:gd name="T87" fmla="*/ 192 h 416"/>
                <a:gd name="T88" fmla="*/ 276 w 479"/>
                <a:gd name="T89" fmla="*/ 86 h 416"/>
                <a:gd name="T90" fmla="*/ 266 w 479"/>
                <a:gd name="T91" fmla="*/ 43 h 416"/>
                <a:gd name="T92" fmla="*/ 0 w 479"/>
                <a:gd name="T93" fmla="*/ 0 h 41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79"/>
                <a:gd name="T142" fmla="*/ 0 h 416"/>
                <a:gd name="T143" fmla="*/ 479 w 479"/>
                <a:gd name="T144" fmla="*/ 416 h 41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79" h="416">
                  <a:moveTo>
                    <a:pt x="0" y="0"/>
                  </a:moveTo>
                  <a:lnTo>
                    <a:pt x="0" y="0"/>
                  </a:lnTo>
                  <a:lnTo>
                    <a:pt x="10" y="107"/>
                  </a:lnTo>
                  <a:lnTo>
                    <a:pt x="21" y="128"/>
                  </a:lnTo>
                  <a:lnTo>
                    <a:pt x="21" y="150"/>
                  </a:lnTo>
                  <a:lnTo>
                    <a:pt x="53" y="192"/>
                  </a:lnTo>
                  <a:lnTo>
                    <a:pt x="53" y="224"/>
                  </a:lnTo>
                  <a:lnTo>
                    <a:pt x="32" y="256"/>
                  </a:lnTo>
                  <a:lnTo>
                    <a:pt x="32" y="278"/>
                  </a:lnTo>
                  <a:lnTo>
                    <a:pt x="42" y="299"/>
                  </a:lnTo>
                  <a:lnTo>
                    <a:pt x="42" y="320"/>
                  </a:lnTo>
                  <a:lnTo>
                    <a:pt x="32" y="331"/>
                  </a:lnTo>
                  <a:lnTo>
                    <a:pt x="21" y="341"/>
                  </a:lnTo>
                  <a:lnTo>
                    <a:pt x="32" y="352"/>
                  </a:lnTo>
                  <a:lnTo>
                    <a:pt x="85" y="341"/>
                  </a:lnTo>
                  <a:lnTo>
                    <a:pt x="138" y="363"/>
                  </a:lnTo>
                  <a:lnTo>
                    <a:pt x="191" y="363"/>
                  </a:lnTo>
                  <a:lnTo>
                    <a:pt x="181" y="352"/>
                  </a:lnTo>
                  <a:lnTo>
                    <a:pt x="202" y="331"/>
                  </a:lnTo>
                  <a:lnTo>
                    <a:pt x="234" y="341"/>
                  </a:lnTo>
                  <a:lnTo>
                    <a:pt x="234" y="363"/>
                  </a:lnTo>
                  <a:lnTo>
                    <a:pt x="245" y="363"/>
                  </a:lnTo>
                  <a:lnTo>
                    <a:pt x="266" y="373"/>
                  </a:lnTo>
                  <a:lnTo>
                    <a:pt x="276" y="384"/>
                  </a:lnTo>
                  <a:lnTo>
                    <a:pt x="276" y="395"/>
                  </a:lnTo>
                  <a:lnTo>
                    <a:pt x="298" y="395"/>
                  </a:lnTo>
                  <a:lnTo>
                    <a:pt x="308" y="405"/>
                  </a:lnTo>
                  <a:lnTo>
                    <a:pt x="319" y="405"/>
                  </a:lnTo>
                  <a:lnTo>
                    <a:pt x="330" y="395"/>
                  </a:lnTo>
                  <a:lnTo>
                    <a:pt x="330" y="384"/>
                  </a:lnTo>
                  <a:lnTo>
                    <a:pt x="340" y="395"/>
                  </a:lnTo>
                  <a:lnTo>
                    <a:pt x="351" y="384"/>
                  </a:lnTo>
                  <a:lnTo>
                    <a:pt x="362" y="405"/>
                  </a:lnTo>
                  <a:lnTo>
                    <a:pt x="383" y="395"/>
                  </a:lnTo>
                  <a:lnTo>
                    <a:pt x="383" y="384"/>
                  </a:lnTo>
                  <a:lnTo>
                    <a:pt x="383" y="363"/>
                  </a:lnTo>
                  <a:lnTo>
                    <a:pt x="394" y="363"/>
                  </a:lnTo>
                  <a:lnTo>
                    <a:pt x="404" y="384"/>
                  </a:lnTo>
                  <a:lnTo>
                    <a:pt x="415" y="384"/>
                  </a:lnTo>
                  <a:lnTo>
                    <a:pt x="425" y="384"/>
                  </a:lnTo>
                  <a:lnTo>
                    <a:pt x="436" y="395"/>
                  </a:lnTo>
                  <a:lnTo>
                    <a:pt x="447" y="405"/>
                  </a:lnTo>
                  <a:lnTo>
                    <a:pt x="447" y="416"/>
                  </a:lnTo>
                  <a:lnTo>
                    <a:pt x="457" y="405"/>
                  </a:lnTo>
                  <a:lnTo>
                    <a:pt x="457" y="395"/>
                  </a:lnTo>
                  <a:lnTo>
                    <a:pt x="479" y="395"/>
                  </a:lnTo>
                  <a:lnTo>
                    <a:pt x="479" y="384"/>
                  </a:lnTo>
                  <a:lnTo>
                    <a:pt x="457" y="384"/>
                  </a:lnTo>
                  <a:lnTo>
                    <a:pt x="447" y="384"/>
                  </a:lnTo>
                  <a:lnTo>
                    <a:pt x="436" y="373"/>
                  </a:lnTo>
                  <a:lnTo>
                    <a:pt x="425" y="373"/>
                  </a:lnTo>
                  <a:lnTo>
                    <a:pt x="415" y="352"/>
                  </a:lnTo>
                  <a:lnTo>
                    <a:pt x="425" y="341"/>
                  </a:lnTo>
                  <a:lnTo>
                    <a:pt x="436" y="341"/>
                  </a:lnTo>
                  <a:lnTo>
                    <a:pt x="436" y="331"/>
                  </a:lnTo>
                  <a:lnTo>
                    <a:pt x="447" y="331"/>
                  </a:lnTo>
                  <a:lnTo>
                    <a:pt x="457" y="310"/>
                  </a:lnTo>
                  <a:lnTo>
                    <a:pt x="457" y="288"/>
                  </a:lnTo>
                  <a:lnTo>
                    <a:pt x="436" y="299"/>
                  </a:lnTo>
                  <a:lnTo>
                    <a:pt x="425" y="299"/>
                  </a:lnTo>
                  <a:lnTo>
                    <a:pt x="415" y="320"/>
                  </a:lnTo>
                  <a:lnTo>
                    <a:pt x="394" y="310"/>
                  </a:lnTo>
                  <a:lnTo>
                    <a:pt x="394" y="299"/>
                  </a:lnTo>
                  <a:lnTo>
                    <a:pt x="404" y="299"/>
                  </a:lnTo>
                  <a:lnTo>
                    <a:pt x="415" y="288"/>
                  </a:lnTo>
                  <a:lnTo>
                    <a:pt x="404" y="299"/>
                  </a:lnTo>
                  <a:lnTo>
                    <a:pt x="404" y="288"/>
                  </a:lnTo>
                  <a:lnTo>
                    <a:pt x="404" y="299"/>
                  </a:lnTo>
                  <a:lnTo>
                    <a:pt x="394" y="288"/>
                  </a:lnTo>
                  <a:lnTo>
                    <a:pt x="383" y="299"/>
                  </a:lnTo>
                  <a:lnTo>
                    <a:pt x="362" y="310"/>
                  </a:lnTo>
                  <a:lnTo>
                    <a:pt x="340" y="299"/>
                  </a:lnTo>
                  <a:lnTo>
                    <a:pt x="340" y="288"/>
                  </a:lnTo>
                  <a:lnTo>
                    <a:pt x="351" y="267"/>
                  </a:lnTo>
                  <a:lnTo>
                    <a:pt x="372" y="267"/>
                  </a:lnTo>
                  <a:lnTo>
                    <a:pt x="383" y="278"/>
                  </a:lnTo>
                  <a:lnTo>
                    <a:pt x="415" y="288"/>
                  </a:lnTo>
                  <a:lnTo>
                    <a:pt x="394" y="235"/>
                  </a:lnTo>
                  <a:lnTo>
                    <a:pt x="394" y="203"/>
                  </a:lnTo>
                  <a:lnTo>
                    <a:pt x="223" y="203"/>
                  </a:lnTo>
                  <a:lnTo>
                    <a:pt x="223" y="192"/>
                  </a:lnTo>
                  <a:lnTo>
                    <a:pt x="245" y="128"/>
                  </a:lnTo>
                  <a:lnTo>
                    <a:pt x="276" y="86"/>
                  </a:lnTo>
                  <a:lnTo>
                    <a:pt x="266" y="75"/>
                  </a:lnTo>
                  <a:lnTo>
                    <a:pt x="266" y="43"/>
                  </a:lnTo>
                  <a:lnTo>
                    <a:pt x="255" y="0"/>
                  </a:lnTo>
                  <a:lnTo>
                    <a:pt x="0" y="0"/>
                  </a:lnTo>
                  <a:close/>
                </a:path>
              </a:pathLst>
            </a:custGeom>
            <a:grpFill/>
            <a:ln w="9525">
              <a:noFill/>
              <a:round/>
              <a:headEnd/>
              <a:tailEnd/>
            </a:ln>
          </p:spPr>
          <p:txBody>
            <a:bodyPr/>
            <a:lstStyle/>
            <a:p>
              <a:endParaRPr lang="en-US"/>
            </a:p>
          </p:txBody>
        </p:sp>
        <p:sp>
          <p:nvSpPr>
            <p:cNvPr id="13320" name="Freeform 89"/>
            <p:cNvSpPr>
              <a:spLocks/>
            </p:cNvSpPr>
            <p:nvPr/>
          </p:nvSpPr>
          <p:spPr bwMode="auto">
            <a:xfrm>
              <a:off x="2900" y="2877"/>
              <a:ext cx="479" cy="416"/>
            </a:xfrm>
            <a:custGeom>
              <a:avLst/>
              <a:gdLst>
                <a:gd name="T0" fmla="*/ 0 w 479"/>
                <a:gd name="T1" fmla="*/ 0 h 416"/>
                <a:gd name="T2" fmla="*/ 21 w 479"/>
                <a:gd name="T3" fmla="*/ 128 h 416"/>
                <a:gd name="T4" fmla="*/ 53 w 479"/>
                <a:gd name="T5" fmla="*/ 192 h 416"/>
                <a:gd name="T6" fmla="*/ 32 w 479"/>
                <a:gd name="T7" fmla="*/ 256 h 416"/>
                <a:gd name="T8" fmla="*/ 42 w 479"/>
                <a:gd name="T9" fmla="*/ 299 h 416"/>
                <a:gd name="T10" fmla="*/ 32 w 479"/>
                <a:gd name="T11" fmla="*/ 331 h 416"/>
                <a:gd name="T12" fmla="*/ 32 w 479"/>
                <a:gd name="T13" fmla="*/ 352 h 416"/>
                <a:gd name="T14" fmla="*/ 138 w 479"/>
                <a:gd name="T15" fmla="*/ 363 h 416"/>
                <a:gd name="T16" fmla="*/ 181 w 479"/>
                <a:gd name="T17" fmla="*/ 352 h 416"/>
                <a:gd name="T18" fmla="*/ 234 w 479"/>
                <a:gd name="T19" fmla="*/ 341 h 416"/>
                <a:gd name="T20" fmla="*/ 245 w 479"/>
                <a:gd name="T21" fmla="*/ 363 h 416"/>
                <a:gd name="T22" fmla="*/ 276 w 479"/>
                <a:gd name="T23" fmla="*/ 384 h 416"/>
                <a:gd name="T24" fmla="*/ 298 w 479"/>
                <a:gd name="T25" fmla="*/ 395 h 416"/>
                <a:gd name="T26" fmla="*/ 319 w 479"/>
                <a:gd name="T27" fmla="*/ 405 h 416"/>
                <a:gd name="T28" fmla="*/ 330 w 479"/>
                <a:gd name="T29" fmla="*/ 384 h 416"/>
                <a:gd name="T30" fmla="*/ 351 w 479"/>
                <a:gd name="T31" fmla="*/ 384 h 416"/>
                <a:gd name="T32" fmla="*/ 383 w 479"/>
                <a:gd name="T33" fmla="*/ 395 h 416"/>
                <a:gd name="T34" fmla="*/ 383 w 479"/>
                <a:gd name="T35" fmla="*/ 384 h 416"/>
                <a:gd name="T36" fmla="*/ 383 w 479"/>
                <a:gd name="T37" fmla="*/ 363 h 416"/>
                <a:gd name="T38" fmla="*/ 404 w 479"/>
                <a:gd name="T39" fmla="*/ 384 h 416"/>
                <a:gd name="T40" fmla="*/ 425 w 479"/>
                <a:gd name="T41" fmla="*/ 384 h 416"/>
                <a:gd name="T42" fmla="*/ 436 w 479"/>
                <a:gd name="T43" fmla="*/ 395 h 416"/>
                <a:gd name="T44" fmla="*/ 447 w 479"/>
                <a:gd name="T45" fmla="*/ 416 h 416"/>
                <a:gd name="T46" fmla="*/ 457 w 479"/>
                <a:gd name="T47" fmla="*/ 405 h 416"/>
                <a:gd name="T48" fmla="*/ 479 w 479"/>
                <a:gd name="T49" fmla="*/ 395 h 416"/>
                <a:gd name="T50" fmla="*/ 457 w 479"/>
                <a:gd name="T51" fmla="*/ 384 h 416"/>
                <a:gd name="T52" fmla="*/ 447 w 479"/>
                <a:gd name="T53" fmla="*/ 384 h 416"/>
                <a:gd name="T54" fmla="*/ 425 w 479"/>
                <a:gd name="T55" fmla="*/ 373 h 416"/>
                <a:gd name="T56" fmla="*/ 425 w 479"/>
                <a:gd name="T57" fmla="*/ 341 h 416"/>
                <a:gd name="T58" fmla="*/ 436 w 479"/>
                <a:gd name="T59" fmla="*/ 331 h 416"/>
                <a:gd name="T60" fmla="*/ 457 w 479"/>
                <a:gd name="T61" fmla="*/ 310 h 416"/>
                <a:gd name="T62" fmla="*/ 457 w 479"/>
                <a:gd name="T63" fmla="*/ 288 h 416"/>
                <a:gd name="T64" fmla="*/ 425 w 479"/>
                <a:gd name="T65" fmla="*/ 299 h 416"/>
                <a:gd name="T66" fmla="*/ 394 w 479"/>
                <a:gd name="T67" fmla="*/ 310 h 416"/>
                <a:gd name="T68" fmla="*/ 404 w 479"/>
                <a:gd name="T69" fmla="*/ 299 h 416"/>
                <a:gd name="T70" fmla="*/ 415 w 479"/>
                <a:gd name="T71" fmla="*/ 288 h 416"/>
                <a:gd name="T72" fmla="*/ 404 w 479"/>
                <a:gd name="T73" fmla="*/ 288 h 416"/>
                <a:gd name="T74" fmla="*/ 394 w 479"/>
                <a:gd name="T75" fmla="*/ 288 h 416"/>
                <a:gd name="T76" fmla="*/ 362 w 479"/>
                <a:gd name="T77" fmla="*/ 310 h 416"/>
                <a:gd name="T78" fmla="*/ 340 w 479"/>
                <a:gd name="T79" fmla="*/ 288 h 416"/>
                <a:gd name="T80" fmla="*/ 372 w 479"/>
                <a:gd name="T81" fmla="*/ 267 h 416"/>
                <a:gd name="T82" fmla="*/ 415 w 479"/>
                <a:gd name="T83" fmla="*/ 288 h 416"/>
                <a:gd name="T84" fmla="*/ 394 w 479"/>
                <a:gd name="T85" fmla="*/ 203 h 416"/>
                <a:gd name="T86" fmla="*/ 223 w 479"/>
                <a:gd name="T87" fmla="*/ 192 h 416"/>
                <a:gd name="T88" fmla="*/ 276 w 479"/>
                <a:gd name="T89" fmla="*/ 86 h 416"/>
                <a:gd name="T90" fmla="*/ 266 w 479"/>
                <a:gd name="T91" fmla="*/ 43 h 416"/>
                <a:gd name="T92" fmla="*/ 0 w 479"/>
                <a:gd name="T93" fmla="*/ 0 h 41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79"/>
                <a:gd name="T142" fmla="*/ 0 h 416"/>
                <a:gd name="T143" fmla="*/ 479 w 479"/>
                <a:gd name="T144" fmla="*/ 416 h 41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79" h="416">
                  <a:moveTo>
                    <a:pt x="0" y="0"/>
                  </a:moveTo>
                  <a:lnTo>
                    <a:pt x="0" y="0"/>
                  </a:lnTo>
                  <a:lnTo>
                    <a:pt x="10" y="107"/>
                  </a:lnTo>
                  <a:lnTo>
                    <a:pt x="21" y="128"/>
                  </a:lnTo>
                  <a:lnTo>
                    <a:pt x="21" y="150"/>
                  </a:lnTo>
                  <a:lnTo>
                    <a:pt x="53" y="192"/>
                  </a:lnTo>
                  <a:lnTo>
                    <a:pt x="53" y="224"/>
                  </a:lnTo>
                  <a:lnTo>
                    <a:pt x="32" y="256"/>
                  </a:lnTo>
                  <a:lnTo>
                    <a:pt x="32" y="278"/>
                  </a:lnTo>
                  <a:lnTo>
                    <a:pt x="42" y="299"/>
                  </a:lnTo>
                  <a:lnTo>
                    <a:pt x="42" y="320"/>
                  </a:lnTo>
                  <a:lnTo>
                    <a:pt x="32" y="331"/>
                  </a:lnTo>
                  <a:lnTo>
                    <a:pt x="21" y="341"/>
                  </a:lnTo>
                  <a:lnTo>
                    <a:pt x="32" y="352"/>
                  </a:lnTo>
                  <a:lnTo>
                    <a:pt x="85" y="341"/>
                  </a:lnTo>
                  <a:lnTo>
                    <a:pt x="138" y="363"/>
                  </a:lnTo>
                  <a:lnTo>
                    <a:pt x="191" y="363"/>
                  </a:lnTo>
                  <a:lnTo>
                    <a:pt x="181" y="352"/>
                  </a:lnTo>
                  <a:lnTo>
                    <a:pt x="202" y="331"/>
                  </a:lnTo>
                  <a:lnTo>
                    <a:pt x="234" y="341"/>
                  </a:lnTo>
                  <a:lnTo>
                    <a:pt x="234" y="363"/>
                  </a:lnTo>
                  <a:lnTo>
                    <a:pt x="245" y="363"/>
                  </a:lnTo>
                  <a:lnTo>
                    <a:pt x="266" y="373"/>
                  </a:lnTo>
                  <a:lnTo>
                    <a:pt x="276" y="384"/>
                  </a:lnTo>
                  <a:lnTo>
                    <a:pt x="276" y="395"/>
                  </a:lnTo>
                  <a:lnTo>
                    <a:pt x="298" y="395"/>
                  </a:lnTo>
                  <a:lnTo>
                    <a:pt x="308" y="405"/>
                  </a:lnTo>
                  <a:lnTo>
                    <a:pt x="319" y="405"/>
                  </a:lnTo>
                  <a:lnTo>
                    <a:pt x="330" y="395"/>
                  </a:lnTo>
                  <a:lnTo>
                    <a:pt x="330" y="384"/>
                  </a:lnTo>
                  <a:lnTo>
                    <a:pt x="340" y="395"/>
                  </a:lnTo>
                  <a:lnTo>
                    <a:pt x="351" y="384"/>
                  </a:lnTo>
                  <a:lnTo>
                    <a:pt x="362" y="405"/>
                  </a:lnTo>
                  <a:lnTo>
                    <a:pt x="383" y="395"/>
                  </a:lnTo>
                  <a:lnTo>
                    <a:pt x="383" y="384"/>
                  </a:lnTo>
                  <a:lnTo>
                    <a:pt x="383" y="363"/>
                  </a:lnTo>
                  <a:lnTo>
                    <a:pt x="394" y="363"/>
                  </a:lnTo>
                  <a:lnTo>
                    <a:pt x="404" y="384"/>
                  </a:lnTo>
                  <a:lnTo>
                    <a:pt x="415" y="384"/>
                  </a:lnTo>
                  <a:lnTo>
                    <a:pt x="425" y="384"/>
                  </a:lnTo>
                  <a:lnTo>
                    <a:pt x="436" y="395"/>
                  </a:lnTo>
                  <a:lnTo>
                    <a:pt x="447" y="405"/>
                  </a:lnTo>
                  <a:lnTo>
                    <a:pt x="447" y="416"/>
                  </a:lnTo>
                  <a:lnTo>
                    <a:pt x="457" y="405"/>
                  </a:lnTo>
                  <a:lnTo>
                    <a:pt x="457" y="395"/>
                  </a:lnTo>
                  <a:lnTo>
                    <a:pt x="479" y="395"/>
                  </a:lnTo>
                  <a:lnTo>
                    <a:pt x="479" y="384"/>
                  </a:lnTo>
                  <a:lnTo>
                    <a:pt x="457" y="384"/>
                  </a:lnTo>
                  <a:lnTo>
                    <a:pt x="447" y="384"/>
                  </a:lnTo>
                  <a:lnTo>
                    <a:pt x="436" y="373"/>
                  </a:lnTo>
                  <a:lnTo>
                    <a:pt x="425" y="373"/>
                  </a:lnTo>
                  <a:lnTo>
                    <a:pt x="415" y="352"/>
                  </a:lnTo>
                  <a:lnTo>
                    <a:pt x="425" y="341"/>
                  </a:lnTo>
                  <a:lnTo>
                    <a:pt x="436" y="341"/>
                  </a:lnTo>
                  <a:lnTo>
                    <a:pt x="436" y="331"/>
                  </a:lnTo>
                  <a:lnTo>
                    <a:pt x="447" y="331"/>
                  </a:lnTo>
                  <a:lnTo>
                    <a:pt x="457" y="310"/>
                  </a:lnTo>
                  <a:lnTo>
                    <a:pt x="457" y="288"/>
                  </a:lnTo>
                  <a:lnTo>
                    <a:pt x="436" y="299"/>
                  </a:lnTo>
                  <a:lnTo>
                    <a:pt x="425" y="299"/>
                  </a:lnTo>
                  <a:lnTo>
                    <a:pt x="415" y="320"/>
                  </a:lnTo>
                  <a:lnTo>
                    <a:pt x="394" y="310"/>
                  </a:lnTo>
                  <a:lnTo>
                    <a:pt x="394" y="299"/>
                  </a:lnTo>
                  <a:lnTo>
                    <a:pt x="404" y="299"/>
                  </a:lnTo>
                  <a:lnTo>
                    <a:pt x="415" y="288"/>
                  </a:lnTo>
                  <a:lnTo>
                    <a:pt x="404" y="299"/>
                  </a:lnTo>
                  <a:lnTo>
                    <a:pt x="404" y="288"/>
                  </a:lnTo>
                  <a:lnTo>
                    <a:pt x="404" y="299"/>
                  </a:lnTo>
                  <a:lnTo>
                    <a:pt x="394" y="288"/>
                  </a:lnTo>
                  <a:lnTo>
                    <a:pt x="383" y="299"/>
                  </a:lnTo>
                  <a:lnTo>
                    <a:pt x="362" y="310"/>
                  </a:lnTo>
                  <a:lnTo>
                    <a:pt x="340" y="299"/>
                  </a:lnTo>
                  <a:lnTo>
                    <a:pt x="340" y="288"/>
                  </a:lnTo>
                  <a:lnTo>
                    <a:pt x="351" y="267"/>
                  </a:lnTo>
                  <a:lnTo>
                    <a:pt x="372" y="267"/>
                  </a:lnTo>
                  <a:lnTo>
                    <a:pt x="383" y="278"/>
                  </a:lnTo>
                  <a:lnTo>
                    <a:pt x="415" y="288"/>
                  </a:lnTo>
                  <a:lnTo>
                    <a:pt x="394" y="235"/>
                  </a:lnTo>
                  <a:lnTo>
                    <a:pt x="394" y="203"/>
                  </a:lnTo>
                  <a:lnTo>
                    <a:pt x="223" y="203"/>
                  </a:lnTo>
                  <a:lnTo>
                    <a:pt x="223" y="192"/>
                  </a:lnTo>
                  <a:lnTo>
                    <a:pt x="245" y="128"/>
                  </a:lnTo>
                  <a:lnTo>
                    <a:pt x="276" y="86"/>
                  </a:lnTo>
                  <a:lnTo>
                    <a:pt x="266" y="75"/>
                  </a:lnTo>
                  <a:lnTo>
                    <a:pt x="266" y="43"/>
                  </a:lnTo>
                  <a:lnTo>
                    <a:pt x="255" y="0"/>
                  </a:lnTo>
                  <a:lnTo>
                    <a:pt x="0" y="0"/>
                  </a:lnTo>
                </a:path>
              </a:pathLst>
            </a:custGeom>
            <a:grpFill/>
            <a:ln w="17463" cap="flat">
              <a:solidFill>
                <a:srgbClr val="000000"/>
              </a:solidFill>
              <a:prstDash val="solid"/>
              <a:round/>
              <a:headEnd/>
              <a:tailEnd/>
            </a:ln>
          </p:spPr>
          <p:txBody>
            <a:bodyPr/>
            <a:lstStyle/>
            <a:p>
              <a:endParaRPr lang="en-US"/>
            </a:p>
          </p:txBody>
        </p:sp>
      </p:grpSp>
      <p:grpSp>
        <p:nvGrpSpPr>
          <p:cNvPr id="13324" name="Group 90"/>
          <p:cNvGrpSpPr>
            <a:grpSpLocks/>
          </p:cNvGrpSpPr>
          <p:nvPr/>
        </p:nvGrpSpPr>
        <p:grpSpPr bwMode="auto">
          <a:xfrm>
            <a:off x="8031163" y="1736725"/>
            <a:ext cx="490537" cy="777875"/>
            <a:chOff x="4581" y="1066"/>
            <a:chExt cx="309" cy="490"/>
          </a:xfrm>
          <a:solidFill>
            <a:schemeClr val="bg1"/>
          </a:solidFill>
        </p:grpSpPr>
        <p:sp>
          <p:nvSpPr>
            <p:cNvPr id="13327" name="Freeform 91"/>
            <p:cNvSpPr>
              <a:spLocks/>
            </p:cNvSpPr>
            <p:nvPr/>
          </p:nvSpPr>
          <p:spPr bwMode="auto">
            <a:xfrm>
              <a:off x="4581" y="1066"/>
              <a:ext cx="309" cy="490"/>
            </a:xfrm>
            <a:custGeom>
              <a:avLst/>
              <a:gdLst>
                <a:gd name="T0" fmla="*/ 0 w 309"/>
                <a:gd name="T1" fmla="*/ 266 h 490"/>
                <a:gd name="T2" fmla="*/ 0 w 309"/>
                <a:gd name="T3" fmla="*/ 266 h 490"/>
                <a:gd name="T4" fmla="*/ 21 w 309"/>
                <a:gd name="T5" fmla="*/ 266 h 490"/>
                <a:gd name="T6" fmla="*/ 21 w 309"/>
                <a:gd name="T7" fmla="*/ 234 h 490"/>
                <a:gd name="T8" fmla="*/ 43 w 309"/>
                <a:gd name="T9" fmla="*/ 192 h 490"/>
                <a:gd name="T10" fmla="*/ 32 w 309"/>
                <a:gd name="T11" fmla="*/ 160 h 490"/>
                <a:gd name="T12" fmla="*/ 43 w 309"/>
                <a:gd name="T13" fmla="*/ 117 h 490"/>
                <a:gd name="T14" fmla="*/ 43 w 309"/>
                <a:gd name="T15" fmla="*/ 96 h 490"/>
                <a:gd name="T16" fmla="*/ 74 w 309"/>
                <a:gd name="T17" fmla="*/ 0 h 490"/>
                <a:gd name="T18" fmla="*/ 85 w 309"/>
                <a:gd name="T19" fmla="*/ 0 h 490"/>
                <a:gd name="T20" fmla="*/ 96 w 309"/>
                <a:gd name="T21" fmla="*/ 21 h 490"/>
                <a:gd name="T22" fmla="*/ 138 w 309"/>
                <a:gd name="T23" fmla="*/ 10 h 490"/>
                <a:gd name="T24" fmla="*/ 138 w 309"/>
                <a:gd name="T25" fmla="*/ 0 h 490"/>
                <a:gd name="T26" fmla="*/ 149 w 309"/>
                <a:gd name="T27" fmla="*/ 0 h 490"/>
                <a:gd name="T28" fmla="*/ 170 w 309"/>
                <a:gd name="T29" fmla="*/ 10 h 490"/>
                <a:gd name="T30" fmla="*/ 192 w 309"/>
                <a:gd name="T31" fmla="*/ 21 h 490"/>
                <a:gd name="T32" fmla="*/ 223 w 309"/>
                <a:gd name="T33" fmla="*/ 160 h 490"/>
                <a:gd name="T34" fmla="*/ 255 w 309"/>
                <a:gd name="T35" fmla="*/ 160 h 490"/>
                <a:gd name="T36" fmla="*/ 255 w 309"/>
                <a:gd name="T37" fmla="*/ 170 h 490"/>
                <a:gd name="T38" fmla="*/ 255 w 309"/>
                <a:gd name="T39" fmla="*/ 170 h 490"/>
                <a:gd name="T40" fmla="*/ 277 w 309"/>
                <a:gd name="T41" fmla="*/ 202 h 490"/>
                <a:gd name="T42" fmla="*/ 277 w 309"/>
                <a:gd name="T43" fmla="*/ 192 h 490"/>
                <a:gd name="T44" fmla="*/ 298 w 309"/>
                <a:gd name="T45" fmla="*/ 213 h 490"/>
                <a:gd name="T46" fmla="*/ 298 w 309"/>
                <a:gd name="T47" fmla="*/ 224 h 490"/>
                <a:gd name="T48" fmla="*/ 298 w 309"/>
                <a:gd name="T49" fmla="*/ 224 h 490"/>
                <a:gd name="T50" fmla="*/ 309 w 309"/>
                <a:gd name="T51" fmla="*/ 224 h 490"/>
                <a:gd name="T52" fmla="*/ 298 w 309"/>
                <a:gd name="T53" fmla="*/ 256 h 490"/>
                <a:gd name="T54" fmla="*/ 287 w 309"/>
                <a:gd name="T55" fmla="*/ 256 h 490"/>
                <a:gd name="T56" fmla="*/ 277 w 309"/>
                <a:gd name="T57" fmla="*/ 256 h 490"/>
                <a:gd name="T58" fmla="*/ 277 w 309"/>
                <a:gd name="T59" fmla="*/ 266 h 490"/>
                <a:gd name="T60" fmla="*/ 266 w 309"/>
                <a:gd name="T61" fmla="*/ 277 h 490"/>
                <a:gd name="T62" fmla="*/ 255 w 309"/>
                <a:gd name="T63" fmla="*/ 277 h 490"/>
                <a:gd name="T64" fmla="*/ 255 w 309"/>
                <a:gd name="T65" fmla="*/ 288 h 490"/>
                <a:gd name="T66" fmla="*/ 245 w 309"/>
                <a:gd name="T67" fmla="*/ 288 h 490"/>
                <a:gd name="T68" fmla="*/ 245 w 309"/>
                <a:gd name="T69" fmla="*/ 298 h 490"/>
                <a:gd name="T70" fmla="*/ 234 w 309"/>
                <a:gd name="T71" fmla="*/ 288 h 490"/>
                <a:gd name="T72" fmla="*/ 223 w 309"/>
                <a:gd name="T73" fmla="*/ 298 h 490"/>
                <a:gd name="T74" fmla="*/ 213 w 309"/>
                <a:gd name="T75" fmla="*/ 309 h 490"/>
                <a:gd name="T76" fmla="*/ 202 w 309"/>
                <a:gd name="T77" fmla="*/ 319 h 490"/>
                <a:gd name="T78" fmla="*/ 192 w 309"/>
                <a:gd name="T79" fmla="*/ 319 h 490"/>
                <a:gd name="T80" fmla="*/ 192 w 309"/>
                <a:gd name="T81" fmla="*/ 309 h 490"/>
                <a:gd name="T82" fmla="*/ 192 w 309"/>
                <a:gd name="T83" fmla="*/ 298 h 490"/>
                <a:gd name="T84" fmla="*/ 181 w 309"/>
                <a:gd name="T85" fmla="*/ 309 h 490"/>
                <a:gd name="T86" fmla="*/ 181 w 309"/>
                <a:gd name="T87" fmla="*/ 351 h 490"/>
                <a:gd name="T88" fmla="*/ 170 w 309"/>
                <a:gd name="T89" fmla="*/ 362 h 490"/>
                <a:gd name="T90" fmla="*/ 170 w 309"/>
                <a:gd name="T91" fmla="*/ 362 h 490"/>
                <a:gd name="T92" fmla="*/ 160 w 309"/>
                <a:gd name="T93" fmla="*/ 362 h 490"/>
                <a:gd name="T94" fmla="*/ 149 w 309"/>
                <a:gd name="T95" fmla="*/ 383 h 490"/>
                <a:gd name="T96" fmla="*/ 138 w 309"/>
                <a:gd name="T97" fmla="*/ 383 h 490"/>
                <a:gd name="T98" fmla="*/ 138 w 309"/>
                <a:gd name="T99" fmla="*/ 405 h 490"/>
                <a:gd name="T100" fmla="*/ 128 w 309"/>
                <a:gd name="T101" fmla="*/ 394 h 490"/>
                <a:gd name="T102" fmla="*/ 106 w 309"/>
                <a:gd name="T103" fmla="*/ 405 h 490"/>
                <a:gd name="T104" fmla="*/ 106 w 309"/>
                <a:gd name="T105" fmla="*/ 415 h 490"/>
                <a:gd name="T106" fmla="*/ 106 w 309"/>
                <a:gd name="T107" fmla="*/ 426 h 490"/>
                <a:gd name="T108" fmla="*/ 106 w 309"/>
                <a:gd name="T109" fmla="*/ 426 h 490"/>
                <a:gd name="T110" fmla="*/ 106 w 309"/>
                <a:gd name="T111" fmla="*/ 447 h 490"/>
                <a:gd name="T112" fmla="*/ 96 w 309"/>
                <a:gd name="T113" fmla="*/ 458 h 490"/>
                <a:gd name="T114" fmla="*/ 96 w 309"/>
                <a:gd name="T115" fmla="*/ 490 h 490"/>
                <a:gd name="T116" fmla="*/ 85 w 309"/>
                <a:gd name="T117" fmla="*/ 490 h 490"/>
                <a:gd name="T118" fmla="*/ 64 w 309"/>
                <a:gd name="T119" fmla="*/ 447 h 490"/>
                <a:gd name="T120" fmla="*/ 0 w 309"/>
                <a:gd name="T121" fmla="*/ 266 h 49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09"/>
                <a:gd name="T184" fmla="*/ 0 h 490"/>
                <a:gd name="T185" fmla="*/ 309 w 309"/>
                <a:gd name="T186" fmla="*/ 490 h 49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09" h="490">
                  <a:moveTo>
                    <a:pt x="0" y="266"/>
                  </a:moveTo>
                  <a:lnTo>
                    <a:pt x="0" y="266"/>
                  </a:lnTo>
                  <a:lnTo>
                    <a:pt x="21" y="266"/>
                  </a:lnTo>
                  <a:lnTo>
                    <a:pt x="21" y="234"/>
                  </a:lnTo>
                  <a:lnTo>
                    <a:pt x="43" y="192"/>
                  </a:lnTo>
                  <a:lnTo>
                    <a:pt x="32" y="160"/>
                  </a:lnTo>
                  <a:lnTo>
                    <a:pt x="43" y="117"/>
                  </a:lnTo>
                  <a:lnTo>
                    <a:pt x="43" y="96"/>
                  </a:lnTo>
                  <a:lnTo>
                    <a:pt x="74" y="0"/>
                  </a:lnTo>
                  <a:lnTo>
                    <a:pt x="85" y="0"/>
                  </a:lnTo>
                  <a:lnTo>
                    <a:pt x="96" y="21"/>
                  </a:lnTo>
                  <a:lnTo>
                    <a:pt x="138" y="10"/>
                  </a:lnTo>
                  <a:lnTo>
                    <a:pt x="138" y="0"/>
                  </a:lnTo>
                  <a:lnTo>
                    <a:pt x="149" y="0"/>
                  </a:lnTo>
                  <a:lnTo>
                    <a:pt x="170" y="10"/>
                  </a:lnTo>
                  <a:lnTo>
                    <a:pt x="192" y="21"/>
                  </a:lnTo>
                  <a:lnTo>
                    <a:pt x="223" y="160"/>
                  </a:lnTo>
                  <a:lnTo>
                    <a:pt x="255" y="160"/>
                  </a:lnTo>
                  <a:lnTo>
                    <a:pt x="255" y="170"/>
                  </a:lnTo>
                  <a:lnTo>
                    <a:pt x="277" y="202"/>
                  </a:lnTo>
                  <a:lnTo>
                    <a:pt x="277" y="192"/>
                  </a:lnTo>
                  <a:lnTo>
                    <a:pt x="298" y="213"/>
                  </a:lnTo>
                  <a:lnTo>
                    <a:pt x="298" y="224"/>
                  </a:lnTo>
                  <a:lnTo>
                    <a:pt x="309" y="224"/>
                  </a:lnTo>
                  <a:lnTo>
                    <a:pt x="298" y="256"/>
                  </a:lnTo>
                  <a:lnTo>
                    <a:pt x="287" y="256"/>
                  </a:lnTo>
                  <a:lnTo>
                    <a:pt x="277" y="256"/>
                  </a:lnTo>
                  <a:lnTo>
                    <a:pt x="277" y="266"/>
                  </a:lnTo>
                  <a:lnTo>
                    <a:pt x="266" y="277"/>
                  </a:lnTo>
                  <a:lnTo>
                    <a:pt x="255" y="277"/>
                  </a:lnTo>
                  <a:lnTo>
                    <a:pt x="255" y="288"/>
                  </a:lnTo>
                  <a:lnTo>
                    <a:pt x="245" y="288"/>
                  </a:lnTo>
                  <a:lnTo>
                    <a:pt x="245" y="298"/>
                  </a:lnTo>
                  <a:lnTo>
                    <a:pt x="234" y="288"/>
                  </a:lnTo>
                  <a:lnTo>
                    <a:pt x="223" y="298"/>
                  </a:lnTo>
                  <a:lnTo>
                    <a:pt x="213" y="309"/>
                  </a:lnTo>
                  <a:lnTo>
                    <a:pt x="202" y="319"/>
                  </a:lnTo>
                  <a:lnTo>
                    <a:pt x="192" y="319"/>
                  </a:lnTo>
                  <a:lnTo>
                    <a:pt x="192" y="309"/>
                  </a:lnTo>
                  <a:lnTo>
                    <a:pt x="192" y="298"/>
                  </a:lnTo>
                  <a:lnTo>
                    <a:pt x="181" y="309"/>
                  </a:lnTo>
                  <a:lnTo>
                    <a:pt x="181" y="351"/>
                  </a:lnTo>
                  <a:lnTo>
                    <a:pt x="170" y="362"/>
                  </a:lnTo>
                  <a:lnTo>
                    <a:pt x="160" y="362"/>
                  </a:lnTo>
                  <a:lnTo>
                    <a:pt x="149" y="383"/>
                  </a:lnTo>
                  <a:lnTo>
                    <a:pt x="138" y="383"/>
                  </a:lnTo>
                  <a:lnTo>
                    <a:pt x="138" y="405"/>
                  </a:lnTo>
                  <a:lnTo>
                    <a:pt x="128" y="394"/>
                  </a:lnTo>
                  <a:lnTo>
                    <a:pt x="106" y="405"/>
                  </a:lnTo>
                  <a:lnTo>
                    <a:pt x="106" y="415"/>
                  </a:lnTo>
                  <a:lnTo>
                    <a:pt x="106" y="426"/>
                  </a:lnTo>
                  <a:lnTo>
                    <a:pt x="106" y="447"/>
                  </a:lnTo>
                  <a:lnTo>
                    <a:pt x="96" y="458"/>
                  </a:lnTo>
                  <a:lnTo>
                    <a:pt x="96" y="490"/>
                  </a:lnTo>
                  <a:lnTo>
                    <a:pt x="85" y="490"/>
                  </a:lnTo>
                  <a:lnTo>
                    <a:pt x="64" y="447"/>
                  </a:lnTo>
                  <a:lnTo>
                    <a:pt x="0" y="266"/>
                  </a:lnTo>
                  <a:close/>
                </a:path>
              </a:pathLst>
            </a:custGeom>
            <a:grpFill/>
            <a:ln w="9525">
              <a:noFill/>
              <a:round/>
              <a:headEnd/>
              <a:tailEnd/>
            </a:ln>
          </p:spPr>
          <p:txBody>
            <a:bodyPr/>
            <a:lstStyle/>
            <a:p>
              <a:endParaRPr lang="en-US"/>
            </a:p>
          </p:txBody>
        </p:sp>
        <p:sp>
          <p:nvSpPr>
            <p:cNvPr id="13330" name="Freeform 92"/>
            <p:cNvSpPr>
              <a:spLocks/>
            </p:cNvSpPr>
            <p:nvPr/>
          </p:nvSpPr>
          <p:spPr bwMode="auto">
            <a:xfrm>
              <a:off x="4581" y="1066"/>
              <a:ext cx="309" cy="490"/>
            </a:xfrm>
            <a:custGeom>
              <a:avLst/>
              <a:gdLst>
                <a:gd name="T0" fmla="*/ 0 w 309"/>
                <a:gd name="T1" fmla="*/ 266 h 490"/>
                <a:gd name="T2" fmla="*/ 0 w 309"/>
                <a:gd name="T3" fmla="*/ 266 h 490"/>
                <a:gd name="T4" fmla="*/ 21 w 309"/>
                <a:gd name="T5" fmla="*/ 266 h 490"/>
                <a:gd name="T6" fmla="*/ 21 w 309"/>
                <a:gd name="T7" fmla="*/ 234 h 490"/>
                <a:gd name="T8" fmla="*/ 43 w 309"/>
                <a:gd name="T9" fmla="*/ 192 h 490"/>
                <a:gd name="T10" fmla="*/ 32 w 309"/>
                <a:gd name="T11" fmla="*/ 160 h 490"/>
                <a:gd name="T12" fmla="*/ 43 w 309"/>
                <a:gd name="T13" fmla="*/ 117 h 490"/>
                <a:gd name="T14" fmla="*/ 43 w 309"/>
                <a:gd name="T15" fmla="*/ 96 h 490"/>
                <a:gd name="T16" fmla="*/ 74 w 309"/>
                <a:gd name="T17" fmla="*/ 0 h 490"/>
                <a:gd name="T18" fmla="*/ 85 w 309"/>
                <a:gd name="T19" fmla="*/ 0 h 490"/>
                <a:gd name="T20" fmla="*/ 96 w 309"/>
                <a:gd name="T21" fmla="*/ 21 h 490"/>
                <a:gd name="T22" fmla="*/ 138 w 309"/>
                <a:gd name="T23" fmla="*/ 10 h 490"/>
                <a:gd name="T24" fmla="*/ 138 w 309"/>
                <a:gd name="T25" fmla="*/ 0 h 490"/>
                <a:gd name="T26" fmla="*/ 149 w 309"/>
                <a:gd name="T27" fmla="*/ 0 h 490"/>
                <a:gd name="T28" fmla="*/ 170 w 309"/>
                <a:gd name="T29" fmla="*/ 10 h 490"/>
                <a:gd name="T30" fmla="*/ 192 w 309"/>
                <a:gd name="T31" fmla="*/ 21 h 490"/>
                <a:gd name="T32" fmla="*/ 223 w 309"/>
                <a:gd name="T33" fmla="*/ 160 h 490"/>
                <a:gd name="T34" fmla="*/ 255 w 309"/>
                <a:gd name="T35" fmla="*/ 160 h 490"/>
                <a:gd name="T36" fmla="*/ 255 w 309"/>
                <a:gd name="T37" fmla="*/ 170 h 490"/>
                <a:gd name="T38" fmla="*/ 255 w 309"/>
                <a:gd name="T39" fmla="*/ 170 h 490"/>
                <a:gd name="T40" fmla="*/ 277 w 309"/>
                <a:gd name="T41" fmla="*/ 202 h 490"/>
                <a:gd name="T42" fmla="*/ 277 w 309"/>
                <a:gd name="T43" fmla="*/ 192 h 490"/>
                <a:gd name="T44" fmla="*/ 298 w 309"/>
                <a:gd name="T45" fmla="*/ 213 h 490"/>
                <a:gd name="T46" fmla="*/ 298 w 309"/>
                <a:gd name="T47" fmla="*/ 224 h 490"/>
                <a:gd name="T48" fmla="*/ 298 w 309"/>
                <a:gd name="T49" fmla="*/ 224 h 490"/>
                <a:gd name="T50" fmla="*/ 309 w 309"/>
                <a:gd name="T51" fmla="*/ 224 h 490"/>
                <a:gd name="T52" fmla="*/ 298 w 309"/>
                <a:gd name="T53" fmla="*/ 256 h 490"/>
                <a:gd name="T54" fmla="*/ 287 w 309"/>
                <a:gd name="T55" fmla="*/ 256 h 490"/>
                <a:gd name="T56" fmla="*/ 277 w 309"/>
                <a:gd name="T57" fmla="*/ 256 h 490"/>
                <a:gd name="T58" fmla="*/ 277 w 309"/>
                <a:gd name="T59" fmla="*/ 266 h 490"/>
                <a:gd name="T60" fmla="*/ 266 w 309"/>
                <a:gd name="T61" fmla="*/ 277 h 490"/>
                <a:gd name="T62" fmla="*/ 255 w 309"/>
                <a:gd name="T63" fmla="*/ 277 h 490"/>
                <a:gd name="T64" fmla="*/ 255 w 309"/>
                <a:gd name="T65" fmla="*/ 288 h 490"/>
                <a:gd name="T66" fmla="*/ 245 w 309"/>
                <a:gd name="T67" fmla="*/ 288 h 490"/>
                <a:gd name="T68" fmla="*/ 245 w 309"/>
                <a:gd name="T69" fmla="*/ 298 h 490"/>
                <a:gd name="T70" fmla="*/ 234 w 309"/>
                <a:gd name="T71" fmla="*/ 288 h 490"/>
                <a:gd name="T72" fmla="*/ 223 w 309"/>
                <a:gd name="T73" fmla="*/ 298 h 490"/>
                <a:gd name="T74" fmla="*/ 213 w 309"/>
                <a:gd name="T75" fmla="*/ 309 h 490"/>
                <a:gd name="T76" fmla="*/ 202 w 309"/>
                <a:gd name="T77" fmla="*/ 319 h 490"/>
                <a:gd name="T78" fmla="*/ 192 w 309"/>
                <a:gd name="T79" fmla="*/ 319 h 490"/>
                <a:gd name="T80" fmla="*/ 192 w 309"/>
                <a:gd name="T81" fmla="*/ 309 h 490"/>
                <a:gd name="T82" fmla="*/ 192 w 309"/>
                <a:gd name="T83" fmla="*/ 298 h 490"/>
                <a:gd name="T84" fmla="*/ 181 w 309"/>
                <a:gd name="T85" fmla="*/ 309 h 490"/>
                <a:gd name="T86" fmla="*/ 181 w 309"/>
                <a:gd name="T87" fmla="*/ 351 h 490"/>
                <a:gd name="T88" fmla="*/ 170 w 309"/>
                <a:gd name="T89" fmla="*/ 362 h 490"/>
                <a:gd name="T90" fmla="*/ 170 w 309"/>
                <a:gd name="T91" fmla="*/ 362 h 490"/>
                <a:gd name="T92" fmla="*/ 160 w 309"/>
                <a:gd name="T93" fmla="*/ 362 h 490"/>
                <a:gd name="T94" fmla="*/ 149 w 309"/>
                <a:gd name="T95" fmla="*/ 383 h 490"/>
                <a:gd name="T96" fmla="*/ 138 w 309"/>
                <a:gd name="T97" fmla="*/ 383 h 490"/>
                <a:gd name="T98" fmla="*/ 138 w 309"/>
                <a:gd name="T99" fmla="*/ 405 h 490"/>
                <a:gd name="T100" fmla="*/ 128 w 309"/>
                <a:gd name="T101" fmla="*/ 394 h 490"/>
                <a:gd name="T102" fmla="*/ 106 w 309"/>
                <a:gd name="T103" fmla="*/ 405 h 490"/>
                <a:gd name="T104" fmla="*/ 106 w 309"/>
                <a:gd name="T105" fmla="*/ 415 h 490"/>
                <a:gd name="T106" fmla="*/ 106 w 309"/>
                <a:gd name="T107" fmla="*/ 426 h 490"/>
                <a:gd name="T108" fmla="*/ 106 w 309"/>
                <a:gd name="T109" fmla="*/ 426 h 490"/>
                <a:gd name="T110" fmla="*/ 106 w 309"/>
                <a:gd name="T111" fmla="*/ 447 h 490"/>
                <a:gd name="T112" fmla="*/ 96 w 309"/>
                <a:gd name="T113" fmla="*/ 458 h 490"/>
                <a:gd name="T114" fmla="*/ 96 w 309"/>
                <a:gd name="T115" fmla="*/ 490 h 490"/>
                <a:gd name="T116" fmla="*/ 85 w 309"/>
                <a:gd name="T117" fmla="*/ 490 h 490"/>
                <a:gd name="T118" fmla="*/ 64 w 309"/>
                <a:gd name="T119" fmla="*/ 447 h 490"/>
                <a:gd name="T120" fmla="*/ 0 w 309"/>
                <a:gd name="T121" fmla="*/ 266 h 49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09"/>
                <a:gd name="T184" fmla="*/ 0 h 490"/>
                <a:gd name="T185" fmla="*/ 309 w 309"/>
                <a:gd name="T186" fmla="*/ 490 h 49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09" h="490">
                  <a:moveTo>
                    <a:pt x="0" y="266"/>
                  </a:moveTo>
                  <a:lnTo>
                    <a:pt x="0" y="266"/>
                  </a:lnTo>
                  <a:lnTo>
                    <a:pt x="21" y="266"/>
                  </a:lnTo>
                  <a:lnTo>
                    <a:pt x="21" y="234"/>
                  </a:lnTo>
                  <a:lnTo>
                    <a:pt x="43" y="192"/>
                  </a:lnTo>
                  <a:lnTo>
                    <a:pt x="32" y="160"/>
                  </a:lnTo>
                  <a:lnTo>
                    <a:pt x="43" y="117"/>
                  </a:lnTo>
                  <a:lnTo>
                    <a:pt x="43" y="96"/>
                  </a:lnTo>
                  <a:lnTo>
                    <a:pt x="74" y="0"/>
                  </a:lnTo>
                  <a:lnTo>
                    <a:pt x="85" y="0"/>
                  </a:lnTo>
                  <a:lnTo>
                    <a:pt x="96" y="21"/>
                  </a:lnTo>
                  <a:lnTo>
                    <a:pt x="138" y="10"/>
                  </a:lnTo>
                  <a:lnTo>
                    <a:pt x="138" y="0"/>
                  </a:lnTo>
                  <a:lnTo>
                    <a:pt x="149" y="0"/>
                  </a:lnTo>
                  <a:lnTo>
                    <a:pt x="170" y="10"/>
                  </a:lnTo>
                  <a:lnTo>
                    <a:pt x="192" y="21"/>
                  </a:lnTo>
                  <a:lnTo>
                    <a:pt x="223" y="160"/>
                  </a:lnTo>
                  <a:lnTo>
                    <a:pt x="255" y="160"/>
                  </a:lnTo>
                  <a:lnTo>
                    <a:pt x="255" y="170"/>
                  </a:lnTo>
                  <a:lnTo>
                    <a:pt x="277" y="202"/>
                  </a:lnTo>
                  <a:lnTo>
                    <a:pt x="277" y="192"/>
                  </a:lnTo>
                  <a:lnTo>
                    <a:pt x="298" y="213"/>
                  </a:lnTo>
                  <a:lnTo>
                    <a:pt x="298" y="224"/>
                  </a:lnTo>
                  <a:lnTo>
                    <a:pt x="309" y="224"/>
                  </a:lnTo>
                  <a:lnTo>
                    <a:pt x="298" y="256"/>
                  </a:lnTo>
                  <a:lnTo>
                    <a:pt x="287" y="256"/>
                  </a:lnTo>
                  <a:lnTo>
                    <a:pt x="277" y="256"/>
                  </a:lnTo>
                  <a:lnTo>
                    <a:pt x="277" y="266"/>
                  </a:lnTo>
                  <a:lnTo>
                    <a:pt x="266" y="277"/>
                  </a:lnTo>
                  <a:lnTo>
                    <a:pt x="255" y="277"/>
                  </a:lnTo>
                  <a:lnTo>
                    <a:pt x="255" y="288"/>
                  </a:lnTo>
                  <a:lnTo>
                    <a:pt x="245" y="288"/>
                  </a:lnTo>
                  <a:lnTo>
                    <a:pt x="245" y="298"/>
                  </a:lnTo>
                  <a:lnTo>
                    <a:pt x="234" y="288"/>
                  </a:lnTo>
                  <a:lnTo>
                    <a:pt x="223" y="298"/>
                  </a:lnTo>
                  <a:lnTo>
                    <a:pt x="213" y="309"/>
                  </a:lnTo>
                  <a:lnTo>
                    <a:pt x="202" y="319"/>
                  </a:lnTo>
                  <a:lnTo>
                    <a:pt x="192" y="319"/>
                  </a:lnTo>
                  <a:lnTo>
                    <a:pt x="192" y="309"/>
                  </a:lnTo>
                  <a:lnTo>
                    <a:pt x="192" y="298"/>
                  </a:lnTo>
                  <a:lnTo>
                    <a:pt x="181" y="309"/>
                  </a:lnTo>
                  <a:lnTo>
                    <a:pt x="181" y="351"/>
                  </a:lnTo>
                  <a:lnTo>
                    <a:pt x="170" y="362"/>
                  </a:lnTo>
                  <a:lnTo>
                    <a:pt x="160" y="362"/>
                  </a:lnTo>
                  <a:lnTo>
                    <a:pt x="149" y="383"/>
                  </a:lnTo>
                  <a:lnTo>
                    <a:pt x="138" y="383"/>
                  </a:lnTo>
                  <a:lnTo>
                    <a:pt x="138" y="405"/>
                  </a:lnTo>
                  <a:lnTo>
                    <a:pt x="128" y="394"/>
                  </a:lnTo>
                  <a:lnTo>
                    <a:pt x="106" y="405"/>
                  </a:lnTo>
                  <a:lnTo>
                    <a:pt x="106" y="415"/>
                  </a:lnTo>
                  <a:lnTo>
                    <a:pt x="106" y="426"/>
                  </a:lnTo>
                  <a:lnTo>
                    <a:pt x="106" y="447"/>
                  </a:lnTo>
                  <a:lnTo>
                    <a:pt x="96" y="458"/>
                  </a:lnTo>
                  <a:lnTo>
                    <a:pt x="96" y="490"/>
                  </a:lnTo>
                  <a:lnTo>
                    <a:pt x="85" y="490"/>
                  </a:lnTo>
                  <a:lnTo>
                    <a:pt x="64" y="447"/>
                  </a:lnTo>
                  <a:lnTo>
                    <a:pt x="0" y="266"/>
                  </a:lnTo>
                </a:path>
              </a:pathLst>
            </a:custGeom>
            <a:grpFill/>
            <a:ln w="17463" cap="flat">
              <a:solidFill>
                <a:srgbClr val="000000"/>
              </a:solidFill>
              <a:prstDash val="solid"/>
              <a:round/>
              <a:headEnd/>
              <a:tailEnd/>
            </a:ln>
          </p:spPr>
          <p:txBody>
            <a:bodyPr/>
            <a:lstStyle/>
            <a:p>
              <a:endParaRPr lang="en-US"/>
            </a:p>
          </p:txBody>
        </p:sp>
      </p:grpSp>
      <p:grpSp>
        <p:nvGrpSpPr>
          <p:cNvPr id="13325" name="Group 93"/>
          <p:cNvGrpSpPr>
            <a:grpSpLocks/>
          </p:cNvGrpSpPr>
          <p:nvPr/>
        </p:nvGrpSpPr>
        <p:grpSpPr bwMode="auto">
          <a:xfrm>
            <a:off x="7219950" y="3208338"/>
            <a:ext cx="608013" cy="304800"/>
            <a:chOff x="4070" y="1993"/>
            <a:chExt cx="383" cy="192"/>
          </a:xfrm>
          <a:solidFill>
            <a:srgbClr val="FFC000"/>
          </a:solidFill>
        </p:grpSpPr>
        <p:sp>
          <p:nvSpPr>
            <p:cNvPr id="13525" name="Freeform 94" descr="30%"/>
            <p:cNvSpPr>
              <a:spLocks/>
            </p:cNvSpPr>
            <p:nvPr/>
          </p:nvSpPr>
          <p:spPr bwMode="auto">
            <a:xfrm>
              <a:off x="4070" y="1993"/>
              <a:ext cx="383" cy="192"/>
            </a:xfrm>
            <a:custGeom>
              <a:avLst/>
              <a:gdLst>
                <a:gd name="T0" fmla="*/ 0 w 383"/>
                <a:gd name="T1" fmla="*/ 53 h 192"/>
                <a:gd name="T2" fmla="*/ 32 w 383"/>
                <a:gd name="T3" fmla="*/ 75 h 192"/>
                <a:gd name="T4" fmla="*/ 85 w 383"/>
                <a:gd name="T5" fmla="*/ 53 h 192"/>
                <a:gd name="T6" fmla="*/ 139 w 383"/>
                <a:gd name="T7" fmla="*/ 53 h 192"/>
                <a:gd name="T8" fmla="*/ 171 w 383"/>
                <a:gd name="T9" fmla="*/ 75 h 192"/>
                <a:gd name="T10" fmla="*/ 202 w 383"/>
                <a:gd name="T11" fmla="*/ 106 h 192"/>
                <a:gd name="T12" fmla="*/ 213 w 383"/>
                <a:gd name="T13" fmla="*/ 106 h 192"/>
                <a:gd name="T14" fmla="*/ 213 w 383"/>
                <a:gd name="T15" fmla="*/ 128 h 192"/>
                <a:gd name="T16" fmla="*/ 202 w 383"/>
                <a:gd name="T17" fmla="*/ 170 h 192"/>
                <a:gd name="T18" fmla="*/ 224 w 383"/>
                <a:gd name="T19" fmla="*/ 160 h 192"/>
                <a:gd name="T20" fmla="*/ 234 w 383"/>
                <a:gd name="T21" fmla="*/ 160 h 192"/>
                <a:gd name="T22" fmla="*/ 245 w 383"/>
                <a:gd name="T23" fmla="*/ 170 h 192"/>
                <a:gd name="T24" fmla="*/ 266 w 383"/>
                <a:gd name="T25" fmla="*/ 170 h 192"/>
                <a:gd name="T26" fmla="*/ 277 w 383"/>
                <a:gd name="T27" fmla="*/ 170 h 192"/>
                <a:gd name="T28" fmla="*/ 277 w 383"/>
                <a:gd name="T29" fmla="*/ 160 h 192"/>
                <a:gd name="T30" fmla="*/ 256 w 383"/>
                <a:gd name="T31" fmla="*/ 117 h 192"/>
                <a:gd name="T32" fmla="*/ 245 w 383"/>
                <a:gd name="T33" fmla="*/ 64 h 192"/>
                <a:gd name="T34" fmla="*/ 277 w 383"/>
                <a:gd name="T35" fmla="*/ 21 h 192"/>
                <a:gd name="T36" fmla="*/ 288 w 383"/>
                <a:gd name="T37" fmla="*/ 43 h 192"/>
                <a:gd name="T38" fmla="*/ 266 w 383"/>
                <a:gd name="T39" fmla="*/ 64 h 192"/>
                <a:gd name="T40" fmla="*/ 277 w 383"/>
                <a:gd name="T41" fmla="*/ 75 h 192"/>
                <a:gd name="T42" fmla="*/ 277 w 383"/>
                <a:gd name="T43" fmla="*/ 96 h 192"/>
                <a:gd name="T44" fmla="*/ 277 w 383"/>
                <a:gd name="T45" fmla="*/ 106 h 192"/>
                <a:gd name="T46" fmla="*/ 288 w 383"/>
                <a:gd name="T47" fmla="*/ 106 h 192"/>
                <a:gd name="T48" fmla="*/ 298 w 383"/>
                <a:gd name="T49" fmla="*/ 128 h 192"/>
                <a:gd name="T50" fmla="*/ 288 w 383"/>
                <a:gd name="T51" fmla="*/ 149 h 192"/>
                <a:gd name="T52" fmla="*/ 309 w 383"/>
                <a:gd name="T53" fmla="*/ 149 h 192"/>
                <a:gd name="T54" fmla="*/ 330 w 383"/>
                <a:gd name="T55" fmla="*/ 170 h 192"/>
                <a:gd name="T56" fmla="*/ 330 w 383"/>
                <a:gd name="T57" fmla="*/ 181 h 192"/>
                <a:gd name="T58" fmla="*/ 330 w 383"/>
                <a:gd name="T59" fmla="*/ 192 h 192"/>
                <a:gd name="T60" fmla="*/ 362 w 383"/>
                <a:gd name="T61" fmla="*/ 170 h 192"/>
                <a:gd name="T62" fmla="*/ 373 w 383"/>
                <a:gd name="T63" fmla="*/ 160 h 192"/>
                <a:gd name="T64" fmla="*/ 362 w 383"/>
                <a:gd name="T65" fmla="*/ 181 h 192"/>
                <a:gd name="T66" fmla="*/ 373 w 383"/>
                <a:gd name="T67" fmla="*/ 170 h 192"/>
                <a:gd name="T68" fmla="*/ 362 w 383"/>
                <a:gd name="T69" fmla="*/ 128 h 192"/>
                <a:gd name="T70" fmla="*/ 319 w 383"/>
                <a:gd name="T71" fmla="*/ 128 h 192"/>
                <a:gd name="T72" fmla="*/ 0 w 383"/>
                <a:gd name="T73" fmla="*/ 53 h 1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83"/>
                <a:gd name="T112" fmla="*/ 0 h 192"/>
                <a:gd name="T113" fmla="*/ 383 w 383"/>
                <a:gd name="T114" fmla="*/ 192 h 19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83" h="192">
                  <a:moveTo>
                    <a:pt x="0" y="53"/>
                  </a:moveTo>
                  <a:lnTo>
                    <a:pt x="0" y="53"/>
                  </a:lnTo>
                  <a:lnTo>
                    <a:pt x="11" y="117"/>
                  </a:lnTo>
                  <a:lnTo>
                    <a:pt x="32" y="75"/>
                  </a:lnTo>
                  <a:lnTo>
                    <a:pt x="75" y="64"/>
                  </a:lnTo>
                  <a:lnTo>
                    <a:pt x="85" y="53"/>
                  </a:lnTo>
                  <a:lnTo>
                    <a:pt x="117" y="43"/>
                  </a:lnTo>
                  <a:lnTo>
                    <a:pt x="139" y="53"/>
                  </a:lnTo>
                  <a:lnTo>
                    <a:pt x="149" y="75"/>
                  </a:lnTo>
                  <a:lnTo>
                    <a:pt x="171" y="75"/>
                  </a:lnTo>
                  <a:lnTo>
                    <a:pt x="181" y="96"/>
                  </a:lnTo>
                  <a:lnTo>
                    <a:pt x="202" y="106"/>
                  </a:lnTo>
                  <a:lnTo>
                    <a:pt x="213" y="106"/>
                  </a:lnTo>
                  <a:lnTo>
                    <a:pt x="213" y="117"/>
                  </a:lnTo>
                  <a:lnTo>
                    <a:pt x="213" y="128"/>
                  </a:lnTo>
                  <a:lnTo>
                    <a:pt x="192" y="160"/>
                  </a:lnTo>
                  <a:lnTo>
                    <a:pt x="202" y="170"/>
                  </a:lnTo>
                  <a:lnTo>
                    <a:pt x="213" y="160"/>
                  </a:lnTo>
                  <a:lnTo>
                    <a:pt x="224" y="160"/>
                  </a:lnTo>
                  <a:lnTo>
                    <a:pt x="234" y="170"/>
                  </a:lnTo>
                  <a:lnTo>
                    <a:pt x="234" y="160"/>
                  </a:lnTo>
                  <a:lnTo>
                    <a:pt x="245" y="181"/>
                  </a:lnTo>
                  <a:lnTo>
                    <a:pt x="245" y="170"/>
                  </a:lnTo>
                  <a:lnTo>
                    <a:pt x="266" y="181"/>
                  </a:lnTo>
                  <a:lnTo>
                    <a:pt x="266" y="170"/>
                  </a:lnTo>
                  <a:lnTo>
                    <a:pt x="288" y="192"/>
                  </a:lnTo>
                  <a:lnTo>
                    <a:pt x="277" y="170"/>
                  </a:lnTo>
                  <a:lnTo>
                    <a:pt x="245" y="149"/>
                  </a:lnTo>
                  <a:lnTo>
                    <a:pt x="277" y="160"/>
                  </a:lnTo>
                  <a:lnTo>
                    <a:pt x="256" y="138"/>
                  </a:lnTo>
                  <a:lnTo>
                    <a:pt x="256" y="117"/>
                  </a:lnTo>
                  <a:lnTo>
                    <a:pt x="256" y="75"/>
                  </a:lnTo>
                  <a:lnTo>
                    <a:pt x="245" y="64"/>
                  </a:lnTo>
                  <a:lnTo>
                    <a:pt x="266" y="43"/>
                  </a:lnTo>
                  <a:lnTo>
                    <a:pt x="277" y="21"/>
                  </a:lnTo>
                  <a:lnTo>
                    <a:pt x="288" y="21"/>
                  </a:lnTo>
                  <a:lnTo>
                    <a:pt x="288" y="43"/>
                  </a:lnTo>
                  <a:lnTo>
                    <a:pt x="277" y="43"/>
                  </a:lnTo>
                  <a:lnTo>
                    <a:pt x="266" y="64"/>
                  </a:lnTo>
                  <a:lnTo>
                    <a:pt x="266" y="75"/>
                  </a:lnTo>
                  <a:lnTo>
                    <a:pt x="277" y="75"/>
                  </a:lnTo>
                  <a:lnTo>
                    <a:pt x="277" y="85"/>
                  </a:lnTo>
                  <a:lnTo>
                    <a:pt x="277" y="96"/>
                  </a:lnTo>
                  <a:lnTo>
                    <a:pt x="277" y="106"/>
                  </a:lnTo>
                  <a:lnTo>
                    <a:pt x="266" y="117"/>
                  </a:lnTo>
                  <a:lnTo>
                    <a:pt x="288" y="106"/>
                  </a:lnTo>
                  <a:lnTo>
                    <a:pt x="288" y="117"/>
                  </a:lnTo>
                  <a:lnTo>
                    <a:pt x="298" y="128"/>
                  </a:lnTo>
                  <a:lnTo>
                    <a:pt x="277" y="128"/>
                  </a:lnTo>
                  <a:lnTo>
                    <a:pt x="288" y="149"/>
                  </a:lnTo>
                  <a:lnTo>
                    <a:pt x="309" y="160"/>
                  </a:lnTo>
                  <a:lnTo>
                    <a:pt x="309" y="149"/>
                  </a:lnTo>
                  <a:lnTo>
                    <a:pt x="319" y="170"/>
                  </a:lnTo>
                  <a:lnTo>
                    <a:pt x="330" y="170"/>
                  </a:lnTo>
                  <a:lnTo>
                    <a:pt x="319" y="181"/>
                  </a:lnTo>
                  <a:lnTo>
                    <a:pt x="330" y="181"/>
                  </a:lnTo>
                  <a:lnTo>
                    <a:pt x="319" y="192"/>
                  </a:lnTo>
                  <a:lnTo>
                    <a:pt x="330" y="192"/>
                  </a:lnTo>
                  <a:lnTo>
                    <a:pt x="341" y="181"/>
                  </a:lnTo>
                  <a:lnTo>
                    <a:pt x="362" y="170"/>
                  </a:lnTo>
                  <a:lnTo>
                    <a:pt x="373" y="149"/>
                  </a:lnTo>
                  <a:lnTo>
                    <a:pt x="373" y="160"/>
                  </a:lnTo>
                  <a:lnTo>
                    <a:pt x="373" y="170"/>
                  </a:lnTo>
                  <a:lnTo>
                    <a:pt x="362" y="181"/>
                  </a:lnTo>
                  <a:lnTo>
                    <a:pt x="373" y="192"/>
                  </a:lnTo>
                  <a:lnTo>
                    <a:pt x="373" y="170"/>
                  </a:lnTo>
                  <a:lnTo>
                    <a:pt x="383" y="117"/>
                  </a:lnTo>
                  <a:lnTo>
                    <a:pt x="362" y="128"/>
                  </a:lnTo>
                  <a:lnTo>
                    <a:pt x="330" y="128"/>
                  </a:lnTo>
                  <a:lnTo>
                    <a:pt x="319" y="128"/>
                  </a:lnTo>
                  <a:lnTo>
                    <a:pt x="288" y="0"/>
                  </a:lnTo>
                  <a:lnTo>
                    <a:pt x="0" y="53"/>
                  </a:lnTo>
                  <a:close/>
                </a:path>
              </a:pathLst>
            </a:custGeom>
            <a:grpFill/>
            <a:ln w="9525">
              <a:noFill/>
              <a:round/>
              <a:headEnd/>
              <a:tailEnd/>
            </a:ln>
          </p:spPr>
          <p:txBody>
            <a:bodyPr/>
            <a:lstStyle/>
            <a:p>
              <a:pPr>
                <a:defRPr/>
              </a:pPr>
              <a:endParaRPr lang="en-US"/>
            </a:p>
          </p:txBody>
        </p:sp>
        <p:sp>
          <p:nvSpPr>
            <p:cNvPr id="13526" name="Freeform 95" descr="30%"/>
            <p:cNvSpPr>
              <a:spLocks/>
            </p:cNvSpPr>
            <p:nvPr/>
          </p:nvSpPr>
          <p:spPr bwMode="auto">
            <a:xfrm>
              <a:off x="4070" y="1993"/>
              <a:ext cx="383" cy="192"/>
            </a:xfrm>
            <a:custGeom>
              <a:avLst/>
              <a:gdLst>
                <a:gd name="T0" fmla="*/ 0 w 383"/>
                <a:gd name="T1" fmla="*/ 53 h 192"/>
                <a:gd name="T2" fmla="*/ 32 w 383"/>
                <a:gd name="T3" fmla="*/ 75 h 192"/>
                <a:gd name="T4" fmla="*/ 85 w 383"/>
                <a:gd name="T5" fmla="*/ 53 h 192"/>
                <a:gd name="T6" fmla="*/ 139 w 383"/>
                <a:gd name="T7" fmla="*/ 53 h 192"/>
                <a:gd name="T8" fmla="*/ 171 w 383"/>
                <a:gd name="T9" fmla="*/ 75 h 192"/>
                <a:gd name="T10" fmla="*/ 202 w 383"/>
                <a:gd name="T11" fmla="*/ 106 h 192"/>
                <a:gd name="T12" fmla="*/ 213 w 383"/>
                <a:gd name="T13" fmla="*/ 106 h 192"/>
                <a:gd name="T14" fmla="*/ 213 w 383"/>
                <a:gd name="T15" fmla="*/ 128 h 192"/>
                <a:gd name="T16" fmla="*/ 202 w 383"/>
                <a:gd name="T17" fmla="*/ 170 h 192"/>
                <a:gd name="T18" fmla="*/ 224 w 383"/>
                <a:gd name="T19" fmla="*/ 160 h 192"/>
                <a:gd name="T20" fmla="*/ 234 w 383"/>
                <a:gd name="T21" fmla="*/ 160 h 192"/>
                <a:gd name="T22" fmla="*/ 245 w 383"/>
                <a:gd name="T23" fmla="*/ 170 h 192"/>
                <a:gd name="T24" fmla="*/ 266 w 383"/>
                <a:gd name="T25" fmla="*/ 170 h 192"/>
                <a:gd name="T26" fmla="*/ 277 w 383"/>
                <a:gd name="T27" fmla="*/ 170 h 192"/>
                <a:gd name="T28" fmla="*/ 277 w 383"/>
                <a:gd name="T29" fmla="*/ 160 h 192"/>
                <a:gd name="T30" fmla="*/ 256 w 383"/>
                <a:gd name="T31" fmla="*/ 117 h 192"/>
                <a:gd name="T32" fmla="*/ 245 w 383"/>
                <a:gd name="T33" fmla="*/ 64 h 192"/>
                <a:gd name="T34" fmla="*/ 277 w 383"/>
                <a:gd name="T35" fmla="*/ 21 h 192"/>
                <a:gd name="T36" fmla="*/ 288 w 383"/>
                <a:gd name="T37" fmla="*/ 43 h 192"/>
                <a:gd name="T38" fmla="*/ 266 w 383"/>
                <a:gd name="T39" fmla="*/ 64 h 192"/>
                <a:gd name="T40" fmla="*/ 277 w 383"/>
                <a:gd name="T41" fmla="*/ 75 h 192"/>
                <a:gd name="T42" fmla="*/ 277 w 383"/>
                <a:gd name="T43" fmla="*/ 96 h 192"/>
                <a:gd name="T44" fmla="*/ 277 w 383"/>
                <a:gd name="T45" fmla="*/ 106 h 192"/>
                <a:gd name="T46" fmla="*/ 288 w 383"/>
                <a:gd name="T47" fmla="*/ 106 h 192"/>
                <a:gd name="T48" fmla="*/ 298 w 383"/>
                <a:gd name="T49" fmla="*/ 128 h 192"/>
                <a:gd name="T50" fmla="*/ 288 w 383"/>
                <a:gd name="T51" fmla="*/ 149 h 192"/>
                <a:gd name="T52" fmla="*/ 309 w 383"/>
                <a:gd name="T53" fmla="*/ 149 h 192"/>
                <a:gd name="T54" fmla="*/ 330 w 383"/>
                <a:gd name="T55" fmla="*/ 170 h 192"/>
                <a:gd name="T56" fmla="*/ 330 w 383"/>
                <a:gd name="T57" fmla="*/ 181 h 192"/>
                <a:gd name="T58" fmla="*/ 330 w 383"/>
                <a:gd name="T59" fmla="*/ 192 h 192"/>
                <a:gd name="T60" fmla="*/ 362 w 383"/>
                <a:gd name="T61" fmla="*/ 170 h 192"/>
                <a:gd name="T62" fmla="*/ 373 w 383"/>
                <a:gd name="T63" fmla="*/ 160 h 192"/>
                <a:gd name="T64" fmla="*/ 362 w 383"/>
                <a:gd name="T65" fmla="*/ 181 h 192"/>
                <a:gd name="T66" fmla="*/ 373 w 383"/>
                <a:gd name="T67" fmla="*/ 170 h 192"/>
                <a:gd name="T68" fmla="*/ 362 w 383"/>
                <a:gd name="T69" fmla="*/ 128 h 192"/>
                <a:gd name="T70" fmla="*/ 319 w 383"/>
                <a:gd name="T71" fmla="*/ 128 h 192"/>
                <a:gd name="T72" fmla="*/ 0 w 383"/>
                <a:gd name="T73" fmla="*/ 53 h 1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83"/>
                <a:gd name="T112" fmla="*/ 0 h 192"/>
                <a:gd name="T113" fmla="*/ 383 w 383"/>
                <a:gd name="T114" fmla="*/ 192 h 19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83" h="192">
                  <a:moveTo>
                    <a:pt x="0" y="53"/>
                  </a:moveTo>
                  <a:lnTo>
                    <a:pt x="0" y="53"/>
                  </a:lnTo>
                  <a:lnTo>
                    <a:pt x="11" y="117"/>
                  </a:lnTo>
                  <a:lnTo>
                    <a:pt x="32" y="75"/>
                  </a:lnTo>
                  <a:lnTo>
                    <a:pt x="75" y="64"/>
                  </a:lnTo>
                  <a:lnTo>
                    <a:pt x="85" y="53"/>
                  </a:lnTo>
                  <a:lnTo>
                    <a:pt x="117" y="43"/>
                  </a:lnTo>
                  <a:lnTo>
                    <a:pt x="139" y="53"/>
                  </a:lnTo>
                  <a:lnTo>
                    <a:pt x="149" y="75"/>
                  </a:lnTo>
                  <a:lnTo>
                    <a:pt x="171" y="75"/>
                  </a:lnTo>
                  <a:lnTo>
                    <a:pt x="181" y="96"/>
                  </a:lnTo>
                  <a:lnTo>
                    <a:pt x="202" y="106"/>
                  </a:lnTo>
                  <a:lnTo>
                    <a:pt x="213" y="106"/>
                  </a:lnTo>
                  <a:lnTo>
                    <a:pt x="213" y="117"/>
                  </a:lnTo>
                  <a:lnTo>
                    <a:pt x="213" y="128"/>
                  </a:lnTo>
                  <a:lnTo>
                    <a:pt x="192" y="160"/>
                  </a:lnTo>
                  <a:lnTo>
                    <a:pt x="202" y="170"/>
                  </a:lnTo>
                  <a:lnTo>
                    <a:pt x="213" y="160"/>
                  </a:lnTo>
                  <a:lnTo>
                    <a:pt x="224" y="160"/>
                  </a:lnTo>
                  <a:lnTo>
                    <a:pt x="234" y="170"/>
                  </a:lnTo>
                  <a:lnTo>
                    <a:pt x="234" y="160"/>
                  </a:lnTo>
                  <a:lnTo>
                    <a:pt x="245" y="181"/>
                  </a:lnTo>
                  <a:lnTo>
                    <a:pt x="245" y="170"/>
                  </a:lnTo>
                  <a:lnTo>
                    <a:pt x="266" y="181"/>
                  </a:lnTo>
                  <a:lnTo>
                    <a:pt x="266" y="170"/>
                  </a:lnTo>
                  <a:lnTo>
                    <a:pt x="288" y="192"/>
                  </a:lnTo>
                  <a:lnTo>
                    <a:pt x="277" y="170"/>
                  </a:lnTo>
                  <a:lnTo>
                    <a:pt x="245" y="149"/>
                  </a:lnTo>
                  <a:lnTo>
                    <a:pt x="277" y="160"/>
                  </a:lnTo>
                  <a:lnTo>
                    <a:pt x="256" y="138"/>
                  </a:lnTo>
                  <a:lnTo>
                    <a:pt x="256" y="117"/>
                  </a:lnTo>
                  <a:lnTo>
                    <a:pt x="256" y="75"/>
                  </a:lnTo>
                  <a:lnTo>
                    <a:pt x="245" y="64"/>
                  </a:lnTo>
                  <a:lnTo>
                    <a:pt x="266" y="43"/>
                  </a:lnTo>
                  <a:lnTo>
                    <a:pt x="277" y="21"/>
                  </a:lnTo>
                  <a:lnTo>
                    <a:pt x="288" y="21"/>
                  </a:lnTo>
                  <a:lnTo>
                    <a:pt x="288" y="43"/>
                  </a:lnTo>
                  <a:lnTo>
                    <a:pt x="277" y="43"/>
                  </a:lnTo>
                  <a:lnTo>
                    <a:pt x="266" y="64"/>
                  </a:lnTo>
                  <a:lnTo>
                    <a:pt x="266" y="75"/>
                  </a:lnTo>
                  <a:lnTo>
                    <a:pt x="277" y="75"/>
                  </a:lnTo>
                  <a:lnTo>
                    <a:pt x="277" y="85"/>
                  </a:lnTo>
                  <a:lnTo>
                    <a:pt x="277" y="96"/>
                  </a:lnTo>
                  <a:lnTo>
                    <a:pt x="277" y="106"/>
                  </a:lnTo>
                  <a:lnTo>
                    <a:pt x="266" y="117"/>
                  </a:lnTo>
                  <a:lnTo>
                    <a:pt x="288" y="106"/>
                  </a:lnTo>
                  <a:lnTo>
                    <a:pt x="288" y="117"/>
                  </a:lnTo>
                  <a:lnTo>
                    <a:pt x="298" y="128"/>
                  </a:lnTo>
                  <a:lnTo>
                    <a:pt x="277" y="128"/>
                  </a:lnTo>
                  <a:lnTo>
                    <a:pt x="288" y="149"/>
                  </a:lnTo>
                  <a:lnTo>
                    <a:pt x="309" y="160"/>
                  </a:lnTo>
                  <a:lnTo>
                    <a:pt x="309" y="149"/>
                  </a:lnTo>
                  <a:lnTo>
                    <a:pt x="319" y="170"/>
                  </a:lnTo>
                  <a:lnTo>
                    <a:pt x="330" y="170"/>
                  </a:lnTo>
                  <a:lnTo>
                    <a:pt x="319" y="181"/>
                  </a:lnTo>
                  <a:lnTo>
                    <a:pt x="330" y="181"/>
                  </a:lnTo>
                  <a:lnTo>
                    <a:pt x="319" y="192"/>
                  </a:lnTo>
                  <a:lnTo>
                    <a:pt x="330" y="192"/>
                  </a:lnTo>
                  <a:lnTo>
                    <a:pt x="341" y="181"/>
                  </a:lnTo>
                  <a:lnTo>
                    <a:pt x="362" y="170"/>
                  </a:lnTo>
                  <a:lnTo>
                    <a:pt x="373" y="149"/>
                  </a:lnTo>
                  <a:lnTo>
                    <a:pt x="373" y="160"/>
                  </a:lnTo>
                  <a:lnTo>
                    <a:pt x="373" y="170"/>
                  </a:lnTo>
                  <a:lnTo>
                    <a:pt x="362" y="181"/>
                  </a:lnTo>
                  <a:lnTo>
                    <a:pt x="373" y="192"/>
                  </a:lnTo>
                  <a:lnTo>
                    <a:pt x="373" y="170"/>
                  </a:lnTo>
                  <a:lnTo>
                    <a:pt x="383" y="117"/>
                  </a:lnTo>
                  <a:lnTo>
                    <a:pt x="362" y="128"/>
                  </a:lnTo>
                  <a:lnTo>
                    <a:pt x="330" y="128"/>
                  </a:lnTo>
                  <a:lnTo>
                    <a:pt x="319" y="128"/>
                  </a:lnTo>
                  <a:lnTo>
                    <a:pt x="288" y="0"/>
                  </a:lnTo>
                  <a:lnTo>
                    <a:pt x="0" y="53"/>
                  </a:lnTo>
                </a:path>
              </a:pathLst>
            </a:custGeom>
            <a:grpFill/>
            <a:ln w="17463" cap="flat">
              <a:solidFill>
                <a:srgbClr val="000000"/>
              </a:solidFill>
              <a:prstDash val="solid"/>
              <a:round/>
              <a:headEnd/>
              <a:tailEnd/>
            </a:ln>
          </p:spPr>
          <p:txBody>
            <a:bodyPr/>
            <a:lstStyle/>
            <a:p>
              <a:pPr>
                <a:defRPr/>
              </a:pPr>
              <a:endParaRPr lang="en-US"/>
            </a:p>
          </p:txBody>
        </p:sp>
      </p:grpSp>
      <p:grpSp>
        <p:nvGrpSpPr>
          <p:cNvPr id="13326" name="Group 99"/>
          <p:cNvGrpSpPr>
            <a:grpSpLocks/>
          </p:cNvGrpSpPr>
          <p:nvPr/>
        </p:nvGrpSpPr>
        <p:grpSpPr bwMode="auto">
          <a:xfrm>
            <a:off x="2828925" y="1651000"/>
            <a:ext cx="1368425" cy="881063"/>
            <a:chOff x="1304" y="1012"/>
            <a:chExt cx="862" cy="555"/>
          </a:xfrm>
          <a:solidFill>
            <a:srgbClr val="9DDDA8"/>
          </a:solidFill>
        </p:grpSpPr>
        <p:sp>
          <p:nvSpPr>
            <p:cNvPr id="13521" name="Freeform 100" descr="30%"/>
            <p:cNvSpPr>
              <a:spLocks/>
            </p:cNvSpPr>
            <p:nvPr/>
          </p:nvSpPr>
          <p:spPr bwMode="auto">
            <a:xfrm>
              <a:off x="1304" y="1012"/>
              <a:ext cx="862" cy="555"/>
            </a:xfrm>
            <a:custGeom>
              <a:avLst/>
              <a:gdLst>
                <a:gd name="T0" fmla="*/ 0 w 862"/>
                <a:gd name="T1" fmla="*/ 107 h 555"/>
                <a:gd name="T2" fmla="*/ 0 w 862"/>
                <a:gd name="T3" fmla="*/ 107 h 555"/>
                <a:gd name="T4" fmla="*/ 21 w 862"/>
                <a:gd name="T5" fmla="*/ 139 h 555"/>
                <a:gd name="T6" fmla="*/ 21 w 862"/>
                <a:gd name="T7" fmla="*/ 171 h 555"/>
                <a:gd name="T8" fmla="*/ 10 w 862"/>
                <a:gd name="T9" fmla="*/ 171 h 555"/>
                <a:gd name="T10" fmla="*/ 32 w 862"/>
                <a:gd name="T11" fmla="*/ 192 h 555"/>
                <a:gd name="T12" fmla="*/ 64 w 862"/>
                <a:gd name="T13" fmla="*/ 267 h 555"/>
                <a:gd name="T14" fmla="*/ 74 w 862"/>
                <a:gd name="T15" fmla="*/ 256 h 555"/>
                <a:gd name="T16" fmla="*/ 74 w 862"/>
                <a:gd name="T17" fmla="*/ 267 h 555"/>
                <a:gd name="T18" fmla="*/ 85 w 862"/>
                <a:gd name="T19" fmla="*/ 267 h 555"/>
                <a:gd name="T20" fmla="*/ 96 w 862"/>
                <a:gd name="T21" fmla="*/ 278 h 555"/>
                <a:gd name="T22" fmla="*/ 74 w 862"/>
                <a:gd name="T23" fmla="*/ 320 h 555"/>
                <a:gd name="T24" fmla="*/ 74 w 862"/>
                <a:gd name="T25" fmla="*/ 352 h 555"/>
                <a:gd name="T26" fmla="*/ 53 w 862"/>
                <a:gd name="T27" fmla="*/ 384 h 555"/>
                <a:gd name="T28" fmla="*/ 64 w 862"/>
                <a:gd name="T29" fmla="*/ 395 h 555"/>
                <a:gd name="T30" fmla="*/ 106 w 862"/>
                <a:gd name="T31" fmla="*/ 373 h 555"/>
                <a:gd name="T32" fmla="*/ 127 w 862"/>
                <a:gd name="T33" fmla="*/ 480 h 555"/>
                <a:gd name="T34" fmla="*/ 149 w 862"/>
                <a:gd name="T35" fmla="*/ 491 h 555"/>
                <a:gd name="T36" fmla="*/ 149 w 862"/>
                <a:gd name="T37" fmla="*/ 523 h 555"/>
                <a:gd name="T38" fmla="*/ 159 w 862"/>
                <a:gd name="T39" fmla="*/ 533 h 555"/>
                <a:gd name="T40" fmla="*/ 170 w 862"/>
                <a:gd name="T41" fmla="*/ 523 h 555"/>
                <a:gd name="T42" fmla="*/ 191 w 862"/>
                <a:gd name="T43" fmla="*/ 533 h 555"/>
                <a:gd name="T44" fmla="*/ 202 w 862"/>
                <a:gd name="T45" fmla="*/ 523 h 555"/>
                <a:gd name="T46" fmla="*/ 255 w 862"/>
                <a:gd name="T47" fmla="*/ 523 h 555"/>
                <a:gd name="T48" fmla="*/ 266 w 862"/>
                <a:gd name="T49" fmla="*/ 533 h 555"/>
                <a:gd name="T50" fmla="*/ 276 w 862"/>
                <a:gd name="T51" fmla="*/ 512 h 555"/>
                <a:gd name="T52" fmla="*/ 298 w 862"/>
                <a:gd name="T53" fmla="*/ 544 h 555"/>
                <a:gd name="T54" fmla="*/ 308 w 862"/>
                <a:gd name="T55" fmla="*/ 491 h 555"/>
                <a:gd name="T56" fmla="*/ 532 w 862"/>
                <a:gd name="T57" fmla="*/ 523 h 555"/>
                <a:gd name="T58" fmla="*/ 830 w 862"/>
                <a:gd name="T59" fmla="*/ 555 h 555"/>
                <a:gd name="T60" fmla="*/ 830 w 862"/>
                <a:gd name="T61" fmla="*/ 459 h 555"/>
                <a:gd name="T62" fmla="*/ 862 w 862"/>
                <a:gd name="T63" fmla="*/ 128 h 555"/>
                <a:gd name="T64" fmla="*/ 479 w 862"/>
                <a:gd name="T65" fmla="*/ 86 h 555"/>
                <a:gd name="T66" fmla="*/ 287 w 862"/>
                <a:gd name="T67" fmla="*/ 54 h 555"/>
                <a:gd name="T68" fmla="*/ 21 w 862"/>
                <a:gd name="T69" fmla="*/ 0 h 555"/>
                <a:gd name="T70" fmla="*/ 0 w 862"/>
                <a:gd name="T71" fmla="*/ 107 h 55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62"/>
                <a:gd name="T109" fmla="*/ 0 h 555"/>
                <a:gd name="T110" fmla="*/ 862 w 862"/>
                <a:gd name="T111" fmla="*/ 555 h 55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62" h="555">
                  <a:moveTo>
                    <a:pt x="0" y="107"/>
                  </a:moveTo>
                  <a:lnTo>
                    <a:pt x="0" y="107"/>
                  </a:lnTo>
                  <a:lnTo>
                    <a:pt x="21" y="139"/>
                  </a:lnTo>
                  <a:lnTo>
                    <a:pt x="21" y="171"/>
                  </a:lnTo>
                  <a:lnTo>
                    <a:pt x="10" y="171"/>
                  </a:lnTo>
                  <a:lnTo>
                    <a:pt x="32" y="192"/>
                  </a:lnTo>
                  <a:lnTo>
                    <a:pt x="64" y="267"/>
                  </a:lnTo>
                  <a:lnTo>
                    <a:pt x="74" y="256"/>
                  </a:lnTo>
                  <a:lnTo>
                    <a:pt x="74" y="267"/>
                  </a:lnTo>
                  <a:lnTo>
                    <a:pt x="85" y="267"/>
                  </a:lnTo>
                  <a:lnTo>
                    <a:pt x="96" y="278"/>
                  </a:lnTo>
                  <a:lnTo>
                    <a:pt x="74" y="320"/>
                  </a:lnTo>
                  <a:lnTo>
                    <a:pt x="74" y="352"/>
                  </a:lnTo>
                  <a:lnTo>
                    <a:pt x="53" y="384"/>
                  </a:lnTo>
                  <a:lnTo>
                    <a:pt x="64" y="395"/>
                  </a:lnTo>
                  <a:lnTo>
                    <a:pt x="106" y="373"/>
                  </a:lnTo>
                  <a:lnTo>
                    <a:pt x="127" y="480"/>
                  </a:lnTo>
                  <a:lnTo>
                    <a:pt x="149" y="491"/>
                  </a:lnTo>
                  <a:lnTo>
                    <a:pt x="149" y="523"/>
                  </a:lnTo>
                  <a:lnTo>
                    <a:pt x="159" y="533"/>
                  </a:lnTo>
                  <a:lnTo>
                    <a:pt x="170" y="523"/>
                  </a:lnTo>
                  <a:lnTo>
                    <a:pt x="191" y="533"/>
                  </a:lnTo>
                  <a:lnTo>
                    <a:pt x="202" y="523"/>
                  </a:lnTo>
                  <a:lnTo>
                    <a:pt x="255" y="523"/>
                  </a:lnTo>
                  <a:lnTo>
                    <a:pt x="266" y="533"/>
                  </a:lnTo>
                  <a:lnTo>
                    <a:pt x="276" y="512"/>
                  </a:lnTo>
                  <a:lnTo>
                    <a:pt x="298" y="544"/>
                  </a:lnTo>
                  <a:lnTo>
                    <a:pt x="308" y="491"/>
                  </a:lnTo>
                  <a:lnTo>
                    <a:pt x="532" y="523"/>
                  </a:lnTo>
                  <a:lnTo>
                    <a:pt x="830" y="555"/>
                  </a:lnTo>
                  <a:lnTo>
                    <a:pt x="830" y="459"/>
                  </a:lnTo>
                  <a:lnTo>
                    <a:pt x="862" y="128"/>
                  </a:lnTo>
                  <a:lnTo>
                    <a:pt x="479" y="86"/>
                  </a:lnTo>
                  <a:lnTo>
                    <a:pt x="287" y="54"/>
                  </a:lnTo>
                  <a:lnTo>
                    <a:pt x="21" y="0"/>
                  </a:lnTo>
                  <a:lnTo>
                    <a:pt x="0" y="107"/>
                  </a:lnTo>
                  <a:close/>
                </a:path>
              </a:pathLst>
            </a:custGeom>
            <a:grpFill/>
            <a:ln w="9525">
              <a:noFill/>
              <a:round/>
              <a:headEnd/>
              <a:tailEnd/>
            </a:ln>
          </p:spPr>
          <p:txBody>
            <a:bodyPr/>
            <a:lstStyle/>
            <a:p>
              <a:pPr>
                <a:defRPr/>
              </a:pPr>
              <a:endParaRPr lang="en-US"/>
            </a:p>
          </p:txBody>
        </p:sp>
        <p:sp>
          <p:nvSpPr>
            <p:cNvPr id="13522" name="Freeform 101" descr="30%"/>
            <p:cNvSpPr>
              <a:spLocks/>
            </p:cNvSpPr>
            <p:nvPr/>
          </p:nvSpPr>
          <p:spPr bwMode="auto">
            <a:xfrm>
              <a:off x="1304" y="1012"/>
              <a:ext cx="862" cy="555"/>
            </a:xfrm>
            <a:custGeom>
              <a:avLst/>
              <a:gdLst>
                <a:gd name="T0" fmla="*/ 0 w 862"/>
                <a:gd name="T1" fmla="*/ 107 h 555"/>
                <a:gd name="T2" fmla="*/ 0 w 862"/>
                <a:gd name="T3" fmla="*/ 107 h 555"/>
                <a:gd name="T4" fmla="*/ 21 w 862"/>
                <a:gd name="T5" fmla="*/ 139 h 555"/>
                <a:gd name="T6" fmla="*/ 21 w 862"/>
                <a:gd name="T7" fmla="*/ 171 h 555"/>
                <a:gd name="T8" fmla="*/ 10 w 862"/>
                <a:gd name="T9" fmla="*/ 171 h 555"/>
                <a:gd name="T10" fmla="*/ 32 w 862"/>
                <a:gd name="T11" fmla="*/ 192 h 555"/>
                <a:gd name="T12" fmla="*/ 64 w 862"/>
                <a:gd name="T13" fmla="*/ 267 h 555"/>
                <a:gd name="T14" fmla="*/ 74 w 862"/>
                <a:gd name="T15" fmla="*/ 256 h 555"/>
                <a:gd name="T16" fmla="*/ 74 w 862"/>
                <a:gd name="T17" fmla="*/ 267 h 555"/>
                <a:gd name="T18" fmla="*/ 85 w 862"/>
                <a:gd name="T19" fmla="*/ 267 h 555"/>
                <a:gd name="T20" fmla="*/ 96 w 862"/>
                <a:gd name="T21" fmla="*/ 278 h 555"/>
                <a:gd name="T22" fmla="*/ 74 w 862"/>
                <a:gd name="T23" fmla="*/ 320 h 555"/>
                <a:gd name="T24" fmla="*/ 74 w 862"/>
                <a:gd name="T25" fmla="*/ 352 h 555"/>
                <a:gd name="T26" fmla="*/ 53 w 862"/>
                <a:gd name="T27" fmla="*/ 384 h 555"/>
                <a:gd name="T28" fmla="*/ 64 w 862"/>
                <a:gd name="T29" fmla="*/ 395 h 555"/>
                <a:gd name="T30" fmla="*/ 106 w 862"/>
                <a:gd name="T31" fmla="*/ 373 h 555"/>
                <a:gd name="T32" fmla="*/ 127 w 862"/>
                <a:gd name="T33" fmla="*/ 480 h 555"/>
                <a:gd name="T34" fmla="*/ 149 w 862"/>
                <a:gd name="T35" fmla="*/ 491 h 555"/>
                <a:gd name="T36" fmla="*/ 149 w 862"/>
                <a:gd name="T37" fmla="*/ 523 h 555"/>
                <a:gd name="T38" fmla="*/ 159 w 862"/>
                <a:gd name="T39" fmla="*/ 533 h 555"/>
                <a:gd name="T40" fmla="*/ 170 w 862"/>
                <a:gd name="T41" fmla="*/ 523 h 555"/>
                <a:gd name="T42" fmla="*/ 191 w 862"/>
                <a:gd name="T43" fmla="*/ 533 h 555"/>
                <a:gd name="T44" fmla="*/ 202 w 862"/>
                <a:gd name="T45" fmla="*/ 523 h 555"/>
                <a:gd name="T46" fmla="*/ 255 w 862"/>
                <a:gd name="T47" fmla="*/ 523 h 555"/>
                <a:gd name="T48" fmla="*/ 266 w 862"/>
                <a:gd name="T49" fmla="*/ 533 h 555"/>
                <a:gd name="T50" fmla="*/ 276 w 862"/>
                <a:gd name="T51" fmla="*/ 512 h 555"/>
                <a:gd name="T52" fmla="*/ 298 w 862"/>
                <a:gd name="T53" fmla="*/ 544 h 555"/>
                <a:gd name="T54" fmla="*/ 308 w 862"/>
                <a:gd name="T55" fmla="*/ 491 h 555"/>
                <a:gd name="T56" fmla="*/ 532 w 862"/>
                <a:gd name="T57" fmla="*/ 523 h 555"/>
                <a:gd name="T58" fmla="*/ 830 w 862"/>
                <a:gd name="T59" fmla="*/ 555 h 555"/>
                <a:gd name="T60" fmla="*/ 830 w 862"/>
                <a:gd name="T61" fmla="*/ 459 h 555"/>
                <a:gd name="T62" fmla="*/ 862 w 862"/>
                <a:gd name="T63" fmla="*/ 128 h 555"/>
                <a:gd name="T64" fmla="*/ 479 w 862"/>
                <a:gd name="T65" fmla="*/ 86 h 555"/>
                <a:gd name="T66" fmla="*/ 287 w 862"/>
                <a:gd name="T67" fmla="*/ 54 h 555"/>
                <a:gd name="T68" fmla="*/ 21 w 862"/>
                <a:gd name="T69" fmla="*/ 0 h 555"/>
                <a:gd name="T70" fmla="*/ 0 w 862"/>
                <a:gd name="T71" fmla="*/ 107 h 55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62"/>
                <a:gd name="T109" fmla="*/ 0 h 555"/>
                <a:gd name="T110" fmla="*/ 862 w 862"/>
                <a:gd name="T111" fmla="*/ 555 h 55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62" h="555">
                  <a:moveTo>
                    <a:pt x="0" y="107"/>
                  </a:moveTo>
                  <a:lnTo>
                    <a:pt x="0" y="107"/>
                  </a:lnTo>
                  <a:lnTo>
                    <a:pt x="21" y="139"/>
                  </a:lnTo>
                  <a:lnTo>
                    <a:pt x="21" y="171"/>
                  </a:lnTo>
                  <a:lnTo>
                    <a:pt x="10" y="171"/>
                  </a:lnTo>
                  <a:lnTo>
                    <a:pt x="32" y="192"/>
                  </a:lnTo>
                  <a:lnTo>
                    <a:pt x="64" y="267"/>
                  </a:lnTo>
                  <a:lnTo>
                    <a:pt x="74" y="256"/>
                  </a:lnTo>
                  <a:lnTo>
                    <a:pt x="74" y="267"/>
                  </a:lnTo>
                  <a:lnTo>
                    <a:pt x="85" y="267"/>
                  </a:lnTo>
                  <a:lnTo>
                    <a:pt x="96" y="278"/>
                  </a:lnTo>
                  <a:lnTo>
                    <a:pt x="74" y="320"/>
                  </a:lnTo>
                  <a:lnTo>
                    <a:pt x="74" y="352"/>
                  </a:lnTo>
                  <a:lnTo>
                    <a:pt x="53" y="384"/>
                  </a:lnTo>
                  <a:lnTo>
                    <a:pt x="64" y="395"/>
                  </a:lnTo>
                  <a:lnTo>
                    <a:pt x="106" y="373"/>
                  </a:lnTo>
                  <a:lnTo>
                    <a:pt x="127" y="480"/>
                  </a:lnTo>
                  <a:lnTo>
                    <a:pt x="149" y="491"/>
                  </a:lnTo>
                  <a:lnTo>
                    <a:pt x="149" y="523"/>
                  </a:lnTo>
                  <a:lnTo>
                    <a:pt x="159" y="533"/>
                  </a:lnTo>
                  <a:lnTo>
                    <a:pt x="170" y="523"/>
                  </a:lnTo>
                  <a:lnTo>
                    <a:pt x="191" y="533"/>
                  </a:lnTo>
                  <a:lnTo>
                    <a:pt x="202" y="523"/>
                  </a:lnTo>
                  <a:lnTo>
                    <a:pt x="255" y="523"/>
                  </a:lnTo>
                  <a:lnTo>
                    <a:pt x="266" y="533"/>
                  </a:lnTo>
                  <a:lnTo>
                    <a:pt x="276" y="512"/>
                  </a:lnTo>
                  <a:lnTo>
                    <a:pt x="298" y="544"/>
                  </a:lnTo>
                  <a:lnTo>
                    <a:pt x="308" y="491"/>
                  </a:lnTo>
                  <a:lnTo>
                    <a:pt x="532" y="523"/>
                  </a:lnTo>
                  <a:lnTo>
                    <a:pt x="830" y="555"/>
                  </a:lnTo>
                  <a:lnTo>
                    <a:pt x="830" y="459"/>
                  </a:lnTo>
                  <a:lnTo>
                    <a:pt x="862" y="128"/>
                  </a:lnTo>
                  <a:lnTo>
                    <a:pt x="479" y="86"/>
                  </a:lnTo>
                  <a:lnTo>
                    <a:pt x="287" y="54"/>
                  </a:lnTo>
                  <a:lnTo>
                    <a:pt x="21" y="0"/>
                  </a:lnTo>
                  <a:lnTo>
                    <a:pt x="0" y="107"/>
                  </a:lnTo>
                </a:path>
              </a:pathLst>
            </a:custGeom>
            <a:grpFill/>
            <a:ln w="17463" cap="flat">
              <a:solidFill>
                <a:srgbClr val="000000"/>
              </a:solidFill>
              <a:prstDash val="solid"/>
              <a:round/>
              <a:headEnd/>
              <a:tailEnd/>
            </a:ln>
          </p:spPr>
          <p:txBody>
            <a:bodyPr/>
            <a:lstStyle/>
            <a:p>
              <a:pPr>
                <a:defRPr/>
              </a:pPr>
              <a:endParaRPr lang="en-US"/>
            </a:p>
          </p:txBody>
        </p:sp>
      </p:grpSp>
      <p:grpSp>
        <p:nvGrpSpPr>
          <p:cNvPr id="13328" name="Group 102"/>
          <p:cNvGrpSpPr>
            <a:grpSpLocks/>
          </p:cNvGrpSpPr>
          <p:nvPr/>
        </p:nvGrpSpPr>
        <p:grpSpPr bwMode="auto">
          <a:xfrm>
            <a:off x="2000250" y="2684463"/>
            <a:ext cx="862013" cy="1319212"/>
            <a:chOff x="782" y="1663"/>
            <a:chExt cx="543" cy="831"/>
          </a:xfrm>
          <a:solidFill>
            <a:schemeClr val="bg1"/>
          </a:solidFill>
        </p:grpSpPr>
        <p:sp>
          <p:nvSpPr>
            <p:cNvPr id="13519" name="Freeform 103" descr="30%"/>
            <p:cNvSpPr>
              <a:spLocks/>
            </p:cNvSpPr>
            <p:nvPr/>
          </p:nvSpPr>
          <p:spPr bwMode="auto">
            <a:xfrm>
              <a:off x="782" y="1663"/>
              <a:ext cx="543" cy="831"/>
            </a:xfrm>
            <a:custGeom>
              <a:avLst/>
              <a:gdLst>
                <a:gd name="T0" fmla="*/ 0 w 543"/>
                <a:gd name="T1" fmla="*/ 309 h 831"/>
                <a:gd name="T2" fmla="*/ 0 w 543"/>
                <a:gd name="T3" fmla="*/ 309 h 831"/>
                <a:gd name="T4" fmla="*/ 32 w 543"/>
                <a:gd name="T5" fmla="*/ 362 h 831"/>
                <a:gd name="T6" fmla="*/ 352 w 543"/>
                <a:gd name="T7" fmla="*/ 831 h 831"/>
                <a:gd name="T8" fmla="*/ 352 w 543"/>
                <a:gd name="T9" fmla="*/ 724 h 831"/>
                <a:gd name="T10" fmla="*/ 373 w 543"/>
                <a:gd name="T11" fmla="*/ 714 h 831"/>
                <a:gd name="T12" fmla="*/ 405 w 543"/>
                <a:gd name="T13" fmla="*/ 735 h 831"/>
                <a:gd name="T14" fmla="*/ 437 w 543"/>
                <a:gd name="T15" fmla="*/ 639 h 831"/>
                <a:gd name="T16" fmla="*/ 543 w 543"/>
                <a:gd name="T17" fmla="*/ 117 h 831"/>
                <a:gd name="T18" fmla="*/ 309 w 543"/>
                <a:gd name="T19" fmla="*/ 63 h 831"/>
                <a:gd name="T20" fmla="*/ 86 w 543"/>
                <a:gd name="T21" fmla="*/ 0 h 831"/>
                <a:gd name="T22" fmla="*/ 0 w 543"/>
                <a:gd name="T23" fmla="*/ 309 h 8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3"/>
                <a:gd name="T37" fmla="*/ 0 h 831"/>
                <a:gd name="T38" fmla="*/ 543 w 543"/>
                <a:gd name="T39" fmla="*/ 831 h 83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3" h="831">
                  <a:moveTo>
                    <a:pt x="0" y="309"/>
                  </a:moveTo>
                  <a:lnTo>
                    <a:pt x="0" y="309"/>
                  </a:lnTo>
                  <a:lnTo>
                    <a:pt x="32" y="362"/>
                  </a:lnTo>
                  <a:lnTo>
                    <a:pt x="352" y="831"/>
                  </a:lnTo>
                  <a:lnTo>
                    <a:pt x="352" y="724"/>
                  </a:lnTo>
                  <a:lnTo>
                    <a:pt x="373" y="714"/>
                  </a:lnTo>
                  <a:lnTo>
                    <a:pt x="405" y="735"/>
                  </a:lnTo>
                  <a:lnTo>
                    <a:pt x="437" y="639"/>
                  </a:lnTo>
                  <a:lnTo>
                    <a:pt x="543" y="117"/>
                  </a:lnTo>
                  <a:lnTo>
                    <a:pt x="309" y="63"/>
                  </a:lnTo>
                  <a:lnTo>
                    <a:pt x="86" y="0"/>
                  </a:lnTo>
                  <a:lnTo>
                    <a:pt x="0" y="309"/>
                  </a:lnTo>
                  <a:close/>
                </a:path>
              </a:pathLst>
            </a:custGeom>
            <a:grpFill/>
            <a:ln w="9525">
              <a:noFill/>
              <a:round/>
              <a:headEnd/>
              <a:tailEnd/>
            </a:ln>
          </p:spPr>
          <p:txBody>
            <a:bodyPr/>
            <a:lstStyle/>
            <a:p>
              <a:pPr>
                <a:defRPr/>
              </a:pPr>
              <a:endParaRPr lang="en-US"/>
            </a:p>
          </p:txBody>
        </p:sp>
        <p:sp>
          <p:nvSpPr>
            <p:cNvPr id="13520" name="Freeform 104" descr="30%"/>
            <p:cNvSpPr>
              <a:spLocks/>
            </p:cNvSpPr>
            <p:nvPr/>
          </p:nvSpPr>
          <p:spPr bwMode="auto">
            <a:xfrm>
              <a:off x="782" y="1663"/>
              <a:ext cx="543" cy="831"/>
            </a:xfrm>
            <a:custGeom>
              <a:avLst/>
              <a:gdLst>
                <a:gd name="T0" fmla="*/ 0 w 543"/>
                <a:gd name="T1" fmla="*/ 309 h 831"/>
                <a:gd name="T2" fmla="*/ 0 w 543"/>
                <a:gd name="T3" fmla="*/ 309 h 831"/>
                <a:gd name="T4" fmla="*/ 32 w 543"/>
                <a:gd name="T5" fmla="*/ 362 h 831"/>
                <a:gd name="T6" fmla="*/ 352 w 543"/>
                <a:gd name="T7" fmla="*/ 831 h 831"/>
                <a:gd name="T8" fmla="*/ 352 w 543"/>
                <a:gd name="T9" fmla="*/ 724 h 831"/>
                <a:gd name="T10" fmla="*/ 373 w 543"/>
                <a:gd name="T11" fmla="*/ 714 h 831"/>
                <a:gd name="T12" fmla="*/ 405 w 543"/>
                <a:gd name="T13" fmla="*/ 735 h 831"/>
                <a:gd name="T14" fmla="*/ 437 w 543"/>
                <a:gd name="T15" fmla="*/ 639 h 831"/>
                <a:gd name="T16" fmla="*/ 543 w 543"/>
                <a:gd name="T17" fmla="*/ 117 h 831"/>
                <a:gd name="T18" fmla="*/ 309 w 543"/>
                <a:gd name="T19" fmla="*/ 63 h 831"/>
                <a:gd name="T20" fmla="*/ 86 w 543"/>
                <a:gd name="T21" fmla="*/ 0 h 831"/>
                <a:gd name="T22" fmla="*/ 0 w 543"/>
                <a:gd name="T23" fmla="*/ 309 h 8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3"/>
                <a:gd name="T37" fmla="*/ 0 h 831"/>
                <a:gd name="T38" fmla="*/ 543 w 543"/>
                <a:gd name="T39" fmla="*/ 831 h 83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3" h="831">
                  <a:moveTo>
                    <a:pt x="0" y="309"/>
                  </a:moveTo>
                  <a:lnTo>
                    <a:pt x="0" y="309"/>
                  </a:lnTo>
                  <a:lnTo>
                    <a:pt x="32" y="362"/>
                  </a:lnTo>
                  <a:lnTo>
                    <a:pt x="352" y="831"/>
                  </a:lnTo>
                  <a:lnTo>
                    <a:pt x="352" y="724"/>
                  </a:lnTo>
                  <a:lnTo>
                    <a:pt x="373" y="714"/>
                  </a:lnTo>
                  <a:lnTo>
                    <a:pt x="405" y="735"/>
                  </a:lnTo>
                  <a:lnTo>
                    <a:pt x="437" y="639"/>
                  </a:lnTo>
                  <a:lnTo>
                    <a:pt x="543" y="117"/>
                  </a:lnTo>
                  <a:lnTo>
                    <a:pt x="309" y="63"/>
                  </a:lnTo>
                  <a:lnTo>
                    <a:pt x="86" y="0"/>
                  </a:lnTo>
                  <a:lnTo>
                    <a:pt x="0" y="309"/>
                  </a:lnTo>
                </a:path>
              </a:pathLst>
            </a:custGeom>
            <a:grpFill/>
            <a:ln w="17463" cap="flat">
              <a:solidFill>
                <a:srgbClr val="000000"/>
              </a:solidFill>
              <a:prstDash val="solid"/>
              <a:round/>
              <a:headEnd/>
              <a:tailEnd/>
            </a:ln>
          </p:spPr>
          <p:txBody>
            <a:bodyPr/>
            <a:lstStyle/>
            <a:p>
              <a:pPr>
                <a:defRPr/>
              </a:pPr>
              <a:endParaRPr lang="en-US"/>
            </a:p>
          </p:txBody>
        </p:sp>
      </p:grpSp>
      <p:grpSp>
        <p:nvGrpSpPr>
          <p:cNvPr id="13329" name="Group 105"/>
          <p:cNvGrpSpPr>
            <a:grpSpLocks/>
          </p:cNvGrpSpPr>
          <p:nvPr/>
        </p:nvGrpSpPr>
        <p:grpSpPr bwMode="auto">
          <a:xfrm>
            <a:off x="7962900" y="2159000"/>
            <a:ext cx="220663" cy="457200"/>
            <a:chOff x="4538" y="1332"/>
            <a:chExt cx="139" cy="288"/>
          </a:xfrm>
          <a:solidFill>
            <a:schemeClr val="bg1"/>
          </a:solidFill>
        </p:grpSpPr>
        <p:sp>
          <p:nvSpPr>
            <p:cNvPr id="13517" name="Freeform 106" descr="30%"/>
            <p:cNvSpPr>
              <a:spLocks/>
            </p:cNvSpPr>
            <p:nvPr/>
          </p:nvSpPr>
          <p:spPr bwMode="auto">
            <a:xfrm>
              <a:off x="4538" y="1332"/>
              <a:ext cx="139" cy="288"/>
            </a:xfrm>
            <a:custGeom>
              <a:avLst/>
              <a:gdLst>
                <a:gd name="T0" fmla="*/ 0 w 139"/>
                <a:gd name="T1" fmla="*/ 203 h 288"/>
                <a:gd name="T2" fmla="*/ 0 w 139"/>
                <a:gd name="T3" fmla="*/ 203 h 288"/>
                <a:gd name="T4" fmla="*/ 0 w 139"/>
                <a:gd name="T5" fmla="*/ 128 h 288"/>
                <a:gd name="T6" fmla="*/ 22 w 139"/>
                <a:gd name="T7" fmla="*/ 107 h 288"/>
                <a:gd name="T8" fmla="*/ 22 w 139"/>
                <a:gd name="T9" fmla="*/ 32 h 288"/>
                <a:gd name="T10" fmla="*/ 22 w 139"/>
                <a:gd name="T11" fmla="*/ 11 h 288"/>
                <a:gd name="T12" fmla="*/ 43 w 139"/>
                <a:gd name="T13" fmla="*/ 0 h 288"/>
                <a:gd name="T14" fmla="*/ 107 w 139"/>
                <a:gd name="T15" fmla="*/ 181 h 288"/>
                <a:gd name="T16" fmla="*/ 128 w 139"/>
                <a:gd name="T17" fmla="*/ 224 h 288"/>
                <a:gd name="T18" fmla="*/ 139 w 139"/>
                <a:gd name="T19" fmla="*/ 224 h 288"/>
                <a:gd name="T20" fmla="*/ 128 w 139"/>
                <a:gd name="T21" fmla="*/ 245 h 288"/>
                <a:gd name="T22" fmla="*/ 107 w 139"/>
                <a:gd name="T23" fmla="*/ 267 h 288"/>
                <a:gd name="T24" fmla="*/ 11 w 139"/>
                <a:gd name="T25" fmla="*/ 288 h 288"/>
                <a:gd name="T26" fmla="*/ 0 w 139"/>
                <a:gd name="T27" fmla="*/ 203 h 2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9"/>
                <a:gd name="T43" fmla="*/ 0 h 288"/>
                <a:gd name="T44" fmla="*/ 139 w 139"/>
                <a:gd name="T45" fmla="*/ 288 h 28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9" h="288">
                  <a:moveTo>
                    <a:pt x="0" y="203"/>
                  </a:moveTo>
                  <a:lnTo>
                    <a:pt x="0" y="203"/>
                  </a:lnTo>
                  <a:lnTo>
                    <a:pt x="0" y="128"/>
                  </a:lnTo>
                  <a:lnTo>
                    <a:pt x="22" y="107"/>
                  </a:lnTo>
                  <a:lnTo>
                    <a:pt x="22" y="32"/>
                  </a:lnTo>
                  <a:lnTo>
                    <a:pt x="22" y="11"/>
                  </a:lnTo>
                  <a:lnTo>
                    <a:pt x="43" y="0"/>
                  </a:lnTo>
                  <a:lnTo>
                    <a:pt x="107" y="181"/>
                  </a:lnTo>
                  <a:lnTo>
                    <a:pt x="128" y="224"/>
                  </a:lnTo>
                  <a:lnTo>
                    <a:pt x="139" y="224"/>
                  </a:lnTo>
                  <a:lnTo>
                    <a:pt x="128" y="245"/>
                  </a:lnTo>
                  <a:lnTo>
                    <a:pt x="107" y="267"/>
                  </a:lnTo>
                  <a:lnTo>
                    <a:pt x="11" y="288"/>
                  </a:lnTo>
                  <a:lnTo>
                    <a:pt x="0" y="203"/>
                  </a:lnTo>
                  <a:close/>
                </a:path>
              </a:pathLst>
            </a:custGeom>
            <a:grpFill/>
            <a:ln w="9525">
              <a:noFill/>
              <a:round/>
              <a:headEnd/>
              <a:tailEnd/>
            </a:ln>
          </p:spPr>
          <p:txBody>
            <a:bodyPr/>
            <a:lstStyle/>
            <a:p>
              <a:pPr>
                <a:defRPr/>
              </a:pPr>
              <a:endParaRPr lang="en-US"/>
            </a:p>
          </p:txBody>
        </p:sp>
        <p:sp>
          <p:nvSpPr>
            <p:cNvPr id="13518" name="Freeform 107" descr="30%"/>
            <p:cNvSpPr>
              <a:spLocks/>
            </p:cNvSpPr>
            <p:nvPr/>
          </p:nvSpPr>
          <p:spPr bwMode="auto">
            <a:xfrm>
              <a:off x="4538" y="1332"/>
              <a:ext cx="139" cy="288"/>
            </a:xfrm>
            <a:custGeom>
              <a:avLst/>
              <a:gdLst>
                <a:gd name="T0" fmla="*/ 0 w 139"/>
                <a:gd name="T1" fmla="*/ 203 h 288"/>
                <a:gd name="T2" fmla="*/ 0 w 139"/>
                <a:gd name="T3" fmla="*/ 203 h 288"/>
                <a:gd name="T4" fmla="*/ 0 w 139"/>
                <a:gd name="T5" fmla="*/ 128 h 288"/>
                <a:gd name="T6" fmla="*/ 22 w 139"/>
                <a:gd name="T7" fmla="*/ 107 h 288"/>
                <a:gd name="T8" fmla="*/ 22 w 139"/>
                <a:gd name="T9" fmla="*/ 32 h 288"/>
                <a:gd name="T10" fmla="*/ 22 w 139"/>
                <a:gd name="T11" fmla="*/ 11 h 288"/>
                <a:gd name="T12" fmla="*/ 43 w 139"/>
                <a:gd name="T13" fmla="*/ 0 h 288"/>
                <a:gd name="T14" fmla="*/ 107 w 139"/>
                <a:gd name="T15" fmla="*/ 181 h 288"/>
                <a:gd name="T16" fmla="*/ 128 w 139"/>
                <a:gd name="T17" fmla="*/ 224 h 288"/>
                <a:gd name="T18" fmla="*/ 139 w 139"/>
                <a:gd name="T19" fmla="*/ 224 h 288"/>
                <a:gd name="T20" fmla="*/ 128 w 139"/>
                <a:gd name="T21" fmla="*/ 245 h 288"/>
                <a:gd name="T22" fmla="*/ 107 w 139"/>
                <a:gd name="T23" fmla="*/ 267 h 288"/>
                <a:gd name="T24" fmla="*/ 11 w 139"/>
                <a:gd name="T25" fmla="*/ 288 h 288"/>
                <a:gd name="T26" fmla="*/ 0 w 139"/>
                <a:gd name="T27" fmla="*/ 203 h 2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9"/>
                <a:gd name="T43" fmla="*/ 0 h 288"/>
                <a:gd name="T44" fmla="*/ 139 w 139"/>
                <a:gd name="T45" fmla="*/ 288 h 28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9" h="288">
                  <a:moveTo>
                    <a:pt x="0" y="203"/>
                  </a:moveTo>
                  <a:lnTo>
                    <a:pt x="0" y="203"/>
                  </a:lnTo>
                  <a:lnTo>
                    <a:pt x="0" y="128"/>
                  </a:lnTo>
                  <a:lnTo>
                    <a:pt x="22" y="107"/>
                  </a:lnTo>
                  <a:lnTo>
                    <a:pt x="22" y="32"/>
                  </a:lnTo>
                  <a:lnTo>
                    <a:pt x="22" y="11"/>
                  </a:lnTo>
                  <a:lnTo>
                    <a:pt x="43" y="0"/>
                  </a:lnTo>
                  <a:lnTo>
                    <a:pt x="107" y="181"/>
                  </a:lnTo>
                  <a:lnTo>
                    <a:pt x="128" y="224"/>
                  </a:lnTo>
                  <a:lnTo>
                    <a:pt x="139" y="224"/>
                  </a:lnTo>
                  <a:lnTo>
                    <a:pt x="128" y="245"/>
                  </a:lnTo>
                  <a:lnTo>
                    <a:pt x="107" y="267"/>
                  </a:lnTo>
                  <a:lnTo>
                    <a:pt x="11" y="288"/>
                  </a:lnTo>
                  <a:lnTo>
                    <a:pt x="0" y="203"/>
                  </a:lnTo>
                </a:path>
              </a:pathLst>
            </a:custGeom>
            <a:grpFill/>
            <a:ln w="17463" cap="flat">
              <a:solidFill>
                <a:srgbClr val="000000"/>
              </a:solidFill>
              <a:prstDash val="solid"/>
              <a:round/>
              <a:headEnd/>
              <a:tailEnd/>
            </a:ln>
          </p:spPr>
          <p:txBody>
            <a:bodyPr/>
            <a:lstStyle/>
            <a:p>
              <a:pPr>
                <a:defRPr/>
              </a:pPr>
              <a:endParaRPr lang="en-US"/>
            </a:p>
          </p:txBody>
        </p:sp>
      </p:grpSp>
      <p:grpSp>
        <p:nvGrpSpPr>
          <p:cNvPr id="13331" name="Group 108"/>
          <p:cNvGrpSpPr>
            <a:grpSpLocks/>
          </p:cNvGrpSpPr>
          <p:nvPr/>
        </p:nvGrpSpPr>
        <p:grpSpPr bwMode="auto">
          <a:xfrm>
            <a:off x="7726363" y="2903538"/>
            <a:ext cx="169862" cy="423862"/>
            <a:chOff x="4389" y="1801"/>
            <a:chExt cx="107" cy="267"/>
          </a:xfrm>
          <a:solidFill>
            <a:srgbClr val="9DDDA8"/>
          </a:solidFill>
        </p:grpSpPr>
        <p:sp>
          <p:nvSpPr>
            <p:cNvPr id="13515" name="Freeform 109" descr="30%"/>
            <p:cNvSpPr>
              <a:spLocks/>
            </p:cNvSpPr>
            <p:nvPr/>
          </p:nvSpPr>
          <p:spPr bwMode="auto">
            <a:xfrm>
              <a:off x="4389" y="1801"/>
              <a:ext cx="107" cy="267"/>
            </a:xfrm>
            <a:custGeom>
              <a:avLst/>
              <a:gdLst>
                <a:gd name="T0" fmla="*/ 0 w 107"/>
                <a:gd name="T1" fmla="*/ 192 h 267"/>
                <a:gd name="T2" fmla="*/ 0 w 107"/>
                <a:gd name="T3" fmla="*/ 192 h 267"/>
                <a:gd name="T4" fmla="*/ 0 w 107"/>
                <a:gd name="T5" fmla="*/ 181 h 267"/>
                <a:gd name="T6" fmla="*/ 22 w 107"/>
                <a:gd name="T7" fmla="*/ 171 h 267"/>
                <a:gd name="T8" fmla="*/ 32 w 107"/>
                <a:gd name="T9" fmla="*/ 149 h 267"/>
                <a:gd name="T10" fmla="*/ 43 w 107"/>
                <a:gd name="T11" fmla="*/ 128 h 267"/>
                <a:gd name="T12" fmla="*/ 0 w 107"/>
                <a:gd name="T13" fmla="*/ 96 h 267"/>
                <a:gd name="T14" fmla="*/ 0 w 107"/>
                <a:gd name="T15" fmla="*/ 53 h 267"/>
                <a:gd name="T16" fmla="*/ 22 w 107"/>
                <a:gd name="T17" fmla="*/ 0 h 267"/>
                <a:gd name="T18" fmla="*/ 86 w 107"/>
                <a:gd name="T19" fmla="*/ 32 h 267"/>
                <a:gd name="T20" fmla="*/ 96 w 107"/>
                <a:gd name="T21" fmla="*/ 43 h 267"/>
                <a:gd name="T22" fmla="*/ 86 w 107"/>
                <a:gd name="T23" fmla="*/ 64 h 267"/>
                <a:gd name="T24" fmla="*/ 75 w 107"/>
                <a:gd name="T25" fmla="*/ 75 h 267"/>
                <a:gd name="T26" fmla="*/ 75 w 107"/>
                <a:gd name="T27" fmla="*/ 85 h 267"/>
                <a:gd name="T28" fmla="*/ 86 w 107"/>
                <a:gd name="T29" fmla="*/ 96 h 267"/>
                <a:gd name="T30" fmla="*/ 86 w 107"/>
                <a:gd name="T31" fmla="*/ 96 h 267"/>
                <a:gd name="T32" fmla="*/ 96 w 107"/>
                <a:gd name="T33" fmla="*/ 96 h 267"/>
                <a:gd name="T34" fmla="*/ 96 w 107"/>
                <a:gd name="T35" fmla="*/ 85 h 267"/>
                <a:gd name="T36" fmla="*/ 96 w 107"/>
                <a:gd name="T37" fmla="*/ 85 h 267"/>
                <a:gd name="T38" fmla="*/ 107 w 107"/>
                <a:gd name="T39" fmla="*/ 107 h 267"/>
                <a:gd name="T40" fmla="*/ 107 w 107"/>
                <a:gd name="T41" fmla="*/ 160 h 267"/>
                <a:gd name="T42" fmla="*/ 107 w 107"/>
                <a:gd name="T43" fmla="*/ 149 h 267"/>
                <a:gd name="T44" fmla="*/ 96 w 107"/>
                <a:gd name="T45" fmla="*/ 128 h 267"/>
                <a:gd name="T46" fmla="*/ 96 w 107"/>
                <a:gd name="T47" fmla="*/ 139 h 267"/>
                <a:gd name="T48" fmla="*/ 107 w 107"/>
                <a:gd name="T49" fmla="*/ 149 h 267"/>
                <a:gd name="T50" fmla="*/ 96 w 107"/>
                <a:gd name="T51" fmla="*/ 160 h 267"/>
                <a:gd name="T52" fmla="*/ 96 w 107"/>
                <a:gd name="T53" fmla="*/ 171 h 267"/>
                <a:gd name="T54" fmla="*/ 96 w 107"/>
                <a:gd name="T55" fmla="*/ 192 h 267"/>
                <a:gd name="T56" fmla="*/ 86 w 107"/>
                <a:gd name="T57" fmla="*/ 192 h 267"/>
                <a:gd name="T58" fmla="*/ 86 w 107"/>
                <a:gd name="T59" fmla="*/ 203 h 267"/>
                <a:gd name="T60" fmla="*/ 75 w 107"/>
                <a:gd name="T61" fmla="*/ 224 h 267"/>
                <a:gd name="T62" fmla="*/ 64 w 107"/>
                <a:gd name="T63" fmla="*/ 267 h 267"/>
                <a:gd name="T64" fmla="*/ 54 w 107"/>
                <a:gd name="T65" fmla="*/ 267 h 267"/>
                <a:gd name="T66" fmla="*/ 54 w 107"/>
                <a:gd name="T67" fmla="*/ 245 h 267"/>
                <a:gd name="T68" fmla="*/ 54 w 107"/>
                <a:gd name="T69" fmla="*/ 235 h 267"/>
                <a:gd name="T70" fmla="*/ 32 w 107"/>
                <a:gd name="T71" fmla="*/ 235 h 267"/>
                <a:gd name="T72" fmla="*/ 11 w 107"/>
                <a:gd name="T73" fmla="*/ 224 h 267"/>
                <a:gd name="T74" fmla="*/ 0 w 107"/>
                <a:gd name="T75" fmla="*/ 213 h 267"/>
                <a:gd name="T76" fmla="*/ 0 w 107"/>
                <a:gd name="T77" fmla="*/ 192 h 26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7"/>
                <a:gd name="T118" fmla="*/ 0 h 267"/>
                <a:gd name="T119" fmla="*/ 107 w 107"/>
                <a:gd name="T120" fmla="*/ 267 h 26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7" h="267">
                  <a:moveTo>
                    <a:pt x="0" y="192"/>
                  </a:moveTo>
                  <a:lnTo>
                    <a:pt x="0" y="192"/>
                  </a:lnTo>
                  <a:lnTo>
                    <a:pt x="0" y="181"/>
                  </a:lnTo>
                  <a:lnTo>
                    <a:pt x="22" y="171"/>
                  </a:lnTo>
                  <a:lnTo>
                    <a:pt x="32" y="149"/>
                  </a:lnTo>
                  <a:lnTo>
                    <a:pt x="43" y="128"/>
                  </a:lnTo>
                  <a:lnTo>
                    <a:pt x="0" y="96"/>
                  </a:lnTo>
                  <a:lnTo>
                    <a:pt x="0" y="53"/>
                  </a:lnTo>
                  <a:lnTo>
                    <a:pt x="22" y="0"/>
                  </a:lnTo>
                  <a:lnTo>
                    <a:pt x="86" y="32"/>
                  </a:lnTo>
                  <a:lnTo>
                    <a:pt x="96" y="43"/>
                  </a:lnTo>
                  <a:lnTo>
                    <a:pt x="86" y="64"/>
                  </a:lnTo>
                  <a:lnTo>
                    <a:pt x="75" y="75"/>
                  </a:lnTo>
                  <a:lnTo>
                    <a:pt x="75" y="85"/>
                  </a:lnTo>
                  <a:lnTo>
                    <a:pt x="86" y="96"/>
                  </a:lnTo>
                  <a:lnTo>
                    <a:pt x="96" y="96"/>
                  </a:lnTo>
                  <a:lnTo>
                    <a:pt x="96" y="85"/>
                  </a:lnTo>
                  <a:lnTo>
                    <a:pt x="107" y="107"/>
                  </a:lnTo>
                  <a:lnTo>
                    <a:pt x="107" y="160"/>
                  </a:lnTo>
                  <a:lnTo>
                    <a:pt x="107" y="149"/>
                  </a:lnTo>
                  <a:lnTo>
                    <a:pt x="96" y="128"/>
                  </a:lnTo>
                  <a:lnTo>
                    <a:pt x="96" y="139"/>
                  </a:lnTo>
                  <a:lnTo>
                    <a:pt x="107" y="149"/>
                  </a:lnTo>
                  <a:lnTo>
                    <a:pt x="96" y="160"/>
                  </a:lnTo>
                  <a:lnTo>
                    <a:pt x="96" y="171"/>
                  </a:lnTo>
                  <a:lnTo>
                    <a:pt x="96" y="192"/>
                  </a:lnTo>
                  <a:lnTo>
                    <a:pt x="86" y="192"/>
                  </a:lnTo>
                  <a:lnTo>
                    <a:pt x="86" y="203"/>
                  </a:lnTo>
                  <a:lnTo>
                    <a:pt x="75" y="224"/>
                  </a:lnTo>
                  <a:lnTo>
                    <a:pt x="64" y="267"/>
                  </a:lnTo>
                  <a:lnTo>
                    <a:pt x="54" y="267"/>
                  </a:lnTo>
                  <a:lnTo>
                    <a:pt x="54" y="245"/>
                  </a:lnTo>
                  <a:lnTo>
                    <a:pt x="54" y="235"/>
                  </a:lnTo>
                  <a:lnTo>
                    <a:pt x="32" y="235"/>
                  </a:lnTo>
                  <a:lnTo>
                    <a:pt x="11" y="224"/>
                  </a:lnTo>
                  <a:lnTo>
                    <a:pt x="0" y="213"/>
                  </a:lnTo>
                  <a:lnTo>
                    <a:pt x="0" y="192"/>
                  </a:lnTo>
                  <a:close/>
                </a:path>
              </a:pathLst>
            </a:custGeom>
            <a:grpFill/>
            <a:ln w="9525">
              <a:noFill/>
              <a:round/>
              <a:headEnd/>
              <a:tailEnd/>
            </a:ln>
          </p:spPr>
          <p:txBody>
            <a:bodyPr/>
            <a:lstStyle/>
            <a:p>
              <a:pPr>
                <a:defRPr/>
              </a:pPr>
              <a:endParaRPr lang="en-US"/>
            </a:p>
          </p:txBody>
        </p:sp>
        <p:sp>
          <p:nvSpPr>
            <p:cNvPr id="13516" name="Freeform 110" descr="30%"/>
            <p:cNvSpPr>
              <a:spLocks/>
            </p:cNvSpPr>
            <p:nvPr/>
          </p:nvSpPr>
          <p:spPr bwMode="auto">
            <a:xfrm>
              <a:off x="4389" y="1801"/>
              <a:ext cx="107" cy="267"/>
            </a:xfrm>
            <a:custGeom>
              <a:avLst/>
              <a:gdLst>
                <a:gd name="T0" fmla="*/ 0 w 107"/>
                <a:gd name="T1" fmla="*/ 192 h 267"/>
                <a:gd name="T2" fmla="*/ 0 w 107"/>
                <a:gd name="T3" fmla="*/ 192 h 267"/>
                <a:gd name="T4" fmla="*/ 0 w 107"/>
                <a:gd name="T5" fmla="*/ 181 h 267"/>
                <a:gd name="T6" fmla="*/ 22 w 107"/>
                <a:gd name="T7" fmla="*/ 171 h 267"/>
                <a:gd name="T8" fmla="*/ 32 w 107"/>
                <a:gd name="T9" fmla="*/ 149 h 267"/>
                <a:gd name="T10" fmla="*/ 43 w 107"/>
                <a:gd name="T11" fmla="*/ 128 h 267"/>
                <a:gd name="T12" fmla="*/ 0 w 107"/>
                <a:gd name="T13" fmla="*/ 96 h 267"/>
                <a:gd name="T14" fmla="*/ 0 w 107"/>
                <a:gd name="T15" fmla="*/ 53 h 267"/>
                <a:gd name="T16" fmla="*/ 22 w 107"/>
                <a:gd name="T17" fmla="*/ 0 h 267"/>
                <a:gd name="T18" fmla="*/ 86 w 107"/>
                <a:gd name="T19" fmla="*/ 32 h 267"/>
                <a:gd name="T20" fmla="*/ 96 w 107"/>
                <a:gd name="T21" fmla="*/ 43 h 267"/>
                <a:gd name="T22" fmla="*/ 86 w 107"/>
                <a:gd name="T23" fmla="*/ 64 h 267"/>
                <a:gd name="T24" fmla="*/ 75 w 107"/>
                <a:gd name="T25" fmla="*/ 75 h 267"/>
                <a:gd name="T26" fmla="*/ 75 w 107"/>
                <a:gd name="T27" fmla="*/ 85 h 267"/>
                <a:gd name="T28" fmla="*/ 86 w 107"/>
                <a:gd name="T29" fmla="*/ 96 h 267"/>
                <a:gd name="T30" fmla="*/ 86 w 107"/>
                <a:gd name="T31" fmla="*/ 96 h 267"/>
                <a:gd name="T32" fmla="*/ 96 w 107"/>
                <a:gd name="T33" fmla="*/ 96 h 267"/>
                <a:gd name="T34" fmla="*/ 96 w 107"/>
                <a:gd name="T35" fmla="*/ 85 h 267"/>
                <a:gd name="T36" fmla="*/ 96 w 107"/>
                <a:gd name="T37" fmla="*/ 85 h 267"/>
                <a:gd name="T38" fmla="*/ 107 w 107"/>
                <a:gd name="T39" fmla="*/ 107 h 267"/>
                <a:gd name="T40" fmla="*/ 107 w 107"/>
                <a:gd name="T41" fmla="*/ 160 h 267"/>
                <a:gd name="T42" fmla="*/ 107 w 107"/>
                <a:gd name="T43" fmla="*/ 149 h 267"/>
                <a:gd name="T44" fmla="*/ 96 w 107"/>
                <a:gd name="T45" fmla="*/ 128 h 267"/>
                <a:gd name="T46" fmla="*/ 96 w 107"/>
                <a:gd name="T47" fmla="*/ 139 h 267"/>
                <a:gd name="T48" fmla="*/ 107 w 107"/>
                <a:gd name="T49" fmla="*/ 149 h 267"/>
                <a:gd name="T50" fmla="*/ 96 w 107"/>
                <a:gd name="T51" fmla="*/ 160 h 267"/>
                <a:gd name="T52" fmla="*/ 96 w 107"/>
                <a:gd name="T53" fmla="*/ 171 h 267"/>
                <a:gd name="T54" fmla="*/ 96 w 107"/>
                <a:gd name="T55" fmla="*/ 192 h 267"/>
                <a:gd name="T56" fmla="*/ 86 w 107"/>
                <a:gd name="T57" fmla="*/ 192 h 267"/>
                <a:gd name="T58" fmla="*/ 86 w 107"/>
                <a:gd name="T59" fmla="*/ 203 h 267"/>
                <a:gd name="T60" fmla="*/ 75 w 107"/>
                <a:gd name="T61" fmla="*/ 224 h 267"/>
                <a:gd name="T62" fmla="*/ 64 w 107"/>
                <a:gd name="T63" fmla="*/ 267 h 267"/>
                <a:gd name="T64" fmla="*/ 54 w 107"/>
                <a:gd name="T65" fmla="*/ 267 h 267"/>
                <a:gd name="T66" fmla="*/ 54 w 107"/>
                <a:gd name="T67" fmla="*/ 245 h 267"/>
                <a:gd name="T68" fmla="*/ 54 w 107"/>
                <a:gd name="T69" fmla="*/ 235 h 267"/>
                <a:gd name="T70" fmla="*/ 32 w 107"/>
                <a:gd name="T71" fmla="*/ 235 h 267"/>
                <a:gd name="T72" fmla="*/ 11 w 107"/>
                <a:gd name="T73" fmla="*/ 224 h 267"/>
                <a:gd name="T74" fmla="*/ 0 w 107"/>
                <a:gd name="T75" fmla="*/ 213 h 267"/>
                <a:gd name="T76" fmla="*/ 0 w 107"/>
                <a:gd name="T77" fmla="*/ 192 h 26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7"/>
                <a:gd name="T118" fmla="*/ 0 h 267"/>
                <a:gd name="T119" fmla="*/ 107 w 107"/>
                <a:gd name="T120" fmla="*/ 267 h 26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7" h="267">
                  <a:moveTo>
                    <a:pt x="0" y="192"/>
                  </a:moveTo>
                  <a:lnTo>
                    <a:pt x="0" y="192"/>
                  </a:lnTo>
                  <a:lnTo>
                    <a:pt x="0" y="181"/>
                  </a:lnTo>
                  <a:lnTo>
                    <a:pt x="22" y="171"/>
                  </a:lnTo>
                  <a:lnTo>
                    <a:pt x="32" y="149"/>
                  </a:lnTo>
                  <a:lnTo>
                    <a:pt x="43" y="128"/>
                  </a:lnTo>
                  <a:lnTo>
                    <a:pt x="0" y="96"/>
                  </a:lnTo>
                  <a:lnTo>
                    <a:pt x="0" y="53"/>
                  </a:lnTo>
                  <a:lnTo>
                    <a:pt x="22" y="0"/>
                  </a:lnTo>
                  <a:lnTo>
                    <a:pt x="86" y="32"/>
                  </a:lnTo>
                  <a:lnTo>
                    <a:pt x="96" y="43"/>
                  </a:lnTo>
                  <a:lnTo>
                    <a:pt x="86" y="64"/>
                  </a:lnTo>
                  <a:lnTo>
                    <a:pt x="75" y="75"/>
                  </a:lnTo>
                  <a:lnTo>
                    <a:pt x="75" y="85"/>
                  </a:lnTo>
                  <a:lnTo>
                    <a:pt x="86" y="96"/>
                  </a:lnTo>
                  <a:lnTo>
                    <a:pt x="96" y="96"/>
                  </a:lnTo>
                  <a:lnTo>
                    <a:pt x="96" y="85"/>
                  </a:lnTo>
                  <a:lnTo>
                    <a:pt x="107" y="107"/>
                  </a:lnTo>
                  <a:lnTo>
                    <a:pt x="107" y="160"/>
                  </a:lnTo>
                  <a:lnTo>
                    <a:pt x="107" y="149"/>
                  </a:lnTo>
                  <a:lnTo>
                    <a:pt x="96" y="128"/>
                  </a:lnTo>
                  <a:lnTo>
                    <a:pt x="96" y="139"/>
                  </a:lnTo>
                  <a:lnTo>
                    <a:pt x="107" y="149"/>
                  </a:lnTo>
                  <a:lnTo>
                    <a:pt x="96" y="160"/>
                  </a:lnTo>
                  <a:lnTo>
                    <a:pt x="96" y="171"/>
                  </a:lnTo>
                  <a:lnTo>
                    <a:pt x="96" y="192"/>
                  </a:lnTo>
                  <a:lnTo>
                    <a:pt x="86" y="192"/>
                  </a:lnTo>
                  <a:lnTo>
                    <a:pt x="86" y="203"/>
                  </a:lnTo>
                  <a:lnTo>
                    <a:pt x="75" y="224"/>
                  </a:lnTo>
                  <a:lnTo>
                    <a:pt x="64" y="267"/>
                  </a:lnTo>
                  <a:lnTo>
                    <a:pt x="54" y="267"/>
                  </a:lnTo>
                  <a:lnTo>
                    <a:pt x="54" y="245"/>
                  </a:lnTo>
                  <a:lnTo>
                    <a:pt x="54" y="235"/>
                  </a:lnTo>
                  <a:lnTo>
                    <a:pt x="32" y="235"/>
                  </a:lnTo>
                  <a:lnTo>
                    <a:pt x="11" y="224"/>
                  </a:lnTo>
                  <a:lnTo>
                    <a:pt x="0" y="213"/>
                  </a:lnTo>
                  <a:lnTo>
                    <a:pt x="0" y="192"/>
                  </a:lnTo>
                </a:path>
              </a:pathLst>
            </a:custGeom>
            <a:grpFill/>
            <a:ln w="17463" cap="flat">
              <a:solidFill>
                <a:srgbClr val="000000"/>
              </a:solidFill>
              <a:prstDash val="solid"/>
              <a:round/>
              <a:headEnd/>
              <a:tailEnd/>
            </a:ln>
          </p:spPr>
          <p:txBody>
            <a:bodyPr/>
            <a:lstStyle/>
            <a:p>
              <a:pPr>
                <a:defRPr/>
              </a:pPr>
              <a:endParaRPr lang="en-US"/>
            </a:p>
          </p:txBody>
        </p:sp>
      </p:grpSp>
      <p:grpSp>
        <p:nvGrpSpPr>
          <p:cNvPr id="13332" name="Group 111"/>
          <p:cNvGrpSpPr>
            <a:grpSpLocks/>
          </p:cNvGrpSpPr>
          <p:nvPr/>
        </p:nvGrpSpPr>
        <p:grpSpPr bwMode="auto">
          <a:xfrm>
            <a:off x="3217863" y="3817938"/>
            <a:ext cx="944562" cy="963612"/>
            <a:chOff x="1549" y="2377"/>
            <a:chExt cx="595" cy="607"/>
          </a:xfrm>
          <a:solidFill>
            <a:srgbClr val="FFC000"/>
          </a:solidFill>
        </p:grpSpPr>
        <p:sp>
          <p:nvSpPr>
            <p:cNvPr id="13340" name="Freeform 112"/>
            <p:cNvSpPr>
              <a:spLocks/>
            </p:cNvSpPr>
            <p:nvPr/>
          </p:nvSpPr>
          <p:spPr bwMode="auto">
            <a:xfrm>
              <a:off x="1549" y="2377"/>
              <a:ext cx="595" cy="607"/>
            </a:xfrm>
            <a:custGeom>
              <a:avLst/>
              <a:gdLst>
                <a:gd name="T0" fmla="*/ 0 w 595"/>
                <a:gd name="T1" fmla="*/ 596 h 607"/>
                <a:gd name="T2" fmla="*/ 0 w 595"/>
                <a:gd name="T3" fmla="*/ 596 h 607"/>
                <a:gd name="T4" fmla="*/ 74 w 595"/>
                <a:gd name="T5" fmla="*/ 607 h 607"/>
                <a:gd name="T6" fmla="*/ 85 w 595"/>
                <a:gd name="T7" fmla="*/ 554 h 607"/>
                <a:gd name="T8" fmla="*/ 234 w 595"/>
                <a:gd name="T9" fmla="*/ 575 h 607"/>
                <a:gd name="T10" fmla="*/ 223 w 595"/>
                <a:gd name="T11" fmla="*/ 554 h 607"/>
                <a:gd name="T12" fmla="*/ 244 w 595"/>
                <a:gd name="T13" fmla="*/ 554 h 607"/>
                <a:gd name="T14" fmla="*/ 542 w 595"/>
                <a:gd name="T15" fmla="*/ 586 h 607"/>
                <a:gd name="T16" fmla="*/ 585 w 595"/>
                <a:gd name="T17" fmla="*/ 106 h 607"/>
                <a:gd name="T18" fmla="*/ 595 w 595"/>
                <a:gd name="T19" fmla="*/ 53 h 607"/>
                <a:gd name="T20" fmla="*/ 340 w 595"/>
                <a:gd name="T21" fmla="*/ 32 h 607"/>
                <a:gd name="T22" fmla="*/ 85 w 595"/>
                <a:gd name="T23" fmla="*/ 0 h 607"/>
                <a:gd name="T24" fmla="*/ 0 w 595"/>
                <a:gd name="T25" fmla="*/ 596 h 6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95"/>
                <a:gd name="T40" fmla="*/ 0 h 607"/>
                <a:gd name="T41" fmla="*/ 595 w 595"/>
                <a:gd name="T42" fmla="*/ 607 h 6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95" h="607">
                  <a:moveTo>
                    <a:pt x="0" y="596"/>
                  </a:moveTo>
                  <a:lnTo>
                    <a:pt x="0" y="596"/>
                  </a:lnTo>
                  <a:lnTo>
                    <a:pt x="74" y="607"/>
                  </a:lnTo>
                  <a:lnTo>
                    <a:pt x="85" y="554"/>
                  </a:lnTo>
                  <a:lnTo>
                    <a:pt x="234" y="575"/>
                  </a:lnTo>
                  <a:lnTo>
                    <a:pt x="223" y="554"/>
                  </a:lnTo>
                  <a:lnTo>
                    <a:pt x="244" y="554"/>
                  </a:lnTo>
                  <a:lnTo>
                    <a:pt x="542" y="586"/>
                  </a:lnTo>
                  <a:lnTo>
                    <a:pt x="585" y="106"/>
                  </a:lnTo>
                  <a:lnTo>
                    <a:pt x="595" y="53"/>
                  </a:lnTo>
                  <a:lnTo>
                    <a:pt x="340" y="32"/>
                  </a:lnTo>
                  <a:lnTo>
                    <a:pt x="85" y="0"/>
                  </a:lnTo>
                  <a:lnTo>
                    <a:pt x="0" y="596"/>
                  </a:lnTo>
                  <a:close/>
                </a:path>
              </a:pathLst>
            </a:custGeom>
            <a:grpFill/>
            <a:ln w="9525">
              <a:noFill/>
              <a:round/>
              <a:headEnd/>
              <a:tailEnd/>
            </a:ln>
          </p:spPr>
          <p:txBody>
            <a:bodyPr/>
            <a:lstStyle/>
            <a:p>
              <a:endParaRPr lang="en-US"/>
            </a:p>
          </p:txBody>
        </p:sp>
        <p:sp>
          <p:nvSpPr>
            <p:cNvPr id="13341" name="Freeform 113"/>
            <p:cNvSpPr>
              <a:spLocks/>
            </p:cNvSpPr>
            <p:nvPr/>
          </p:nvSpPr>
          <p:spPr bwMode="auto">
            <a:xfrm>
              <a:off x="1549" y="2377"/>
              <a:ext cx="595" cy="607"/>
            </a:xfrm>
            <a:custGeom>
              <a:avLst/>
              <a:gdLst>
                <a:gd name="T0" fmla="*/ 0 w 595"/>
                <a:gd name="T1" fmla="*/ 596 h 607"/>
                <a:gd name="T2" fmla="*/ 0 w 595"/>
                <a:gd name="T3" fmla="*/ 596 h 607"/>
                <a:gd name="T4" fmla="*/ 74 w 595"/>
                <a:gd name="T5" fmla="*/ 607 h 607"/>
                <a:gd name="T6" fmla="*/ 85 w 595"/>
                <a:gd name="T7" fmla="*/ 554 h 607"/>
                <a:gd name="T8" fmla="*/ 234 w 595"/>
                <a:gd name="T9" fmla="*/ 575 h 607"/>
                <a:gd name="T10" fmla="*/ 223 w 595"/>
                <a:gd name="T11" fmla="*/ 554 h 607"/>
                <a:gd name="T12" fmla="*/ 244 w 595"/>
                <a:gd name="T13" fmla="*/ 554 h 607"/>
                <a:gd name="T14" fmla="*/ 542 w 595"/>
                <a:gd name="T15" fmla="*/ 586 h 607"/>
                <a:gd name="T16" fmla="*/ 585 w 595"/>
                <a:gd name="T17" fmla="*/ 106 h 607"/>
                <a:gd name="T18" fmla="*/ 595 w 595"/>
                <a:gd name="T19" fmla="*/ 53 h 607"/>
                <a:gd name="T20" fmla="*/ 340 w 595"/>
                <a:gd name="T21" fmla="*/ 32 h 607"/>
                <a:gd name="T22" fmla="*/ 85 w 595"/>
                <a:gd name="T23" fmla="*/ 0 h 607"/>
                <a:gd name="T24" fmla="*/ 0 w 595"/>
                <a:gd name="T25" fmla="*/ 596 h 6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95"/>
                <a:gd name="T40" fmla="*/ 0 h 607"/>
                <a:gd name="T41" fmla="*/ 595 w 595"/>
                <a:gd name="T42" fmla="*/ 607 h 6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95" h="607">
                  <a:moveTo>
                    <a:pt x="0" y="596"/>
                  </a:moveTo>
                  <a:lnTo>
                    <a:pt x="0" y="596"/>
                  </a:lnTo>
                  <a:lnTo>
                    <a:pt x="74" y="607"/>
                  </a:lnTo>
                  <a:lnTo>
                    <a:pt x="85" y="554"/>
                  </a:lnTo>
                  <a:lnTo>
                    <a:pt x="234" y="575"/>
                  </a:lnTo>
                  <a:lnTo>
                    <a:pt x="223" y="554"/>
                  </a:lnTo>
                  <a:lnTo>
                    <a:pt x="244" y="554"/>
                  </a:lnTo>
                  <a:lnTo>
                    <a:pt x="542" y="586"/>
                  </a:lnTo>
                  <a:lnTo>
                    <a:pt x="585" y="106"/>
                  </a:lnTo>
                  <a:lnTo>
                    <a:pt x="595" y="53"/>
                  </a:lnTo>
                  <a:lnTo>
                    <a:pt x="340" y="32"/>
                  </a:lnTo>
                  <a:lnTo>
                    <a:pt x="85" y="0"/>
                  </a:lnTo>
                  <a:lnTo>
                    <a:pt x="0" y="596"/>
                  </a:lnTo>
                </a:path>
              </a:pathLst>
            </a:custGeom>
            <a:grpFill/>
            <a:ln w="17463" cap="flat">
              <a:solidFill>
                <a:srgbClr val="000000"/>
              </a:solidFill>
              <a:prstDash val="solid"/>
              <a:round/>
              <a:headEnd/>
              <a:tailEnd/>
            </a:ln>
          </p:spPr>
          <p:txBody>
            <a:bodyPr/>
            <a:lstStyle/>
            <a:p>
              <a:endParaRPr lang="en-US"/>
            </a:p>
          </p:txBody>
        </p:sp>
      </p:grpSp>
      <p:grpSp>
        <p:nvGrpSpPr>
          <p:cNvPr id="13333" name="Group 114"/>
          <p:cNvGrpSpPr>
            <a:grpSpLocks/>
          </p:cNvGrpSpPr>
          <p:nvPr/>
        </p:nvGrpSpPr>
        <p:grpSpPr bwMode="auto">
          <a:xfrm>
            <a:off x="6696075" y="3749675"/>
            <a:ext cx="1131888" cy="508000"/>
            <a:chOff x="3740" y="2334"/>
            <a:chExt cx="713" cy="320"/>
          </a:xfrm>
          <a:solidFill>
            <a:schemeClr val="bg1"/>
          </a:solidFill>
        </p:grpSpPr>
        <p:sp>
          <p:nvSpPr>
            <p:cNvPr id="13511" name="Freeform 115" descr="30%"/>
            <p:cNvSpPr>
              <a:spLocks/>
            </p:cNvSpPr>
            <p:nvPr/>
          </p:nvSpPr>
          <p:spPr bwMode="auto">
            <a:xfrm>
              <a:off x="3740" y="2334"/>
              <a:ext cx="713" cy="320"/>
            </a:xfrm>
            <a:custGeom>
              <a:avLst/>
              <a:gdLst>
                <a:gd name="T0" fmla="*/ 0 w 713"/>
                <a:gd name="T1" fmla="*/ 256 h 320"/>
                <a:gd name="T2" fmla="*/ 107 w 713"/>
                <a:gd name="T3" fmla="*/ 266 h 320"/>
                <a:gd name="T4" fmla="*/ 277 w 713"/>
                <a:gd name="T5" fmla="*/ 224 h 320"/>
                <a:gd name="T6" fmla="*/ 405 w 713"/>
                <a:gd name="T7" fmla="*/ 245 h 320"/>
                <a:gd name="T8" fmla="*/ 522 w 713"/>
                <a:gd name="T9" fmla="*/ 309 h 320"/>
                <a:gd name="T10" fmla="*/ 564 w 713"/>
                <a:gd name="T11" fmla="*/ 288 h 320"/>
                <a:gd name="T12" fmla="*/ 575 w 713"/>
                <a:gd name="T13" fmla="*/ 266 h 320"/>
                <a:gd name="T14" fmla="*/ 607 w 713"/>
                <a:gd name="T15" fmla="*/ 234 h 320"/>
                <a:gd name="T16" fmla="*/ 596 w 713"/>
                <a:gd name="T17" fmla="*/ 224 h 320"/>
                <a:gd name="T18" fmla="*/ 607 w 713"/>
                <a:gd name="T19" fmla="*/ 224 h 320"/>
                <a:gd name="T20" fmla="*/ 607 w 713"/>
                <a:gd name="T21" fmla="*/ 224 h 320"/>
                <a:gd name="T22" fmla="*/ 618 w 713"/>
                <a:gd name="T23" fmla="*/ 224 h 320"/>
                <a:gd name="T24" fmla="*/ 618 w 713"/>
                <a:gd name="T25" fmla="*/ 202 h 320"/>
                <a:gd name="T26" fmla="*/ 649 w 713"/>
                <a:gd name="T27" fmla="*/ 202 h 320"/>
                <a:gd name="T28" fmla="*/ 681 w 713"/>
                <a:gd name="T29" fmla="*/ 170 h 320"/>
                <a:gd name="T30" fmla="*/ 671 w 713"/>
                <a:gd name="T31" fmla="*/ 170 h 320"/>
                <a:gd name="T32" fmla="*/ 660 w 713"/>
                <a:gd name="T33" fmla="*/ 170 h 320"/>
                <a:gd name="T34" fmla="*/ 660 w 713"/>
                <a:gd name="T35" fmla="*/ 170 h 320"/>
                <a:gd name="T36" fmla="*/ 628 w 713"/>
                <a:gd name="T37" fmla="*/ 181 h 320"/>
                <a:gd name="T38" fmla="*/ 618 w 713"/>
                <a:gd name="T39" fmla="*/ 160 h 320"/>
                <a:gd name="T40" fmla="*/ 660 w 713"/>
                <a:gd name="T41" fmla="*/ 160 h 320"/>
                <a:gd name="T42" fmla="*/ 660 w 713"/>
                <a:gd name="T43" fmla="*/ 138 h 320"/>
                <a:gd name="T44" fmla="*/ 607 w 713"/>
                <a:gd name="T45" fmla="*/ 128 h 320"/>
                <a:gd name="T46" fmla="*/ 649 w 713"/>
                <a:gd name="T47" fmla="*/ 128 h 320"/>
                <a:gd name="T48" fmla="*/ 639 w 713"/>
                <a:gd name="T49" fmla="*/ 117 h 320"/>
                <a:gd name="T50" fmla="*/ 660 w 713"/>
                <a:gd name="T51" fmla="*/ 107 h 320"/>
                <a:gd name="T52" fmla="*/ 660 w 713"/>
                <a:gd name="T53" fmla="*/ 128 h 320"/>
                <a:gd name="T54" fmla="*/ 671 w 713"/>
                <a:gd name="T55" fmla="*/ 128 h 320"/>
                <a:gd name="T56" fmla="*/ 692 w 713"/>
                <a:gd name="T57" fmla="*/ 128 h 320"/>
                <a:gd name="T58" fmla="*/ 703 w 713"/>
                <a:gd name="T59" fmla="*/ 96 h 320"/>
                <a:gd name="T60" fmla="*/ 713 w 713"/>
                <a:gd name="T61" fmla="*/ 85 h 320"/>
                <a:gd name="T62" fmla="*/ 703 w 713"/>
                <a:gd name="T63" fmla="*/ 64 h 320"/>
                <a:gd name="T64" fmla="*/ 681 w 713"/>
                <a:gd name="T65" fmla="*/ 75 h 320"/>
                <a:gd name="T66" fmla="*/ 660 w 713"/>
                <a:gd name="T67" fmla="*/ 75 h 320"/>
                <a:gd name="T68" fmla="*/ 628 w 713"/>
                <a:gd name="T69" fmla="*/ 64 h 320"/>
                <a:gd name="T70" fmla="*/ 681 w 713"/>
                <a:gd name="T71" fmla="*/ 43 h 320"/>
                <a:gd name="T72" fmla="*/ 692 w 713"/>
                <a:gd name="T73" fmla="*/ 43 h 320"/>
                <a:gd name="T74" fmla="*/ 703 w 713"/>
                <a:gd name="T75" fmla="*/ 43 h 320"/>
                <a:gd name="T76" fmla="*/ 671 w 713"/>
                <a:gd name="T77" fmla="*/ 0 h 320"/>
                <a:gd name="T78" fmla="*/ 203 w 713"/>
                <a:gd name="T79" fmla="*/ 75 h 320"/>
                <a:gd name="T80" fmla="*/ 192 w 713"/>
                <a:gd name="T81" fmla="*/ 107 h 320"/>
                <a:gd name="T82" fmla="*/ 160 w 713"/>
                <a:gd name="T83" fmla="*/ 128 h 320"/>
                <a:gd name="T84" fmla="*/ 139 w 713"/>
                <a:gd name="T85" fmla="*/ 149 h 320"/>
                <a:gd name="T86" fmla="*/ 107 w 713"/>
                <a:gd name="T87" fmla="*/ 160 h 320"/>
                <a:gd name="T88" fmla="*/ 22 w 713"/>
                <a:gd name="T89" fmla="*/ 224 h 320"/>
                <a:gd name="T90" fmla="*/ 0 w 713"/>
                <a:gd name="T91" fmla="*/ 256 h 32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13"/>
                <a:gd name="T139" fmla="*/ 0 h 320"/>
                <a:gd name="T140" fmla="*/ 713 w 713"/>
                <a:gd name="T141" fmla="*/ 320 h 32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13" h="320">
                  <a:moveTo>
                    <a:pt x="0" y="256"/>
                  </a:moveTo>
                  <a:lnTo>
                    <a:pt x="0" y="256"/>
                  </a:lnTo>
                  <a:lnTo>
                    <a:pt x="0" y="277"/>
                  </a:lnTo>
                  <a:lnTo>
                    <a:pt x="107" y="266"/>
                  </a:lnTo>
                  <a:lnTo>
                    <a:pt x="160" y="234"/>
                  </a:lnTo>
                  <a:lnTo>
                    <a:pt x="277" y="224"/>
                  </a:lnTo>
                  <a:lnTo>
                    <a:pt x="330" y="256"/>
                  </a:lnTo>
                  <a:lnTo>
                    <a:pt x="405" y="245"/>
                  </a:lnTo>
                  <a:lnTo>
                    <a:pt x="511" y="320"/>
                  </a:lnTo>
                  <a:lnTo>
                    <a:pt x="522" y="309"/>
                  </a:lnTo>
                  <a:lnTo>
                    <a:pt x="554" y="309"/>
                  </a:lnTo>
                  <a:lnTo>
                    <a:pt x="564" y="288"/>
                  </a:lnTo>
                  <a:lnTo>
                    <a:pt x="564" y="298"/>
                  </a:lnTo>
                  <a:lnTo>
                    <a:pt x="575" y="266"/>
                  </a:lnTo>
                  <a:lnTo>
                    <a:pt x="586" y="245"/>
                  </a:lnTo>
                  <a:lnTo>
                    <a:pt x="607" y="234"/>
                  </a:lnTo>
                  <a:lnTo>
                    <a:pt x="596" y="224"/>
                  </a:lnTo>
                  <a:lnTo>
                    <a:pt x="596" y="213"/>
                  </a:lnTo>
                  <a:lnTo>
                    <a:pt x="607" y="224"/>
                  </a:lnTo>
                  <a:lnTo>
                    <a:pt x="596" y="224"/>
                  </a:lnTo>
                  <a:lnTo>
                    <a:pt x="607" y="224"/>
                  </a:lnTo>
                  <a:lnTo>
                    <a:pt x="618" y="224"/>
                  </a:lnTo>
                  <a:lnTo>
                    <a:pt x="618" y="202"/>
                  </a:lnTo>
                  <a:lnTo>
                    <a:pt x="628" y="213"/>
                  </a:lnTo>
                  <a:lnTo>
                    <a:pt x="649" y="202"/>
                  </a:lnTo>
                  <a:lnTo>
                    <a:pt x="671" y="202"/>
                  </a:lnTo>
                  <a:lnTo>
                    <a:pt x="681" y="170"/>
                  </a:lnTo>
                  <a:lnTo>
                    <a:pt x="671" y="170"/>
                  </a:lnTo>
                  <a:lnTo>
                    <a:pt x="671" y="160"/>
                  </a:lnTo>
                  <a:lnTo>
                    <a:pt x="660" y="170"/>
                  </a:lnTo>
                  <a:lnTo>
                    <a:pt x="660" y="181"/>
                  </a:lnTo>
                  <a:lnTo>
                    <a:pt x="660" y="170"/>
                  </a:lnTo>
                  <a:lnTo>
                    <a:pt x="649" y="181"/>
                  </a:lnTo>
                  <a:lnTo>
                    <a:pt x="628" y="181"/>
                  </a:lnTo>
                  <a:lnTo>
                    <a:pt x="618" y="170"/>
                  </a:lnTo>
                  <a:lnTo>
                    <a:pt x="618" y="160"/>
                  </a:lnTo>
                  <a:lnTo>
                    <a:pt x="639" y="181"/>
                  </a:lnTo>
                  <a:lnTo>
                    <a:pt x="660" y="160"/>
                  </a:lnTo>
                  <a:lnTo>
                    <a:pt x="649" y="149"/>
                  </a:lnTo>
                  <a:lnTo>
                    <a:pt x="660" y="138"/>
                  </a:lnTo>
                  <a:lnTo>
                    <a:pt x="649" y="138"/>
                  </a:lnTo>
                  <a:lnTo>
                    <a:pt x="607" y="128"/>
                  </a:lnTo>
                  <a:lnTo>
                    <a:pt x="628" y="128"/>
                  </a:lnTo>
                  <a:lnTo>
                    <a:pt x="649" y="128"/>
                  </a:lnTo>
                  <a:lnTo>
                    <a:pt x="639" y="117"/>
                  </a:lnTo>
                  <a:lnTo>
                    <a:pt x="649" y="117"/>
                  </a:lnTo>
                  <a:lnTo>
                    <a:pt x="660" y="107"/>
                  </a:lnTo>
                  <a:lnTo>
                    <a:pt x="649" y="117"/>
                  </a:lnTo>
                  <a:lnTo>
                    <a:pt x="660" y="128"/>
                  </a:lnTo>
                  <a:lnTo>
                    <a:pt x="671" y="117"/>
                  </a:lnTo>
                  <a:lnTo>
                    <a:pt x="671" y="128"/>
                  </a:lnTo>
                  <a:lnTo>
                    <a:pt x="681" y="128"/>
                  </a:lnTo>
                  <a:lnTo>
                    <a:pt x="692" y="128"/>
                  </a:lnTo>
                  <a:lnTo>
                    <a:pt x="703" y="117"/>
                  </a:lnTo>
                  <a:lnTo>
                    <a:pt x="703" y="96"/>
                  </a:lnTo>
                  <a:lnTo>
                    <a:pt x="713" y="96"/>
                  </a:lnTo>
                  <a:lnTo>
                    <a:pt x="713" y="85"/>
                  </a:lnTo>
                  <a:lnTo>
                    <a:pt x="713" y="64"/>
                  </a:lnTo>
                  <a:lnTo>
                    <a:pt x="703" y="64"/>
                  </a:lnTo>
                  <a:lnTo>
                    <a:pt x="692" y="96"/>
                  </a:lnTo>
                  <a:lnTo>
                    <a:pt x="681" y="75"/>
                  </a:lnTo>
                  <a:lnTo>
                    <a:pt x="681" y="64"/>
                  </a:lnTo>
                  <a:lnTo>
                    <a:pt x="660" y="75"/>
                  </a:lnTo>
                  <a:lnTo>
                    <a:pt x="628" y="75"/>
                  </a:lnTo>
                  <a:lnTo>
                    <a:pt x="628" y="64"/>
                  </a:lnTo>
                  <a:lnTo>
                    <a:pt x="649" y="53"/>
                  </a:lnTo>
                  <a:lnTo>
                    <a:pt x="681" y="43"/>
                  </a:lnTo>
                  <a:lnTo>
                    <a:pt x="671" y="32"/>
                  </a:lnTo>
                  <a:lnTo>
                    <a:pt x="692" y="43"/>
                  </a:lnTo>
                  <a:lnTo>
                    <a:pt x="681" y="21"/>
                  </a:lnTo>
                  <a:lnTo>
                    <a:pt x="703" y="43"/>
                  </a:lnTo>
                  <a:lnTo>
                    <a:pt x="692" y="11"/>
                  </a:lnTo>
                  <a:lnTo>
                    <a:pt x="671" y="0"/>
                  </a:lnTo>
                  <a:lnTo>
                    <a:pt x="415" y="53"/>
                  </a:lnTo>
                  <a:lnTo>
                    <a:pt x="203" y="75"/>
                  </a:lnTo>
                  <a:lnTo>
                    <a:pt x="203" y="107"/>
                  </a:lnTo>
                  <a:lnTo>
                    <a:pt x="192" y="107"/>
                  </a:lnTo>
                  <a:lnTo>
                    <a:pt x="171" y="138"/>
                  </a:lnTo>
                  <a:lnTo>
                    <a:pt x="160" y="128"/>
                  </a:lnTo>
                  <a:lnTo>
                    <a:pt x="149" y="138"/>
                  </a:lnTo>
                  <a:lnTo>
                    <a:pt x="139" y="149"/>
                  </a:lnTo>
                  <a:lnTo>
                    <a:pt x="128" y="149"/>
                  </a:lnTo>
                  <a:lnTo>
                    <a:pt x="107" y="160"/>
                  </a:lnTo>
                  <a:lnTo>
                    <a:pt x="107" y="170"/>
                  </a:lnTo>
                  <a:lnTo>
                    <a:pt x="22" y="224"/>
                  </a:lnTo>
                  <a:lnTo>
                    <a:pt x="22" y="245"/>
                  </a:lnTo>
                  <a:lnTo>
                    <a:pt x="0" y="256"/>
                  </a:lnTo>
                  <a:close/>
                </a:path>
              </a:pathLst>
            </a:custGeom>
            <a:grpFill/>
            <a:ln w="9525">
              <a:noFill/>
              <a:round/>
              <a:headEnd/>
              <a:tailEnd/>
            </a:ln>
          </p:spPr>
          <p:txBody>
            <a:bodyPr/>
            <a:lstStyle/>
            <a:p>
              <a:pPr>
                <a:defRPr/>
              </a:pPr>
              <a:endParaRPr lang="en-US"/>
            </a:p>
          </p:txBody>
        </p:sp>
        <p:sp>
          <p:nvSpPr>
            <p:cNvPr id="13512" name="Freeform 116" descr="30%"/>
            <p:cNvSpPr>
              <a:spLocks/>
            </p:cNvSpPr>
            <p:nvPr/>
          </p:nvSpPr>
          <p:spPr bwMode="auto">
            <a:xfrm>
              <a:off x="3740" y="2334"/>
              <a:ext cx="713" cy="320"/>
            </a:xfrm>
            <a:custGeom>
              <a:avLst/>
              <a:gdLst>
                <a:gd name="T0" fmla="*/ 0 w 713"/>
                <a:gd name="T1" fmla="*/ 256 h 320"/>
                <a:gd name="T2" fmla="*/ 107 w 713"/>
                <a:gd name="T3" fmla="*/ 266 h 320"/>
                <a:gd name="T4" fmla="*/ 277 w 713"/>
                <a:gd name="T5" fmla="*/ 224 h 320"/>
                <a:gd name="T6" fmla="*/ 405 w 713"/>
                <a:gd name="T7" fmla="*/ 245 h 320"/>
                <a:gd name="T8" fmla="*/ 522 w 713"/>
                <a:gd name="T9" fmla="*/ 309 h 320"/>
                <a:gd name="T10" fmla="*/ 564 w 713"/>
                <a:gd name="T11" fmla="*/ 288 h 320"/>
                <a:gd name="T12" fmla="*/ 575 w 713"/>
                <a:gd name="T13" fmla="*/ 266 h 320"/>
                <a:gd name="T14" fmla="*/ 607 w 713"/>
                <a:gd name="T15" fmla="*/ 234 h 320"/>
                <a:gd name="T16" fmla="*/ 596 w 713"/>
                <a:gd name="T17" fmla="*/ 224 h 320"/>
                <a:gd name="T18" fmla="*/ 607 w 713"/>
                <a:gd name="T19" fmla="*/ 224 h 320"/>
                <a:gd name="T20" fmla="*/ 607 w 713"/>
                <a:gd name="T21" fmla="*/ 224 h 320"/>
                <a:gd name="T22" fmla="*/ 618 w 713"/>
                <a:gd name="T23" fmla="*/ 224 h 320"/>
                <a:gd name="T24" fmla="*/ 618 w 713"/>
                <a:gd name="T25" fmla="*/ 202 h 320"/>
                <a:gd name="T26" fmla="*/ 649 w 713"/>
                <a:gd name="T27" fmla="*/ 202 h 320"/>
                <a:gd name="T28" fmla="*/ 681 w 713"/>
                <a:gd name="T29" fmla="*/ 170 h 320"/>
                <a:gd name="T30" fmla="*/ 671 w 713"/>
                <a:gd name="T31" fmla="*/ 170 h 320"/>
                <a:gd name="T32" fmla="*/ 660 w 713"/>
                <a:gd name="T33" fmla="*/ 170 h 320"/>
                <a:gd name="T34" fmla="*/ 660 w 713"/>
                <a:gd name="T35" fmla="*/ 170 h 320"/>
                <a:gd name="T36" fmla="*/ 628 w 713"/>
                <a:gd name="T37" fmla="*/ 181 h 320"/>
                <a:gd name="T38" fmla="*/ 618 w 713"/>
                <a:gd name="T39" fmla="*/ 160 h 320"/>
                <a:gd name="T40" fmla="*/ 660 w 713"/>
                <a:gd name="T41" fmla="*/ 160 h 320"/>
                <a:gd name="T42" fmla="*/ 660 w 713"/>
                <a:gd name="T43" fmla="*/ 138 h 320"/>
                <a:gd name="T44" fmla="*/ 607 w 713"/>
                <a:gd name="T45" fmla="*/ 128 h 320"/>
                <a:gd name="T46" fmla="*/ 649 w 713"/>
                <a:gd name="T47" fmla="*/ 128 h 320"/>
                <a:gd name="T48" fmla="*/ 639 w 713"/>
                <a:gd name="T49" fmla="*/ 117 h 320"/>
                <a:gd name="T50" fmla="*/ 660 w 713"/>
                <a:gd name="T51" fmla="*/ 107 h 320"/>
                <a:gd name="T52" fmla="*/ 660 w 713"/>
                <a:gd name="T53" fmla="*/ 128 h 320"/>
                <a:gd name="T54" fmla="*/ 671 w 713"/>
                <a:gd name="T55" fmla="*/ 128 h 320"/>
                <a:gd name="T56" fmla="*/ 692 w 713"/>
                <a:gd name="T57" fmla="*/ 128 h 320"/>
                <a:gd name="T58" fmla="*/ 703 w 713"/>
                <a:gd name="T59" fmla="*/ 96 h 320"/>
                <a:gd name="T60" fmla="*/ 713 w 713"/>
                <a:gd name="T61" fmla="*/ 85 h 320"/>
                <a:gd name="T62" fmla="*/ 703 w 713"/>
                <a:gd name="T63" fmla="*/ 64 h 320"/>
                <a:gd name="T64" fmla="*/ 681 w 713"/>
                <a:gd name="T65" fmla="*/ 75 h 320"/>
                <a:gd name="T66" fmla="*/ 660 w 713"/>
                <a:gd name="T67" fmla="*/ 75 h 320"/>
                <a:gd name="T68" fmla="*/ 628 w 713"/>
                <a:gd name="T69" fmla="*/ 64 h 320"/>
                <a:gd name="T70" fmla="*/ 681 w 713"/>
                <a:gd name="T71" fmla="*/ 43 h 320"/>
                <a:gd name="T72" fmla="*/ 692 w 713"/>
                <a:gd name="T73" fmla="*/ 43 h 320"/>
                <a:gd name="T74" fmla="*/ 703 w 713"/>
                <a:gd name="T75" fmla="*/ 43 h 320"/>
                <a:gd name="T76" fmla="*/ 671 w 713"/>
                <a:gd name="T77" fmla="*/ 0 h 320"/>
                <a:gd name="T78" fmla="*/ 203 w 713"/>
                <a:gd name="T79" fmla="*/ 75 h 320"/>
                <a:gd name="T80" fmla="*/ 192 w 713"/>
                <a:gd name="T81" fmla="*/ 107 h 320"/>
                <a:gd name="T82" fmla="*/ 160 w 713"/>
                <a:gd name="T83" fmla="*/ 128 h 320"/>
                <a:gd name="T84" fmla="*/ 139 w 713"/>
                <a:gd name="T85" fmla="*/ 149 h 320"/>
                <a:gd name="T86" fmla="*/ 107 w 713"/>
                <a:gd name="T87" fmla="*/ 160 h 320"/>
                <a:gd name="T88" fmla="*/ 22 w 713"/>
                <a:gd name="T89" fmla="*/ 224 h 320"/>
                <a:gd name="T90" fmla="*/ 0 w 713"/>
                <a:gd name="T91" fmla="*/ 256 h 32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13"/>
                <a:gd name="T139" fmla="*/ 0 h 320"/>
                <a:gd name="T140" fmla="*/ 713 w 713"/>
                <a:gd name="T141" fmla="*/ 320 h 32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13" h="320">
                  <a:moveTo>
                    <a:pt x="0" y="256"/>
                  </a:moveTo>
                  <a:lnTo>
                    <a:pt x="0" y="256"/>
                  </a:lnTo>
                  <a:lnTo>
                    <a:pt x="0" y="277"/>
                  </a:lnTo>
                  <a:lnTo>
                    <a:pt x="107" y="266"/>
                  </a:lnTo>
                  <a:lnTo>
                    <a:pt x="160" y="234"/>
                  </a:lnTo>
                  <a:lnTo>
                    <a:pt x="277" y="224"/>
                  </a:lnTo>
                  <a:lnTo>
                    <a:pt x="330" y="256"/>
                  </a:lnTo>
                  <a:lnTo>
                    <a:pt x="405" y="245"/>
                  </a:lnTo>
                  <a:lnTo>
                    <a:pt x="511" y="320"/>
                  </a:lnTo>
                  <a:lnTo>
                    <a:pt x="522" y="309"/>
                  </a:lnTo>
                  <a:lnTo>
                    <a:pt x="554" y="309"/>
                  </a:lnTo>
                  <a:lnTo>
                    <a:pt x="564" y="288"/>
                  </a:lnTo>
                  <a:lnTo>
                    <a:pt x="564" y="298"/>
                  </a:lnTo>
                  <a:lnTo>
                    <a:pt x="575" y="266"/>
                  </a:lnTo>
                  <a:lnTo>
                    <a:pt x="586" y="245"/>
                  </a:lnTo>
                  <a:lnTo>
                    <a:pt x="607" y="234"/>
                  </a:lnTo>
                  <a:lnTo>
                    <a:pt x="596" y="224"/>
                  </a:lnTo>
                  <a:lnTo>
                    <a:pt x="596" y="213"/>
                  </a:lnTo>
                  <a:lnTo>
                    <a:pt x="607" y="224"/>
                  </a:lnTo>
                  <a:lnTo>
                    <a:pt x="596" y="224"/>
                  </a:lnTo>
                  <a:lnTo>
                    <a:pt x="607" y="224"/>
                  </a:lnTo>
                  <a:lnTo>
                    <a:pt x="618" y="224"/>
                  </a:lnTo>
                  <a:lnTo>
                    <a:pt x="618" y="202"/>
                  </a:lnTo>
                  <a:lnTo>
                    <a:pt x="628" y="213"/>
                  </a:lnTo>
                  <a:lnTo>
                    <a:pt x="649" y="202"/>
                  </a:lnTo>
                  <a:lnTo>
                    <a:pt x="671" y="202"/>
                  </a:lnTo>
                  <a:lnTo>
                    <a:pt x="681" y="170"/>
                  </a:lnTo>
                  <a:lnTo>
                    <a:pt x="671" y="170"/>
                  </a:lnTo>
                  <a:lnTo>
                    <a:pt x="671" y="160"/>
                  </a:lnTo>
                  <a:lnTo>
                    <a:pt x="660" y="170"/>
                  </a:lnTo>
                  <a:lnTo>
                    <a:pt x="660" y="181"/>
                  </a:lnTo>
                  <a:lnTo>
                    <a:pt x="660" y="170"/>
                  </a:lnTo>
                  <a:lnTo>
                    <a:pt x="649" y="181"/>
                  </a:lnTo>
                  <a:lnTo>
                    <a:pt x="628" y="181"/>
                  </a:lnTo>
                  <a:lnTo>
                    <a:pt x="618" y="170"/>
                  </a:lnTo>
                  <a:lnTo>
                    <a:pt x="618" y="160"/>
                  </a:lnTo>
                  <a:lnTo>
                    <a:pt x="639" y="181"/>
                  </a:lnTo>
                  <a:lnTo>
                    <a:pt x="660" y="160"/>
                  </a:lnTo>
                  <a:lnTo>
                    <a:pt x="649" y="149"/>
                  </a:lnTo>
                  <a:lnTo>
                    <a:pt x="660" y="138"/>
                  </a:lnTo>
                  <a:lnTo>
                    <a:pt x="649" y="138"/>
                  </a:lnTo>
                  <a:lnTo>
                    <a:pt x="607" y="128"/>
                  </a:lnTo>
                  <a:lnTo>
                    <a:pt x="628" y="128"/>
                  </a:lnTo>
                  <a:lnTo>
                    <a:pt x="649" y="128"/>
                  </a:lnTo>
                  <a:lnTo>
                    <a:pt x="639" y="117"/>
                  </a:lnTo>
                  <a:lnTo>
                    <a:pt x="649" y="117"/>
                  </a:lnTo>
                  <a:lnTo>
                    <a:pt x="660" y="107"/>
                  </a:lnTo>
                  <a:lnTo>
                    <a:pt x="649" y="117"/>
                  </a:lnTo>
                  <a:lnTo>
                    <a:pt x="660" y="128"/>
                  </a:lnTo>
                  <a:lnTo>
                    <a:pt x="671" y="117"/>
                  </a:lnTo>
                  <a:lnTo>
                    <a:pt x="671" y="128"/>
                  </a:lnTo>
                  <a:lnTo>
                    <a:pt x="681" y="128"/>
                  </a:lnTo>
                  <a:lnTo>
                    <a:pt x="692" y="128"/>
                  </a:lnTo>
                  <a:lnTo>
                    <a:pt x="703" y="117"/>
                  </a:lnTo>
                  <a:lnTo>
                    <a:pt x="703" y="96"/>
                  </a:lnTo>
                  <a:lnTo>
                    <a:pt x="713" y="96"/>
                  </a:lnTo>
                  <a:lnTo>
                    <a:pt x="713" y="85"/>
                  </a:lnTo>
                  <a:lnTo>
                    <a:pt x="713" y="64"/>
                  </a:lnTo>
                  <a:lnTo>
                    <a:pt x="703" y="64"/>
                  </a:lnTo>
                  <a:lnTo>
                    <a:pt x="692" y="96"/>
                  </a:lnTo>
                  <a:lnTo>
                    <a:pt x="681" y="75"/>
                  </a:lnTo>
                  <a:lnTo>
                    <a:pt x="681" y="64"/>
                  </a:lnTo>
                  <a:lnTo>
                    <a:pt x="660" y="75"/>
                  </a:lnTo>
                  <a:lnTo>
                    <a:pt x="628" y="75"/>
                  </a:lnTo>
                  <a:lnTo>
                    <a:pt x="628" y="64"/>
                  </a:lnTo>
                  <a:lnTo>
                    <a:pt x="649" y="53"/>
                  </a:lnTo>
                  <a:lnTo>
                    <a:pt x="681" y="43"/>
                  </a:lnTo>
                  <a:lnTo>
                    <a:pt x="671" y="32"/>
                  </a:lnTo>
                  <a:lnTo>
                    <a:pt x="692" y="43"/>
                  </a:lnTo>
                  <a:lnTo>
                    <a:pt x="681" y="21"/>
                  </a:lnTo>
                  <a:lnTo>
                    <a:pt x="703" y="43"/>
                  </a:lnTo>
                  <a:lnTo>
                    <a:pt x="692" y="11"/>
                  </a:lnTo>
                  <a:lnTo>
                    <a:pt x="671" y="0"/>
                  </a:lnTo>
                  <a:lnTo>
                    <a:pt x="415" y="53"/>
                  </a:lnTo>
                  <a:lnTo>
                    <a:pt x="203" y="75"/>
                  </a:lnTo>
                  <a:lnTo>
                    <a:pt x="203" y="107"/>
                  </a:lnTo>
                  <a:lnTo>
                    <a:pt x="192" y="107"/>
                  </a:lnTo>
                  <a:lnTo>
                    <a:pt x="171" y="138"/>
                  </a:lnTo>
                  <a:lnTo>
                    <a:pt x="160" y="128"/>
                  </a:lnTo>
                  <a:lnTo>
                    <a:pt x="149" y="138"/>
                  </a:lnTo>
                  <a:lnTo>
                    <a:pt x="139" y="149"/>
                  </a:lnTo>
                  <a:lnTo>
                    <a:pt x="128" y="149"/>
                  </a:lnTo>
                  <a:lnTo>
                    <a:pt x="107" y="160"/>
                  </a:lnTo>
                  <a:lnTo>
                    <a:pt x="107" y="170"/>
                  </a:lnTo>
                  <a:lnTo>
                    <a:pt x="22" y="224"/>
                  </a:lnTo>
                  <a:lnTo>
                    <a:pt x="22" y="245"/>
                  </a:lnTo>
                  <a:lnTo>
                    <a:pt x="0" y="256"/>
                  </a:lnTo>
                </a:path>
              </a:pathLst>
            </a:custGeom>
            <a:grpFill/>
            <a:ln w="17463" cap="flat">
              <a:solidFill>
                <a:srgbClr val="000000"/>
              </a:solidFill>
              <a:prstDash val="solid"/>
              <a:round/>
              <a:headEnd/>
              <a:tailEnd/>
            </a:ln>
          </p:spPr>
          <p:txBody>
            <a:bodyPr/>
            <a:lstStyle/>
            <a:p>
              <a:pPr>
                <a:defRPr/>
              </a:pPr>
              <a:endParaRPr lang="en-US"/>
            </a:p>
          </p:txBody>
        </p:sp>
      </p:grpSp>
      <p:grpSp>
        <p:nvGrpSpPr>
          <p:cNvPr id="13334" name="Group 117"/>
          <p:cNvGrpSpPr>
            <a:grpSpLocks/>
          </p:cNvGrpSpPr>
          <p:nvPr/>
        </p:nvGrpSpPr>
        <p:grpSpPr bwMode="auto">
          <a:xfrm>
            <a:off x="4146550" y="1838325"/>
            <a:ext cx="895350" cy="558800"/>
            <a:chOff x="2134" y="1140"/>
            <a:chExt cx="564" cy="352"/>
          </a:xfrm>
          <a:solidFill>
            <a:schemeClr val="bg1"/>
          </a:solidFill>
        </p:grpSpPr>
        <p:sp>
          <p:nvSpPr>
            <p:cNvPr id="13344" name="Freeform 118"/>
            <p:cNvSpPr>
              <a:spLocks/>
            </p:cNvSpPr>
            <p:nvPr/>
          </p:nvSpPr>
          <p:spPr bwMode="auto">
            <a:xfrm>
              <a:off x="2134" y="1140"/>
              <a:ext cx="564" cy="352"/>
            </a:xfrm>
            <a:custGeom>
              <a:avLst/>
              <a:gdLst>
                <a:gd name="T0" fmla="*/ 0 w 564"/>
                <a:gd name="T1" fmla="*/ 331 h 352"/>
                <a:gd name="T2" fmla="*/ 0 w 564"/>
                <a:gd name="T3" fmla="*/ 331 h 352"/>
                <a:gd name="T4" fmla="*/ 32 w 564"/>
                <a:gd name="T5" fmla="*/ 0 h 352"/>
                <a:gd name="T6" fmla="*/ 308 w 564"/>
                <a:gd name="T7" fmla="*/ 22 h 352"/>
                <a:gd name="T8" fmla="*/ 521 w 564"/>
                <a:gd name="T9" fmla="*/ 32 h 352"/>
                <a:gd name="T10" fmla="*/ 521 w 564"/>
                <a:gd name="T11" fmla="*/ 118 h 352"/>
                <a:gd name="T12" fmla="*/ 542 w 564"/>
                <a:gd name="T13" fmla="*/ 192 h 352"/>
                <a:gd name="T14" fmla="*/ 542 w 564"/>
                <a:gd name="T15" fmla="*/ 277 h 352"/>
                <a:gd name="T16" fmla="*/ 564 w 564"/>
                <a:gd name="T17" fmla="*/ 352 h 352"/>
                <a:gd name="T18" fmla="*/ 266 w 564"/>
                <a:gd name="T19" fmla="*/ 352 h 352"/>
                <a:gd name="T20" fmla="*/ 0 w 564"/>
                <a:gd name="T21" fmla="*/ 331 h 3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4"/>
                <a:gd name="T34" fmla="*/ 0 h 352"/>
                <a:gd name="T35" fmla="*/ 564 w 564"/>
                <a:gd name="T36" fmla="*/ 352 h 3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4" h="352">
                  <a:moveTo>
                    <a:pt x="0" y="331"/>
                  </a:moveTo>
                  <a:lnTo>
                    <a:pt x="0" y="331"/>
                  </a:lnTo>
                  <a:lnTo>
                    <a:pt x="32" y="0"/>
                  </a:lnTo>
                  <a:lnTo>
                    <a:pt x="308" y="22"/>
                  </a:lnTo>
                  <a:lnTo>
                    <a:pt x="521" y="32"/>
                  </a:lnTo>
                  <a:lnTo>
                    <a:pt x="521" y="118"/>
                  </a:lnTo>
                  <a:lnTo>
                    <a:pt x="542" y="192"/>
                  </a:lnTo>
                  <a:lnTo>
                    <a:pt x="542" y="277"/>
                  </a:lnTo>
                  <a:lnTo>
                    <a:pt x="564" y="352"/>
                  </a:lnTo>
                  <a:lnTo>
                    <a:pt x="266" y="352"/>
                  </a:lnTo>
                  <a:lnTo>
                    <a:pt x="0" y="331"/>
                  </a:lnTo>
                  <a:close/>
                </a:path>
              </a:pathLst>
            </a:custGeom>
            <a:grpFill/>
            <a:ln w="9525">
              <a:noFill/>
              <a:round/>
              <a:headEnd/>
              <a:tailEnd/>
            </a:ln>
          </p:spPr>
          <p:txBody>
            <a:bodyPr/>
            <a:lstStyle/>
            <a:p>
              <a:endParaRPr lang="en-US"/>
            </a:p>
          </p:txBody>
        </p:sp>
        <p:sp>
          <p:nvSpPr>
            <p:cNvPr id="13350" name="Freeform 119"/>
            <p:cNvSpPr>
              <a:spLocks/>
            </p:cNvSpPr>
            <p:nvPr/>
          </p:nvSpPr>
          <p:spPr bwMode="auto">
            <a:xfrm>
              <a:off x="2134" y="1140"/>
              <a:ext cx="564" cy="352"/>
            </a:xfrm>
            <a:custGeom>
              <a:avLst/>
              <a:gdLst>
                <a:gd name="T0" fmla="*/ 0 w 564"/>
                <a:gd name="T1" fmla="*/ 331 h 352"/>
                <a:gd name="T2" fmla="*/ 0 w 564"/>
                <a:gd name="T3" fmla="*/ 331 h 352"/>
                <a:gd name="T4" fmla="*/ 32 w 564"/>
                <a:gd name="T5" fmla="*/ 0 h 352"/>
                <a:gd name="T6" fmla="*/ 308 w 564"/>
                <a:gd name="T7" fmla="*/ 22 h 352"/>
                <a:gd name="T8" fmla="*/ 521 w 564"/>
                <a:gd name="T9" fmla="*/ 32 h 352"/>
                <a:gd name="T10" fmla="*/ 521 w 564"/>
                <a:gd name="T11" fmla="*/ 118 h 352"/>
                <a:gd name="T12" fmla="*/ 542 w 564"/>
                <a:gd name="T13" fmla="*/ 192 h 352"/>
                <a:gd name="T14" fmla="*/ 542 w 564"/>
                <a:gd name="T15" fmla="*/ 277 h 352"/>
                <a:gd name="T16" fmla="*/ 564 w 564"/>
                <a:gd name="T17" fmla="*/ 352 h 352"/>
                <a:gd name="T18" fmla="*/ 266 w 564"/>
                <a:gd name="T19" fmla="*/ 352 h 352"/>
                <a:gd name="T20" fmla="*/ 0 w 564"/>
                <a:gd name="T21" fmla="*/ 331 h 3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4"/>
                <a:gd name="T34" fmla="*/ 0 h 352"/>
                <a:gd name="T35" fmla="*/ 564 w 564"/>
                <a:gd name="T36" fmla="*/ 352 h 3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4" h="352">
                  <a:moveTo>
                    <a:pt x="0" y="331"/>
                  </a:moveTo>
                  <a:lnTo>
                    <a:pt x="0" y="331"/>
                  </a:lnTo>
                  <a:lnTo>
                    <a:pt x="32" y="0"/>
                  </a:lnTo>
                  <a:lnTo>
                    <a:pt x="308" y="22"/>
                  </a:lnTo>
                  <a:lnTo>
                    <a:pt x="521" y="32"/>
                  </a:lnTo>
                  <a:lnTo>
                    <a:pt x="521" y="118"/>
                  </a:lnTo>
                  <a:lnTo>
                    <a:pt x="542" y="192"/>
                  </a:lnTo>
                  <a:lnTo>
                    <a:pt x="542" y="277"/>
                  </a:lnTo>
                  <a:lnTo>
                    <a:pt x="564" y="352"/>
                  </a:lnTo>
                  <a:lnTo>
                    <a:pt x="266" y="352"/>
                  </a:lnTo>
                  <a:lnTo>
                    <a:pt x="0" y="331"/>
                  </a:lnTo>
                </a:path>
              </a:pathLst>
            </a:custGeom>
            <a:grpFill/>
            <a:ln w="17463" cap="flat">
              <a:solidFill>
                <a:srgbClr val="000000"/>
              </a:solidFill>
              <a:prstDash val="solid"/>
              <a:round/>
              <a:headEnd/>
              <a:tailEnd/>
            </a:ln>
          </p:spPr>
          <p:txBody>
            <a:bodyPr/>
            <a:lstStyle/>
            <a:p>
              <a:endParaRPr lang="en-US"/>
            </a:p>
          </p:txBody>
        </p:sp>
      </p:grpSp>
      <p:grpSp>
        <p:nvGrpSpPr>
          <p:cNvPr id="13335" name="Group 120"/>
          <p:cNvGrpSpPr>
            <a:grpSpLocks/>
          </p:cNvGrpSpPr>
          <p:nvPr/>
        </p:nvGrpSpPr>
        <p:grpSpPr bwMode="auto">
          <a:xfrm>
            <a:off x="6494463" y="2954338"/>
            <a:ext cx="557212" cy="625475"/>
            <a:chOff x="3613" y="1833"/>
            <a:chExt cx="351" cy="394"/>
          </a:xfrm>
          <a:solidFill>
            <a:schemeClr val="bg1"/>
          </a:solidFill>
        </p:grpSpPr>
        <p:sp>
          <p:nvSpPr>
            <p:cNvPr id="13351" name="Freeform 121"/>
            <p:cNvSpPr>
              <a:spLocks/>
            </p:cNvSpPr>
            <p:nvPr/>
          </p:nvSpPr>
          <p:spPr bwMode="auto">
            <a:xfrm>
              <a:off x="3613" y="1833"/>
              <a:ext cx="351" cy="394"/>
            </a:xfrm>
            <a:custGeom>
              <a:avLst/>
              <a:gdLst>
                <a:gd name="T0" fmla="*/ 0 w 351"/>
                <a:gd name="T1" fmla="*/ 64 h 394"/>
                <a:gd name="T2" fmla="*/ 0 w 351"/>
                <a:gd name="T3" fmla="*/ 64 h 394"/>
                <a:gd name="T4" fmla="*/ 32 w 351"/>
                <a:gd name="T5" fmla="*/ 341 h 394"/>
                <a:gd name="T6" fmla="*/ 64 w 351"/>
                <a:gd name="T7" fmla="*/ 341 h 394"/>
                <a:gd name="T8" fmla="*/ 74 w 351"/>
                <a:gd name="T9" fmla="*/ 352 h 394"/>
                <a:gd name="T10" fmla="*/ 85 w 351"/>
                <a:gd name="T11" fmla="*/ 373 h 394"/>
                <a:gd name="T12" fmla="*/ 106 w 351"/>
                <a:gd name="T13" fmla="*/ 373 h 394"/>
                <a:gd name="T14" fmla="*/ 127 w 351"/>
                <a:gd name="T15" fmla="*/ 384 h 394"/>
                <a:gd name="T16" fmla="*/ 170 w 351"/>
                <a:gd name="T17" fmla="*/ 384 h 394"/>
                <a:gd name="T18" fmla="*/ 181 w 351"/>
                <a:gd name="T19" fmla="*/ 373 h 394"/>
                <a:gd name="T20" fmla="*/ 223 w 351"/>
                <a:gd name="T21" fmla="*/ 394 h 394"/>
                <a:gd name="T22" fmla="*/ 255 w 351"/>
                <a:gd name="T23" fmla="*/ 373 h 394"/>
                <a:gd name="T24" fmla="*/ 255 w 351"/>
                <a:gd name="T25" fmla="*/ 330 h 394"/>
                <a:gd name="T26" fmla="*/ 276 w 351"/>
                <a:gd name="T27" fmla="*/ 341 h 394"/>
                <a:gd name="T28" fmla="*/ 287 w 351"/>
                <a:gd name="T29" fmla="*/ 298 h 394"/>
                <a:gd name="T30" fmla="*/ 330 w 351"/>
                <a:gd name="T31" fmla="*/ 266 h 394"/>
                <a:gd name="T32" fmla="*/ 340 w 351"/>
                <a:gd name="T33" fmla="*/ 245 h 394"/>
                <a:gd name="T34" fmla="*/ 351 w 351"/>
                <a:gd name="T35" fmla="*/ 160 h 394"/>
                <a:gd name="T36" fmla="*/ 340 w 351"/>
                <a:gd name="T37" fmla="*/ 139 h 394"/>
                <a:gd name="T38" fmla="*/ 351 w 351"/>
                <a:gd name="T39" fmla="*/ 139 h 394"/>
                <a:gd name="T40" fmla="*/ 330 w 351"/>
                <a:gd name="T41" fmla="*/ 0 h 394"/>
                <a:gd name="T42" fmla="*/ 298 w 351"/>
                <a:gd name="T43" fmla="*/ 11 h 394"/>
                <a:gd name="T44" fmla="*/ 276 w 351"/>
                <a:gd name="T45" fmla="*/ 32 h 394"/>
                <a:gd name="T46" fmla="*/ 266 w 351"/>
                <a:gd name="T47" fmla="*/ 43 h 394"/>
                <a:gd name="T48" fmla="*/ 244 w 351"/>
                <a:gd name="T49" fmla="*/ 64 h 394"/>
                <a:gd name="T50" fmla="*/ 223 w 351"/>
                <a:gd name="T51" fmla="*/ 64 h 394"/>
                <a:gd name="T52" fmla="*/ 202 w 351"/>
                <a:gd name="T53" fmla="*/ 75 h 394"/>
                <a:gd name="T54" fmla="*/ 191 w 351"/>
                <a:gd name="T55" fmla="*/ 75 h 394"/>
                <a:gd name="T56" fmla="*/ 170 w 351"/>
                <a:gd name="T57" fmla="*/ 75 h 394"/>
                <a:gd name="T58" fmla="*/ 149 w 351"/>
                <a:gd name="T59" fmla="*/ 75 h 394"/>
                <a:gd name="T60" fmla="*/ 149 w 351"/>
                <a:gd name="T61" fmla="*/ 75 h 394"/>
                <a:gd name="T62" fmla="*/ 170 w 351"/>
                <a:gd name="T63" fmla="*/ 64 h 394"/>
                <a:gd name="T64" fmla="*/ 170 w 351"/>
                <a:gd name="T65" fmla="*/ 64 h 394"/>
                <a:gd name="T66" fmla="*/ 159 w 351"/>
                <a:gd name="T67" fmla="*/ 64 h 394"/>
                <a:gd name="T68" fmla="*/ 149 w 351"/>
                <a:gd name="T69" fmla="*/ 64 h 394"/>
                <a:gd name="T70" fmla="*/ 117 w 351"/>
                <a:gd name="T71" fmla="*/ 53 h 394"/>
                <a:gd name="T72" fmla="*/ 106 w 351"/>
                <a:gd name="T73" fmla="*/ 64 h 394"/>
                <a:gd name="T74" fmla="*/ 106 w 351"/>
                <a:gd name="T75" fmla="*/ 53 h 394"/>
                <a:gd name="T76" fmla="*/ 0 w 351"/>
                <a:gd name="T77" fmla="*/ 64 h 39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51"/>
                <a:gd name="T118" fmla="*/ 0 h 394"/>
                <a:gd name="T119" fmla="*/ 351 w 351"/>
                <a:gd name="T120" fmla="*/ 394 h 39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51" h="394">
                  <a:moveTo>
                    <a:pt x="0" y="64"/>
                  </a:moveTo>
                  <a:lnTo>
                    <a:pt x="0" y="64"/>
                  </a:lnTo>
                  <a:lnTo>
                    <a:pt x="32" y="341"/>
                  </a:lnTo>
                  <a:lnTo>
                    <a:pt x="64" y="341"/>
                  </a:lnTo>
                  <a:lnTo>
                    <a:pt x="74" y="352"/>
                  </a:lnTo>
                  <a:lnTo>
                    <a:pt x="85" y="373"/>
                  </a:lnTo>
                  <a:lnTo>
                    <a:pt x="106" y="373"/>
                  </a:lnTo>
                  <a:lnTo>
                    <a:pt x="127" y="384"/>
                  </a:lnTo>
                  <a:lnTo>
                    <a:pt x="170" y="384"/>
                  </a:lnTo>
                  <a:lnTo>
                    <a:pt x="181" y="373"/>
                  </a:lnTo>
                  <a:lnTo>
                    <a:pt x="223" y="394"/>
                  </a:lnTo>
                  <a:lnTo>
                    <a:pt x="255" y="373"/>
                  </a:lnTo>
                  <a:lnTo>
                    <a:pt x="255" y="330"/>
                  </a:lnTo>
                  <a:lnTo>
                    <a:pt x="276" y="341"/>
                  </a:lnTo>
                  <a:lnTo>
                    <a:pt x="287" y="298"/>
                  </a:lnTo>
                  <a:lnTo>
                    <a:pt x="330" y="266"/>
                  </a:lnTo>
                  <a:lnTo>
                    <a:pt x="340" y="245"/>
                  </a:lnTo>
                  <a:lnTo>
                    <a:pt x="351" y="160"/>
                  </a:lnTo>
                  <a:lnTo>
                    <a:pt x="340" y="139"/>
                  </a:lnTo>
                  <a:lnTo>
                    <a:pt x="351" y="139"/>
                  </a:lnTo>
                  <a:lnTo>
                    <a:pt x="330" y="0"/>
                  </a:lnTo>
                  <a:lnTo>
                    <a:pt x="298" y="11"/>
                  </a:lnTo>
                  <a:lnTo>
                    <a:pt x="276" y="32"/>
                  </a:lnTo>
                  <a:lnTo>
                    <a:pt x="266" y="43"/>
                  </a:lnTo>
                  <a:lnTo>
                    <a:pt x="244" y="64"/>
                  </a:lnTo>
                  <a:lnTo>
                    <a:pt x="223" y="64"/>
                  </a:lnTo>
                  <a:lnTo>
                    <a:pt x="202" y="75"/>
                  </a:lnTo>
                  <a:lnTo>
                    <a:pt x="191" y="75"/>
                  </a:lnTo>
                  <a:lnTo>
                    <a:pt x="170" y="75"/>
                  </a:lnTo>
                  <a:lnTo>
                    <a:pt x="149" y="75"/>
                  </a:lnTo>
                  <a:lnTo>
                    <a:pt x="170" y="64"/>
                  </a:lnTo>
                  <a:lnTo>
                    <a:pt x="159" y="64"/>
                  </a:lnTo>
                  <a:lnTo>
                    <a:pt x="149" y="64"/>
                  </a:lnTo>
                  <a:lnTo>
                    <a:pt x="117" y="53"/>
                  </a:lnTo>
                  <a:lnTo>
                    <a:pt x="106" y="64"/>
                  </a:lnTo>
                  <a:lnTo>
                    <a:pt x="106" y="53"/>
                  </a:lnTo>
                  <a:lnTo>
                    <a:pt x="0" y="64"/>
                  </a:lnTo>
                  <a:close/>
                </a:path>
              </a:pathLst>
            </a:custGeom>
            <a:grpFill/>
            <a:ln w="9525">
              <a:noFill/>
              <a:round/>
              <a:headEnd/>
              <a:tailEnd/>
            </a:ln>
          </p:spPr>
          <p:txBody>
            <a:bodyPr/>
            <a:lstStyle/>
            <a:p>
              <a:endParaRPr lang="en-US"/>
            </a:p>
          </p:txBody>
        </p:sp>
        <p:sp>
          <p:nvSpPr>
            <p:cNvPr id="13352" name="Freeform 122"/>
            <p:cNvSpPr>
              <a:spLocks/>
            </p:cNvSpPr>
            <p:nvPr/>
          </p:nvSpPr>
          <p:spPr bwMode="auto">
            <a:xfrm>
              <a:off x="3613" y="1833"/>
              <a:ext cx="351" cy="394"/>
            </a:xfrm>
            <a:custGeom>
              <a:avLst/>
              <a:gdLst>
                <a:gd name="T0" fmla="*/ 0 w 351"/>
                <a:gd name="T1" fmla="*/ 64 h 394"/>
                <a:gd name="T2" fmla="*/ 0 w 351"/>
                <a:gd name="T3" fmla="*/ 64 h 394"/>
                <a:gd name="T4" fmla="*/ 32 w 351"/>
                <a:gd name="T5" fmla="*/ 341 h 394"/>
                <a:gd name="T6" fmla="*/ 64 w 351"/>
                <a:gd name="T7" fmla="*/ 341 h 394"/>
                <a:gd name="T8" fmla="*/ 74 w 351"/>
                <a:gd name="T9" fmla="*/ 352 h 394"/>
                <a:gd name="T10" fmla="*/ 85 w 351"/>
                <a:gd name="T11" fmla="*/ 373 h 394"/>
                <a:gd name="T12" fmla="*/ 106 w 351"/>
                <a:gd name="T13" fmla="*/ 373 h 394"/>
                <a:gd name="T14" fmla="*/ 127 w 351"/>
                <a:gd name="T15" fmla="*/ 384 h 394"/>
                <a:gd name="T16" fmla="*/ 170 w 351"/>
                <a:gd name="T17" fmla="*/ 384 h 394"/>
                <a:gd name="T18" fmla="*/ 181 w 351"/>
                <a:gd name="T19" fmla="*/ 373 h 394"/>
                <a:gd name="T20" fmla="*/ 223 w 351"/>
                <a:gd name="T21" fmla="*/ 394 h 394"/>
                <a:gd name="T22" fmla="*/ 255 w 351"/>
                <a:gd name="T23" fmla="*/ 373 h 394"/>
                <a:gd name="T24" fmla="*/ 255 w 351"/>
                <a:gd name="T25" fmla="*/ 330 h 394"/>
                <a:gd name="T26" fmla="*/ 276 w 351"/>
                <a:gd name="T27" fmla="*/ 341 h 394"/>
                <a:gd name="T28" fmla="*/ 287 w 351"/>
                <a:gd name="T29" fmla="*/ 298 h 394"/>
                <a:gd name="T30" fmla="*/ 330 w 351"/>
                <a:gd name="T31" fmla="*/ 266 h 394"/>
                <a:gd name="T32" fmla="*/ 340 w 351"/>
                <a:gd name="T33" fmla="*/ 245 h 394"/>
                <a:gd name="T34" fmla="*/ 351 w 351"/>
                <a:gd name="T35" fmla="*/ 160 h 394"/>
                <a:gd name="T36" fmla="*/ 340 w 351"/>
                <a:gd name="T37" fmla="*/ 139 h 394"/>
                <a:gd name="T38" fmla="*/ 351 w 351"/>
                <a:gd name="T39" fmla="*/ 139 h 394"/>
                <a:gd name="T40" fmla="*/ 330 w 351"/>
                <a:gd name="T41" fmla="*/ 0 h 394"/>
                <a:gd name="T42" fmla="*/ 298 w 351"/>
                <a:gd name="T43" fmla="*/ 11 h 394"/>
                <a:gd name="T44" fmla="*/ 276 w 351"/>
                <a:gd name="T45" fmla="*/ 32 h 394"/>
                <a:gd name="T46" fmla="*/ 266 w 351"/>
                <a:gd name="T47" fmla="*/ 43 h 394"/>
                <a:gd name="T48" fmla="*/ 244 w 351"/>
                <a:gd name="T49" fmla="*/ 64 h 394"/>
                <a:gd name="T50" fmla="*/ 223 w 351"/>
                <a:gd name="T51" fmla="*/ 64 h 394"/>
                <a:gd name="T52" fmla="*/ 202 w 351"/>
                <a:gd name="T53" fmla="*/ 75 h 394"/>
                <a:gd name="T54" fmla="*/ 191 w 351"/>
                <a:gd name="T55" fmla="*/ 75 h 394"/>
                <a:gd name="T56" fmla="*/ 170 w 351"/>
                <a:gd name="T57" fmla="*/ 75 h 394"/>
                <a:gd name="T58" fmla="*/ 149 w 351"/>
                <a:gd name="T59" fmla="*/ 75 h 394"/>
                <a:gd name="T60" fmla="*/ 149 w 351"/>
                <a:gd name="T61" fmla="*/ 75 h 394"/>
                <a:gd name="T62" fmla="*/ 170 w 351"/>
                <a:gd name="T63" fmla="*/ 64 h 394"/>
                <a:gd name="T64" fmla="*/ 170 w 351"/>
                <a:gd name="T65" fmla="*/ 64 h 394"/>
                <a:gd name="T66" fmla="*/ 159 w 351"/>
                <a:gd name="T67" fmla="*/ 64 h 394"/>
                <a:gd name="T68" fmla="*/ 149 w 351"/>
                <a:gd name="T69" fmla="*/ 64 h 394"/>
                <a:gd name="T70" fmla="*/ 117 w 351"/>
                <a:gd name="T71" fmla="*/ 53 h 394"/>
                <a:gd name="T72" fmla="*/ 106 w 351"/>
                <a:gd name="T73" fmla="*/ 64 h 394"/>
                <a:gd name="T74" fmla="*/ 106 w 351"/>
                <a:gd name="T75" fmla="*/ 53 h 394"/>
                <a:gd name="T76" fmla="*/ 0 w 351"/>
                <a:gd name="T77" fmla="*/ 64 h 39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51"/>
                <a:gd name="T118" fmla="*/ 0 h 394"/>
                <a:gd name="T119" fmla="*/ 351 w 351"/>
                <a:gd name="T120" fmla="*/ 394 h 39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51" h="394">
                  <a:moveTo>
                    <a:pt x="0" y="64"/>
                  </a:moveTo>
                  <a:lnTo>
                    <a:pt x="0" y="64"/>
                  </a:lnTo>
                  <a:lnTo>
                    <a:pt x="32" y="341"/>
                  </a:lnTo>
                  <a:lnTo>
                    <a:pt x="64" y="341"/>
                  </a:lnTo>
                  <a:lnTo>
                    <a:pt x="74" y="352"/>
                  </a:lnTo>
                  <a:lnTo>
                    <a:pt x="85" y="373"/>
                  </a:lnTo>
                  <a:lnTo>
                    <a:pt x="106" y="373"/>
                  </a:lnTo>
                  <a:lnTo>
                    <a:pt x="127" y="384"/>
                  </a:lnTo>
                  <a:lnTo>
                    <a:pt x="170" y="384"/>
                  </a:lnTo>
                  <a:lnTo>
                    <a:pt x="181" y="373"/>
                  </a:lnTo>
                  <a:lnTo>
                    <a:pt x="223" y="394"/>
                  </a:lnTo>
                  <a:lnTo>
                    <a:pt x="255" y="373"/>
                  </a:lnTo>
                  <a:lnTo>
                    <a:pt x="255" y="330"/>
                  </a:lnTo>
                  <a:lnTo>
                    <a:pt x="276" y="341"/>
                  </a:lnTo>
                  <a:lnTo>
                    <a:pt x="287" y="298"/>
                  </a:lnTo>
                  <a:lnTo>
                    <a:pt x="330" y="266"/>
                  </a:lnTo>
                  <a:lnTo>
                    <a:pt x="340" y="245"/>
                  </a:lnTo>
                  <a:lnTo>
                    <a:pt x="351" y="160"/>
                  </a:lnTo>
                  <a:lnTo>
                    <a:pt x="340" y="139"/>
                  </a:lnTo>
                  <a:lnTo>
                    <a:pt x="351" y="139"/>
                  </a:lnTo>
                  <a:lnTo>
                    <a:pt x="330" y="0"/>
                  </a:lnTo>
                  <a:lnTo>
                    <a:pt x="298" y="11"/>
                  </a:lnTo>
                  <a:lnTo>
                    <a:pt x="276" y="32"/>
                  </a:lnTo>
                  <a:lnTo>
                    <a:pt x="266" y="43"/>
                  </a:lnTo>
                  <a:lnTo>
                    <a:pt x="244" y="64"/>
                  </a:lnTo>
                  <a:lnTo>
                    <a:pt x="223" y="64"/>
                  </a:lnTo>
                  <a:lnTo>
                    <a:pt x="202" y="75"/>
                  </a:lnTo>
                  <a:lnTo>
                    <a:pt x="191" y="75"/>
                  </a:lnTo>
                  <a:lnTo>
                    <a:pt x="170" y="75"/>
                  </a:lnTo>
                  <a:lnTo>
                    <a:pt x="149" y="75"/>
                  </a:lnTo>
                  <a:lnTo>
                    <a:pt x="170" y="64"/>
                  </a:lnTo>
                  <a:lnTo>
                    <a:pt x="159" y="64"/>
                  </a:lnTo>
                  <a:lnTo>
                    <a:pt x="149" y="64"/>
                  </a:lnTo>
                  <a:lnTo>
                    <a:pt x="117" y="53"/>
                  </a:lnTo>
                  <a:lnTo>
                    <a:pt x="106" y="64"/>
                  </a:lnTo>
                  <a:lnTo>
                    <a:pt x="106" y="53"/>
                  </a:lnTo>
                  <a:lnTo>
                    <a:pt x="0" y="64"/>
                  </a:lnTo>
                </a:path>
              </a:pathLst>
            </a:custGeom>
            <a:grpFill/>
            <a:ln w="17463" cap="flat">
              <a:solidFill>
                <a:srgbClr val="000000"/>
              </a:solidFill>
              <a:prstDash val="solid"/>
              <a:round/>
              <a:headEnd/>
              <a:tailEnd/>
            </a:ln>
          </p:spPr>
          <p:txBody>
            <a:bodyPr/>
            <a:lstStyle/>
            <a:p>
              <a:endParaRPr lang="en-US"/>
            </a:p>
          </p:txBody>
        </p:sp>
      </p:grpSp>
      <p:grpSp>
        <p:nvGrpSpPr>
          <p:cNvPr id="13336" name="Group 123"/>
          <p:cNvGrpSpPr>
            <a:grpSpLocks/>
          </p:cNvGrpSpPr>
          <p:nvPr/>
        </p:nvGrpSpPr>
        <p:grpSpPr bwMode="auto">
          <a:xfrm>
            <a:off x="4146550" y="3902075"/>
            <a:ext cx="1165225" cy="609600"/>
            <a:chOff x="2134" y="2430"/>
            <a:chExt cx="734" cy="384"/>
          </a:xfrm>
          <a:solidFill>
            <a:schemeClr val="bg1"/>
          </a:solidFill>
        </p:grpSpPr>
        <p:sp>
          <p:nvSpPr>
            <p:cNvPr id="13358" name="Freeform 124"/>
            <p:cNvSpPr>
              <a:spLocks/>
            </p:cNvSpPr>
            <p:nvPr/>
          </p:nvSpPr>
          <p:spPr bwMode="auto">
            <a:xfrm>
              <a:off x="2134" y="2430"/>
              <a:ext cx="734" cy="384"/>
            </a:xfrm>
            <a:custGeom>
              <a:avLst/>
              <a:gdLst>
                <a:gd name="T0" fmla="*/ 0 w 734"/>
                <a:gd name="T1" fmla="*/ 53 h 384"/>
                <a:gd name="T2" fmla="*/ 0 w 734"/>
                <a:gd name="T3" fmla="*/ 53 h 384"/>
                <a:gd name="T4" fmla="*/ 10 w 734"/>
                <a:gd name="T5" fmla="*/ 0 h 384"/>
                <a:gd name="T6" fmla="*/ 85 w 734"/>
                <a:gd name="T7" fmla="*/ 0 h 384"/>
                <a:gd name="T8" fmla="*/ 447 w 734"/>
                <a:gd name="T9" fmla="*/ 21 h 384"/>
                <a:gd name="T10" fmla="*/ 713 w 734"/>
                <a:gd name="T11" fmla="*/ 21 h 384"/>
                <a:gd name="T12" fmla="*/ 713 w 734"/>
                <a:gd name="T13" fmla="*/ 74 h 384"/>
                <a:gd name="T14" fmla="*/ 734 w 734"/>
                <a:gd name="T15" fmla="*/ 192 h 384"/>
                <a:gd name="T16" fmla="*/ 723 w 734"/>
                <a:gd name="T17" fmla="*/ 384 h 384"/>
                <a:gd name="T18" fmla="*/ 702 w 734"/>
                <a:gd name="T19" fmla="*/ 373 h 384"/>
                <a:gd name="T20" fmla="*/ 670 w 734"/>
                <a:gd name="T21" fmla="*/ 352 h 384"/>
                <a:gd name="T22" fmla="*/ 659 w 734"/>
                <a:gd name="T23" fmla="*/ 352 h 384"/>
                <a:gd name="T24" fmla="*/ 606 w 734"/>
                <a:gd name="T25" fmla="*/ 362 h 384"/>
                <a:gd name="T26" fmla="*/ 564 w 734"/>
                <a:gd name="T27" fmla="*/ 373 h 384"/>
                <a:gd name="T28" fmla="*/ 542 w 734"/>
                <a:gd name="T29" fmla="*/ 362 h 384"/>
                <a:gd name="T30" fmla="*/ 521 w 734"/>
                <a:gd name="T31" fmla="*/ 362 h 384"/>
                <a:gd name="T32" fmla="*/ 510 w 734"/>
                <a:gd name="T33" fmla="*/ 352 h 384"/>
                <a:gd name="T34" fmla="*/ 500 w 734"/>
                <a:gd name="T35" fmla="*/ 362 h 384"/>
                <a:gd name="T36" fmla="*/ 500 w 734"/>
                <a:gd name="T37" fmla="*/ 373 h 384"/>
                <a:gd name="T38" fmla="*/ 489 w 734"/>
                <a:gd name="T39" fmla="*/ 352 h 384"/>
                <a:gd name="T40" fmla="*/ 468 w 734"/>
                <a:gd name="T41" fmla="*/ 362 h 384"/>
                <a:gd name="T42" fmla="*/ 447 w 734"/>
                <a:gd name="T43" fmla="*/ 341 h 384"/>
                <a:gd name="T44" fmla="*/ 436 w 734"/>
                <a:gd name="T45" fmla="*/ 362 h 384"/>
                <a:gd name="T46" fmla="*/ 425 w 734"/>
                <a:gd name="T47" fmla="*/ 352 h 384"/>
                <a:gd name="T48" fmla="*/ 404 w 734"/>
                <a:gd name="T49" fmla="*/ 330 h 384"/>
                <a:gd name="T50" fmla="*/ 383 w 734"/>
                <a:gd name="T51" fmla="*/ 320 h 384"/>
                <a:gd name="T52" fmla="*/ 383 w 734"/>
                <a:gd name="T53" fmla="*/ 330 h 384"/>
                <a:gd name="T54" fmla="*/ 372 w 734"/>
                <a:gd name="T55" fmla="*/ 320 h 384"/>
                <a:gd name="T56" fmla="*/ 351 w 734"/>
                <a:gd name="T57" fmla="*/ 330 h 384"/>
                <a:gd name="T58" fmla="*/ 340 w 734"/>
                <a:gd name="T59" fmla="*/ 320 h 384"/>
                <a:gd name="T60" fmla="*/ 319 w 734"/>
                <a:gd name="T61" fmla="*/ 320 h 384"/>
                <a:gd name="T62" fmla="*/ 319 w 734"/>
                <a:gd name="T63" fmla="*/ 298 h 384"/>
                <a:gd name="T64" fmla="*/ 308 w 734"/>
                <a:gd name="T65" fmla="*/ 288 h 384"/>
                <a:gd name="T66" fmla="*/ 298 w 734"/>
                <a:gd name="T67" fmla="*/ 298 h 384"/>
                <a:gd name="T68" fmla="*/ 276 w 734"/>
                <a:gd name="T69" fmla="*/ 298 h 384"/>
                <a:gd name="T70" fmla="*/ 244 w 734"/>
                <a:gd name="T71" fmla="*/ 277 h 384"/>
                <a:gd name="T72" fmla="*/ 255 w 734"/>
                <a:gd name="T73" fmla="*/ 74 h 384"/>
                <a:gd name="T74" fmla="*/ 0 w 734"/>
                <a:gd name="T75" fmla="*/ 53 h 3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34"/>
                <a:gd name="T115" fmla="*/ 0 h 384"/>
                <a:gd name="T116" fmla="*/ 734 w 734"/>
                <a:gd name="T117" fmla="*/ 384 h 38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34" h="384">
                  <a:moveTo>
                    <a:pt x="0" y="53"/>
                  </a:moveTo>
                  <a:lnTo>
                    <a:pt x="0" y="53"/>
                  </a:lnTo>
                  <a:lnTo>
                    <a:pt x="10" y="0"/>
                  </a:lnTo>
                  <a:lnTo>
                    <a:pt x="85" y="0"/>
                  </a:lnTo>
                  <a:lnTo>
                    <a:pt x="447" y="21"/>
                  </a:lnTo>
                  <a:lnTo>
                    <a:pt x="713" y="21"/>
                  </a:lnTo>
                  <a:lnTo>
                    <a:pt x="713" y="74"/>
                  </a:lnTo>
                  <a:lnTo>
                    <a:pt x="734" y="192"/>
                  </a:lnTo>
                  <a:lnTo>
                    <a:pt x="723" y="384"/>
                  </a:lnTo>
                  <a:lnTo>
                    <a:pt x="702" y="373"/>
                  </a:lnTo>
                  <a:lnTo>
                    <a:pt x="670" y="352"/>
                  </a:lnTo>
                  <a:lnTo>
                    <a:pt x="659" y="352"/>
                  </a:lnTo>
                  <a:lnTo>
                    <a:pt x="606" y="362"/>
                  </a:lnTo>
                  <a:lnTo>
                    <a:pt x="564" y="373"/>
                  </a:lnTo>
                  <a:lnTo>
                    <a:pt x="542" y="362"/>
                  </a:lnTo>
                  <a:lnTo>
                    <a:pt x="521" y="362"/>
                  </a:lnTo>
                  <a:lnTo>
                    <a:pt x="510" y="352"/>
                  </a:lnTo>
                  <a:lnTo>
                    <a:pt x="500" y="362"/>
                  </a:lnTo>
                  <a:lnTo>
                    <a:pt x="500" y="373"/>
                  </a:lnTo>
                  <a:lnTo>
                    <a:pt x="489" y="352"/>
                  </a:lnTo>
                  <a:lnTo>
                    <a:pt x="468" y="362"/>
                  </a:lnTo>
                  <a:lnTo>
                    <a:pt x="447" y="341"/>
                  </a:lnTo>
                  <a:lnTo>
                    <a:pt x="436" y="362"/>
                  </a:lnTo>
                  <a:lnTo>
                    <a:pt x="425" y="352"/>
                  </a:lnTo>
                  <a:lnTo>
                    <a:pt x="404" y="330"/>
                  </a:lnTo>
                  <a:lnTo>
                    <a:pt x="383" y="320"/>
                  </a:lnTo>
                  <a:lnTo>
                    <a:pt x="383" y="330"/>
                  </a:lnTo>
                  <a:lnTo>
                    <a:pt x="372" y="320"/>
                  </a:lnTo>
                  <a:lnTo>
                    <a:pt x="351" y="330"/>
                  </a:lnTo>
                  <a:lnTo>
                    <a:pt x="340" y="320"/>
                  </a:lnTo>
                  <a:lnTo>
                    <a:pt x="319" y="320"/>
                  </a:lnTo>
                  <a:lnTo>
                    <a:pt x="319" y="298"/>
                  </a:lnTo>
                  <a:lnTo>
                    <a:pt x="308" y="288"/>
                  </a:lnTo>
                  <a:lnTo>
                    <a:pt x="298" y="298"/>
                  </a:lnTo>
                  <a:lnTo>
                    <a:pt x="276" y="298"/>
                  </a:lnTo>
                  <a:lnTo>
                    <a:pt x="244" y="277"/>
                  </a:lnTo>
                  <a:lnTo>
                    <a:pt x="255" y="74"/>
                  </a:lnTo>
                  <a:lnTo>
                    <a:pt x="0" y="53"/>
                  </a:lnTo>
                  <a:close/>
                </a:path>
              </a:pathLst>
            </a:custGeom>
            <a:grpFill/>
            <a:ln w="9525">
              <a:noFill/>
              <a:round/>
              <a:headEnd/>
              <a:tailEnd/>
            </a:ln>
          </p:spPr>
          <p:txBody>
            <a:bodyPr/>
            <a:lstStyle/>
            <a:p>
              <a:endParaRPr lang="en-US"/>
            </a:p>
          </p:txBody>
        </p:sp>
        <p:sp>
          <p:nvSpPr>
            <p:cNvPr id="13359" name="Freeform 125"/>
            <p:cNvSpPr>
              <a:spLocks/>
            </p:cNvSpPr>
            <p:nvPr/>
          </p:nvSpPr>
          <p:spPr bwMode="auto">
            <a:xfrm>
              <a:off x="2134" y="2430"/>
              <a:ext cx="734" cy="384"/>
            </a:xfrm>
            <a:custGeom>
              <a:avLst/>
              <a:gdLst>
                <a:gd name="T0" fmla="*/ 0 w 734"/>
                <a:gd name="T1" fmla="*/ 53 h 384"/>
                <a:gd name="T2" fmla="*/ 0 w 734"/>
                <a:gd name="T3" fmla="*/ 53 h 384"/>
                <a:gd name="T4" fmla="*/ 10 w 734"/>
                <a:gd name="T5" fmla="*/ 0 h 384"/>
                <a:gd name="T6" fmla="*/ 85 w 734"/>
                <a:gd name="T7" fmla="*/ 0 h 384"/>
                <a:gd name="T8" fmla="*/ 447 w 734"/>
                <a:gd name="T9" fmla="*/ 21 h 384"/>
                <a:gd name="T10" fmla="*/ 713 w 734"/>
                <a:gd name="T11" fmla="*/ 21 h 384"/>
                <a:gd name="T12" fmla="*/ 713 w 734"/>
                <a:gd name="T13" fmla="*/ 74 h 384"/>
                <a:gd name="T14" fmla="*/ 734 w 734"/>
                <a:gd name="T15" fmla="*/ 192 h 384"/>
                <a:gd name="T16" fmla="*/ 723 w 734"/>
                <a:gd name="T17" fmla="*/ 384 h 384"/>
                <a:gd name="T18" fmla="*/ 702 w 734"/>
                <a:gd name="T19" fmla="*/ 373 h 384"/>
                <a:gd name="T20" fmla="*/ 670 w 734"/>
                <a:gd name="T21" fmla="*/ 352 h 384"/>
                <a:gd name="T22" fmla="*/ 659 w 734"/>
                <a:gd name="T23" fmla="*/ 352 h 384"/>
                <a:gd name="T24" fmla="*/ 606 w 734"/>
                <a:gd name="T25" fmla="*/ 362 h 384"/>
                <a:gd name="T26" fmla="*/ 564 w 734"/>
                <a:gd name="T27" fmla="*/ 373 h 384"/>
                <a:gd name="T28" fmla="*/ 542 w 734"/>
                <a:gd name="T29" fmla="*/ 362 h 384"/>
                <a:gd name="T30" fmla="*/ 521 w 734"/>
                <a:gd name="T31" fmla="*/ 362 h 384"/>
                <a:gd name="T32" fmla="*/ 510 w 734"/>
                <a:gd name="T33" fmla="*/ 352 h 384"/>
                <a:gd name="T34" fmla="*/ 500 w 734"/>
                <a:gd name="T35" fmla="*/ 362 h 384"/>
                <a:gd name="T36" fmla="*/ 500 w 734"/>
                <a:gd name="T37" fmla="*/ 373 h 384"/>
                <a:gd name="T38" fmla="*/ 489 w 734"/>
                <a:gd name="T39" fmla="*/ 352 h 384"/>
                <a:gd name="T40" fmla="*/ 468 w 734"/>
                <a:gd name="T41" fmla="*/ 362 h 384"/>
                <a:gd name="T42" fmla="*/ 447 w 734"/>
                <a:gd name="T43" fmla="*/ 341 h 384"/>
                <a:gd name="T44" fmla="*/ 436 w 734"/>
                <a:gd name="T45" fmla="*/ 362 h 384"/>
                <a:gd name="T46" fmla="*/ 425 w 734"/>
                <a:gd name="T47" fmla="*/ 352 h 384"/>
                <a:gd name="T48" fmla="*/ 404 w 734"/>
                <a:gd name="T49" fmla="*/ 330 h 384"/>
                <a:gd name="T50" fmla="*/ 383 w 734"/>
                <a:gd name="T51" fmla="*/ 320 h 384"/>
                <a:gd name="T52" fmla="*/ 383 w 734"/>
                <a:gd name="T53" fmla="*/ 330 h 384"/>
                <a:gd name="T54" fmla="*/ 372 w 734"/>
                <a:gd name="T55" fmla="*/ 320 h 384"/>
                <a:gd name="T56" fmla="*/ 351 w 734"/>
                <a:gd name="T57" fmla="*/ 330 h 384"/>
                <a:gd name="T58" fmla="*/ 340 w 734"/>
                <a:gd name="T59" fmla="*/ 320 h 384"/>
                <a:gd name="T60" fmla="*/ 319 w 734"/>
                <a:gd name="T61" fmla="*/ 320 h 384"/>
                <a:gd name="T62" fmla="*/ 319 w 734"/>
                <a:gd name="T63" fmla="*/ 298 h 384"/>
                <a:gd name="T64" fmla="*/ 308 w 734"/>
                <a:gd name="T65" fmla="*/ 288 h 384"/>
                <a:gd name="T66" fmla="*/ 298 w 734"/>
                <a:gd name="T67" fmla="*/ 298 h 384"/>
                <a:gd name="T68" fmla="*/ 276 w 734"/>
                <a:gd name="T69" fmla="*/ 298 h 384"/>
                <a:gd name="T70" fmla="*/ 244 w 734"/>
                <a:gd name="T71" fmla="*/ 277 h 384"/>
                <a:gd name="T72" fmla="*/ 255 w 734"/>
                <a:gd name="T73" fmla="*/ 74 h 384"/>
                <a:gd name="T74" fmla="*/ 0 w 734"/>
                <a:gd name="T75" fmla="*/ 53 h 3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34"/>
                <a:gd name="T115" fmla="*/ 0 h 384"/>
                <a:gd name="T116" fmla="*/ 734 w 734"/>
                <a:gd name="T117" fmla="*/ 384 h 38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34" h="384">
                  <a:moveTo>
                    <a:pt x="0" y="53"/>
                  </a:moveTo>
                  <a:lnTo>
                    <a:pt x="0" y="53"/>
                  </a:lnTo>
                  <a:lnTo>
                    <a:pt x="10" y="0"/>
                  </a:lnTo>
                  <a:lnTo>
                    <a:pt x="85" y="0"/>
                  </a:lnTo>
                  <a:lnTo>
                    <a:pt x="447" y="21"/>
                  </a:lnTo>
                  <a:lnTo>
                    <a:pt x="713" y="21"/>
                  </a:lnTo>
                  <a:lnTo>
                    <a:pt x="713" y="74"/>
                  </a:lnTo>
                  <a:lnTo>
                    <a:pt x="734" y="192"/>
                  </a:lnTo>
                  <a:lnTo>
                    <a:pt x="723" y="384"/>
                  </a:lnTo>
                  <a:lnTo>
                    <a:pt x="702" y="373"/>
                  </a:lnTo>
                  <a:lnTo>
                    <a:pt x="670" y="352"/>
                  </a:lnTo>
                  <a:lnTo>
                    <a:pt x="659" y="352"/>
                  </a:lnTo>
                  <a:lnTo>
                    <a:pt x="606" y="362"/>
                  </a:lnTo>
                  <a:lnTo>
                    <a:pt x="564" y="373"/>
                  </a:lnTo>
                  <a:lnTo>
                    <a:pt x="542" y="362"/>
                  </a:lnTo>
                  <a:lnTo>
                    <a:pt x="521" y="362"/>
                  </a:lnTo>
                  <a:lnTo>
                    <a:pt x="510" y="352"/>
                  </a:lnTo>
                  <a:lnTo>
                    <a:pt x="500" y="362"/>
                  </a:lnTo>
                  <a:lnTo>
                    <a:pt x="500" y="373"/>
                  </a:lnTo>
                  <a:lnTo>
                    <a:pt x="489" y="352"/>
                  </a:lnTo>
                  <a:lnTo>
                    <a:pt x="468" y="362"/>
                  </a:lnTo>
                  <a:lnTo>
                    <a:pt x="447" y="341"/>
                  </a:lnTo>
                  <a:lnTo>
                    <a:pt x="436" y="362"/>
                  </a:lnTo>
                  <a:lnTo>
                    <a:pt x="425" y="352"/>
                  </a:lnTo>
                  <a:lnTo>
                    <a:pt x="404" y="330"/>
                  </a:lnTo>
                  <a:lnTo>
                    <a:pt x="383" y="320"/>
                  </a:lnTo>
                  <a:lnTo>
                    <a:pt x="383" y="330"/>
                  </a:lnTo>
                  <a:lnTo>
                    <a:pt x="372" y="320"/>
                  </a:lnTo>
                  <a:lnTo>
                    <a:pt x="351" y="330"/>
                  </a:lnTo>
                  <a:lnTo>
                    <a:pt x="340" y="320"/>
                  </a:lnTo>
                  <a:lnTo>
                    <a:pt x="319" y="320"/>
                  </a:lnTo>
                  <a:lnTo>
                    <a:pt x="319" y="298"/>
                  </a:lnTo>
                  <a:lnTo>
                    <a:pt x="308" y="288"/>
                  </a:lnTo>
                  <a:lnTo>
                    <a:pt x="298" y="298"/>
                  </a:lnTo>
                  <a:lnTo>
                    <a:pt x="276" y="298"/>
                  </a:lnTo>
                  <a:lnTo>
                    <a:pt x="244" y="277"/>
                  </a:lnTo>
                  <a:lnTo>
                    <a:pt x="255" y="74"/>
                  </a:lnTo>
                  <a:lnTo>
                    <a:pt x="0" y="53"/>
                  </a:lnTo>
                </a:path>
              </a:pathLst>
            </a:custGeom>
            <a:grpFill/>
            <a:ln w="17463" cap="flat">
              <a:solidFill>
                <a:srgbClr val="000000"/>
              </a:solidFill>
              <a:prstDash val="solid"/>
              <a:round/>
              <a:headEnd/>
              <a:tailEnd/>
            </a:ln>
          </p:spPr>
          <p:txBody>
            <a:bodyPr/>
            <a:lstStyle/>
            <a:p>
              <a:endParaRPr lang="en-US"/>
            </a:p>
          </p:txBody>
        </p:sp>
      </p:grpSp>
      <p:grpSp>
        <p:nvGrpSpPr>
          <p:cNvPr id="13337" name="Group 126"/>
          <p:cNvGrpSpPr>
            <a:grpSpLocks/>
          </p:cNvGrpSpPr>
          <p:nvPr/>
        </p:nvGrpSpPr>
        <p:grpSpPr bwMode="auto">
          <a:xfrm>
            <a:off x="1628775" y="1871663"/>
            <a:ext cx="1065213" cy="912812"/>
            <a:chOff x="548" y="1151"/>
            <a:chExt cx="671" cy="575"/>
          </a:xfrm>
          <a:solidFill>
            <a:srgbClr val="FFC000"/>
          </a:solidFill>
        </p:grpSpPr>
        <p:sp>
          <p:nvSpPr>
            <p:cNvPr id="13503" name="Freeform 127" descr="30%"/>
            <p:cNvSpPr>
              <a:spLocks/>
            </p:cNvSpPr>
            <p:nvPr/>
          </p:nvSpPr>
          <p:spPr bwMode="auto">
            <a:xfrm>
              <a:off x="548" y="1151"/>
              <a:ext cx="671" cy="575"/>
            </a:xfrm>
            <a:custGeom>
              <a:avLst/>
              <a:gdLst>
                <a:gd name="T0" fmla="*/ 0 w 671"/>
                <a:gd name="T1" fmla="*/ 426 h 575"/>
                <a:gd name="T2" fmla="*/ 0 w 671"/>
                <a:gd name="T3" fmla="*/ 426 h 575"/>
                <a:gd name="T4" fmla="*/ 11 w 671"/>
                <a:gd name="T5" fmla="*/ 320 h 575"/>
                <a:gd name="T6" fmla="*/ 64 w 671"/>
                <a:gd name="T7" fmla="*/ 245 h 575"/>
                <a:gd name="T8" fmla="*/ 149 w 671"/>
                <a:gd name="T9" fmla="*/ 0 h 575"/>
                <a:gd name="T10" fmla="*/ 192 w 671"/>
                <a:gd name="T11" fmla="*/ 11 h 575"/>
                <a:gd name="T12" fmla="*/ 192 w 671"/>
                <a:gd name="T13" fmla="*/ 21 h 575"/>
                <a:gd name="T14" fmla="*/ 202 w 671"/>
                <a:gd name="T15" fmla="*/ 21 h 575"/>
                <a:gd name="T16" fmla="*/ 224 w 671"/>
                <a:gd name="T17" fmla="*/ 64 h 575"/>
                <a:gd name="T18" fmla="*/ 224 w 671"/>
                <a:gd name="T19" fmla="*/ 85 h 575"/>
                <a:gd name="T20" fmla="*/ 256 w 671"/>
                <a:gd name="T21" fmla="*/ 107 h 575"/>
                <a:gd name="T22" fmla="*/ 309 w 671"/>
                <a:gd name="T23" fmla="*/ 107 h 575"/>
                <a:gd name="T24" fmla="*/ 351 w 671"/>
                <a:gd name="T25" fmla="*/ 128 h 575"/>
                <a:gd name="T26" fmla="*/ 373 w 671"/>
                <a:gd name="T27" fmla="*/ 117 h 575"/>
                <a:gd name="T28" fmla="*/ 500 w 671"/>
                <a:gd name="T29" fmla="*/ 128 h 575"/>
                <a:gd name="T30" fmla="*/ 649 w 671"/>
                <a:gd name="T31" fmla="*/ 160 h 575"/>
                <a:gd name="T32" fmla="*/ 660 w 671"/>
                <a:gd name="T33" fmla="*/ 181 h 575"/>
                <a:gd name="T34" fmla="*/ 671 w 671"/>
                <a:gd name="T35" fmla="*/ 203 h 575"/>
                <a:gd name="T36" fmla="*/ 649 w 671"/>
                <a:gd name="T37" fmla="*/ 245 h 575"/>
                <a:gd name="T38" fmla="*/ 628 w 671"/>
                <a:gd name="T39" fmla="*/ 277 h 575"/>
                <a:gd name="T40" fmla="*/ 596 w 671"/>
                <a:gd name="T41" fmla="*/ 309 h 575"/>
                <a:gd name="T42" fmla="*/ 586 w 671"/>
                <a:gd name="T43" fmla="*/ 330 h 575"/>
                <a:gd name="T44" fmla="*/ 607 w 671"/>
                <a:gd name="T45" fmla="*/ 352 h 575"/>
                <a:gd name="T46" fmla="*/ 586 w 671"/>
                <a:gd name="T47" fmla="*/ 394 h 575"/>
                <a:gd name="T48" fmla="*/ 543 w 671"/>
                <a:gd name="T49" fmla="*/ 575 h 575"/>
                <a:gd name="T50" fmla="*/ 320 w 671"/>
                <a:gd name="T51" fmla="*/ 512 h 575"/>
                <a:gd name="T52" fmla="*/ 0 w 671"/>
                <a:gd name="T53" fmla="*/ 426 h 57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71"/>
                <a:gd name="T82" fmla="*/ 0 h 575"/>
                <a:gd name="T83" fmla="*/ 671 w 671"/>
                <a:gd name="T84" fmla="*/ 575 h 57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71" h="575">
                  <a:moveTo>
                    <a:pt x="0" y="426"/>
                  </a:moveTo>
                  <a:lnTo>
                    <a:pt x="0" y="426"/>
                  </a:lnTo>
                  <a:lnTo>
                    <a:pt x="11" y="320"/>
                  </a:lnTo>
                  <a:lnTo>
                    <a:pt x="64" y="245"/>
                  </a:lnTo>
                  <a:lnTo>
                    <a:pt x="149" y="0"/>
                  </a:lnTo>
                  <a:lnTo>
                    <a:pt x="192" y="11"/>
                  </a:lnTo>
                  <a:lnTo>
                    <a:pt x="192" y="21"/>
                  </a:lnTo>
                  <a:lnTo>
                    <a:pt x="202" y="21"/>
                  </a:lnTo>
                  <a:lnTo>
                    <a:pt x="224" y="64"/>
                  </a:lnTo>
                  <a:lnTo>
                    <a:pt x="224" y="85"/>
                  </a:lnTo>
                  <a:lnTo>
                    <a:pt x="256" y="107"/>
                  </a:lnTo>
                  <a:lnTo>
                    <a:pt x="309" y="107"/>
                  </a:lnTo>
                  <a:lnTo>
                    <a:pt x="351" y="128"/>
                  </a:lnTo>
                  <a:lnTo>
                    <a:pt x="373" y="117"/>
                  </a:lnTo>
                  <a:lnTo>
                    <a:pt x="500" y="128"/>
                  </a:lnTo>
                  <a:lnTo>
                    <a:pt x="649" y="160"/>
                  </a:lnTo>
                  <a:lnTo>
                    <a:pt x="660" y="181"/>
                  </a:lnTo>
                  <a:lnTo>
                    <a:pt x="671" y="203"/>
                  </a:lnTo>
                  <a:lnTo>
                    <a:pt x="649" y="245"/>
                  </a:lnTo>
                  <a:lnTo>
                    <a:pt x="628" y="277"/>
                  </a:lnTo>
                  <a:lnTo>
                    <a:pt x="596" y="309"/>
                  </a:lnTo>
                  <a:lnTo>
                    <a:pt x="586" y="330"/>
                  </a:lnTo>
                  <a:lnTo>
                    <a:pt x="607" y="352"/>
                  </a:lnTo>
                  <a:lnTo>
                    <a:pt x="586" y="394"/>
                  </a:lnTo>
                  <a:lnTo>
                    <a:pt x="543" y="575"/>
                  </a:lnTo>
                  <a:lnTo>
                    <a:pt x="320" y="512"/>
                  </a:lnTo>
                  <a:lnTo>
                    <a:pt x="0" y="426"/>
                  </a:lnTo>
                  <a:close/>
                </a:path>
              </a:pathLst>
            </a:custGeom>
            <a:grpFill/>
            <a:ln w="9525">
              <a:noFill/>
              <a:round/>
              <a:headEnd/>
              <a:tailEnd/>
            </a:ln>
          </p:spPr>
          <p:txBody>
            <a:bodyPr/>
            <a:lstStyle/>
            <a:p>
              <a:pPr>
                <a:defRPr/>
              </a:pPr>
              <a:endParaRPr lang="en-US"/>
            </a:p>
          </p:txBody>
        </p:sp>
        <p:sp>
          <p:nvSpPr>
            <p:cNvPr id="13504" name="Freeform 128" descr="30%"/>
            <p:cNvSpPr>
              <a:spLocks/>
            </p:cNvSpPr>
            <p:nvPr/>
          </p:nvSpPr>
          <p:spPr bwMode="auto">
            <a:xfrm>
              <a:off x="548" y="1151"/>
              <a:ext cx="671" cy="575"/>
            </a:xfrm>
            <a:custGeom>
              <a:avLst/>
              <a:gdLst>
                <a:gd name="T0" fmla="*/ 0 w 671"/>
                <a:gd name="T1" fmla="*/ 426 h 575"/>
                <a:gd name="T2" fmla="*/ 0 w 671"/>
                <a:gd name="T3" fmla="*/ 426 h 575"/>
                <a:gd name="T4" fmla="*/ 11 w 671"/>
                <a:gd name="T5" fmla="*/ 320 h 575"/>
                <a:gd name="T6" fmla="*/ 64 w 671"/>
                <a:gd name="T7" fmla="*/ 245 h 575"/>
                <a:gd name="T8" fmla="*/ 149 w 671"/>
                <a:gd name="T9" fmla="*/ 0 h 575"/>
                <a:gd name="T10" fmla="*/ 192 w 671"/>
                <a:gd name="T11" fmla="*/ 11 h 575"/>
                <a:gd name="T12" fmla="*/ 192 w 671"/>
                <a:gd name="T13" fmla="*/ 21 h 575"/>
                <a:gd name="T14" fmla="*/ 202 w 671"/>
                <a:gd name="T15" fmla="*/ 21 h 575"/>
                <a:gd name="T16" fmla="*/ 224 w 671"/>
                <a:gd name="T17" fmla="*/ 64 h 575"/>
                <a:gd name="T18" fmla="*/ 224 w 671"/>
                <a:gd name="T19" fmla="*/ 85 h 575"/>
                <a:gd name="T20" fmla="*/ 256 w 671"/>
                <a:gd name="T21" fmla="*/ 107 h 575"/>
                <a:gd name="T22" fmla="*/ 309 w 671"/>
                <a:gd name="T23" fmla="*/ 107 h 575"/>
                <a:gd name="T24" fmla="*/ 351 w 671"/>
                <a:gd name="T25" fmla="*/ 128 h 575"/>
                <a:gd name="T26" fmla="*/ 373 w 671"/>
                <a:gd name="T27" fmla="*/ 117 h 575"/>
                <a:gd name="T28" fmla="*/ 500 w 671"/>
                <a:gd name="T29" fmla="*/ 128 h 575"/>
                <a:gd name="T30" fmla="*/ 649 w 671"/>
                <a:gd name="T31" fmla="*/ 160 h 575"/>
                <a:gd name="T32" fmla="*/ 660 w 671"/>
                <a:gd name="T33" fmla="*/ 181 h 575"/>
                <a:gd name="T34" fmla="*/ 671 w 671"/>
                <a:gd name="T35" fmla="*/ 203 h 575"/>
                <a:gd name="T36" fmla="*/ 649 w 671"/>
                <a:gd name="T37" fmla="*/ 245 h 575"/>
                <a:gd name="T38" fmla="*/ 628 w 671"/>
                <a:gd name="T39" fmla="*/ 277 h 575"/>
                <a:gd name="T40" fmla="*/ 596 w 671"/>
                <a:gd name="T41" fmla="*/ 309 h 575"/>
                <a:gd name="T42" fmla="*/ 586 w 671"/>
                <a:gd name="T43" fmla="*/ 330 h 575"/>
                <a:gd name="T44" fmla="*/ 607 w 671"/>
                <a:gd name="T45" fmla="*/ 352 h 575"/>
                <a:gd name="T46" fmla="*/ 586 w 671"/>
                <a:gd name="T47" fmla="*/ 394 h 575"/>
                <a:gd name="T48" fmla="*/ 543 w 671"/>
                <a:gd name="T49" fmla="*/ 575 h 575"/>
                <a:gd name="T50" fmla="*/ 320 w 671"/>
                <a:gd name="T51" fmla="*/ 512 h 575"/>
                <a:gd name="T52" fmla="*/ 0 w 671"/>
                <a:gd name="T53" fmla="*/ 426 h 57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71"/>
                <a:gd name="T82" fmla="*/ 0 h 575"/>
                <a:gd name="T83" fmla="*/ 671 w 671"/>
                <a:gd name="T84" fmla="*/ 575 h 57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71" h="575">
                  <a:moveTo>
                    <a:pt x="0" y="426"/>
                  </a:moveTo>
                  <a:lnTo>
                    <a:pt x="0" y="426"/>
                  </a:lnTo>
                  <a:lnTo>
                    <a:pt x="11" y="320"/>
                  </a:lnTo>
                  <a:lnTo>
                    <a:pt x="64" y="245"/>
                  </a:lnTo>
                  <a:lnTo>
                    <a:pt x="149" y="0"/>
                  </a:lnTo>
                  <a:lnTo>
                    <a:pt x="192" y="11"/>
                  </a:lnTo>
                  <a:lnTo>
                    <a:pt x="192" y="21"/>
                  </a:lnTo>
                  <a:lnTo>
                    <a:pt x="202" y="21"/>
                  </a:lnTo>
                  <a:lnTo>
                    <a:pt x="224" y="64"/>
                  </a:lnTo>
                  <a:lnTo>
                    <a:pt x="224" y="85"/>
                  </a:lnTo>
                  <a:lnTo>
                    <a:pt x="256" y="107"/>
                  </a:lnTo>
                  <a:lnTo>
                    <a:pt x="309" y="107"/>
                  </a:lnTo>
                  <a:lnTo>
                    <a:pt x="351" y="128"/>
                  </a:lnTo>
                  <a:lnTo>
                    <a:pt x="373" y="117"/>
                  </a:lnTo>
                  <a:lnTo>
                    <a:pt x="500" y="128"/>
                  </a:lnTo>
                  <a:lnTo>
                    <a:pt x="649" y="160"/>
                  </a:lnTo>
                  <a:lnTo>
                    <a:pt x="660" y="181"/>
                  </a:lnTo>
                  <a:lnTo>
                    <a:pt x="671" y="203"/>
                  </a:lnTo>
                  <a:lnTo>
                    <a:pt x="649" y="245"/>
                  </a:lnTo>
                  <a:lnTo>
                    <a:pt x="628" y="277"/>
                  </a:lnTo>
                  <a:lnTo>
                    <a:pt x="596" y="309"/>
                  </a:lnTo>
                  <a:lnTo>
                    <a:pt x="586" y="330"/>
                  </a:lnTo>
                  <a:lnTo>
                    <a:pt x="607" y="352"/>
                  </a:lnTo>
                  <a:lnTo>
                    <a:pt x="586" y="394"/>
                  </a:lnTo>
                  <a:lnTo>
                    <a:pt x="543" y="575"/>
                  </a:lnTo>
                  <a:lnTo>
                    <a:pt x="320" y="512"/>
                  </a:lnTo>
                  <a:lnTo>
                    <a:pt x="0" y="426"/>
                  </a:lnTo>
                </a:path>
              </a:pathLst>
            </a:custGeom>
            <a:grpFill/>
            <a:ln w="17463" cap="flat">
              <a:solidFill>
                <a:srgbClr val="000000"/>
              </a:solidFill>
              <a:prstDash val="solid"/>
              <a:round/>
              <a:headEnd/>
              <a:tailEnd/>
            </a:ln>
          </p:spPr>
          <p:txBody>
            <a:bodyPr/>
            <a:lstStyle/>
            <a:p>
              <a:pPr>
                <a:defRPr/>
              </a:pPr>
              <a:endParaRPr lang="en-US"/>
            </a:p>
          </p:txBody>
        </p:sp>
      </p:grpSp>
      <p:grpSp>
        <p:nvGrpSpPr>
          <p:cNvPr id="13338" name="Group 129"/>
          <p:cNvGrpSpPr>
            <a:grpSpLocks/>
          </p:cNvGrpSpPr>
          <p:nvPr/>
        </p:nvGrpSpPr>
        <p:grpSpPr bwMode="auto">
          <a:xfrm>
            <a:off x="7018338" y="2819400"/>
            <a:ext cx="776287" cy="508000"/>
            <a:chOff x="3943" y="1748"/>
            <a:chExt cx="489" cy="320"/>
          </a:xfrm>
          <a:solidFill>
            <a:schemeClr val="bg1"/>
          </a:solidFill>
        </p:grpSpPr>
        <p:sp>
          <p:nvSpPr>
            <p:cNvPr id="13501" name="Freeform 130" descr="30%"/>
            <p:cNvSpPr>
              <a:spLocks/>
            </p:cNvSpPr>
            <p:nvPr/>
          </p:nvSpPr>
          <p:spPr bwMode="auto">
            <a:xfrm>
              <a:off x="3943" y="1748"/>
              <a:ext cx="489" cy="320"/>
            </a:xfrm>
            <a:custGeom>
              <a:avLst/>
              <a:gdLst>
                <a:gd name="T0" fmla="*/ 0 w 489"/>
                <a:gd name="T1" fmla="*/ 85 h 320"/>
                <a:gd name="T2" fmla="*/ 0 w 489"/>
                <a:gd name="T3" fmla="*/ 85 h 320"/>
                <a:gd name="T4" fmla="*/ 21 w 489"/>
                <a:gd name="T5" fmla="*/ 224 h 320"/>
                <a:gd name="T6" fmla="*/ 42 w 489"/>
                <a:gd name="T7" fmla="*/ 320 h 320"/>
                <a:gd name="T8" fmla="*/ 127 w 489"/>
                <a:gd name="T9" fmla="*/ 298 h 320"/>
                <a:gd name="T10" fmla="*/ 415 w 489"/>
                <a:gd name="T11" fmla="*/ 245 h 320"/>
                <a:gd name="T12" fmla="*/ 425 w 489"/>
                <a:gd name="T13" fmla="*/ 234 h 320"/>
                <a:gd name="T14" fmla="*/ 446 w 489"/>
                <a:gd name="T15" fmla="*/ 234 h 320"/>
                <a:gd name="T16" fmla="*/ 468 w 489"/>
                <a:gd name="T17" fmla="*/ 224 h 320"/>
                <a:gd name="T18" fmla="*/ 478 w 489"/>
                <a:gd name="T19" fmla="*/ 202 h 320"/>
                <a:gd name="T20" fmla="*/ 489 w 489"/>
                <a:gd name="T21" fmla="*/ 181 h 320"/>
                <a:gd name="T22" fmla="*/ 446 w 489"/>
                <a:gd name="T23" fmla="*/ 149 h 320"/>
                <a:gd name="T24" fmla="*/ 446 w 489"/>
                <a:gd name="T25" fmla="*/ 106 h 320"/>
                <a:gd name="T26" fmla="*/ 468 w 489"/>
                <a:gd name="T27" fmla="*/ 53 h 320"/>
                <a:gd name="T28" fmla="*/ 436 w 489"/>
                <a:gd name="T29" fmla="*/ 42 h 320"/>
                <a:gd name="T30" fmla="*/ 425 w 489"/>
                <a:gd name="T31" fmla="*/ 10 h 320"/>
                <a:gd name="T32" fmla="*/ 393 w 489"/>
                <a:gd name="T33" fmla="*/ 0 h 320"/>
                <a:gd name="T34" fmla="*/ 74 w 489"/>
                <a:gd name="T35" fmla="*/ 64 h 320"/>
                <a:gd name="T36" fmla="*/ 53 w 489"/>
                <a:gd name="T37" fmla="*/ 42 h 320"/>
                <a:gd name="T38" fmla="*/ 0 w 489"/>
                <a:gd name="T39" fmla="*/ 85 h 32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9"/>
                <a:gd name="T61" fmla="*/ 0 h 320"/>
                <a:gd name="T62" fmla="*/ 489 w 489"/>
                <a:gd name="T63" fmla="*/ 320 h 32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9" h="320">
                  <a:moveTo>
                    <a:pt x="0" y="85"/>
                  </a:moveTo>
                  <a:lnTo>
                    <a:pt x="0" y="85"/>
                  </a:lnTo>
                  <a:lnTo>
                    <a:pt x="21" y="224"/>
                  </a:lnTo>
                  <a:lnTo>
                    <a:pt x="42" y="320"/>
                  </a:lnTo>
                  <a:lnTo>
                    <a:pt x="127" y="298"/>
                  </a:lnTo>
                  <a:lnTo>
                    <a:pt x="415" y="245"/>
                  </a:lnTo>
                  <a:lnTo>
                    <a:pt x="425" y="234"/>
                  </a:lnTo>
                  <a:lnTo>
                    <a:pt x="446" y="234"/>
                  </a:lnTo>
                  <a:lnTo>
                    <a:pt x="468" y="224"/>
                  </a:lnTo>
                  <a:lnTo>
                    <a:pt x="478" y="202"/>
                  </a:lnTo>
                  <a:lnTo>
                    <a:pt x="489" y="181"/>
                  </a:lnTo>
                  <a:lnTo>
                    <a:pt x="446" y="149"/>
                  </a:lnTo>
                  <a:lnTo>
                    <a:pt x="446" y="106"/>
                  </a:lnTo>
                  <a:lnTo>
                    <a:pt x="468" y="53"/>
                  </a:lnTo>
                  <a:lnTo>
                    <a:pt x="436" y="42"/>
                  </a:lnTo>
                  <a:lnTo>
                    <a:pt x="425" y="10"/>
                  </a:lnTo>
                  <a:lnTo>
                    <a:pt x="393" y="0"/>
                  </a:lnTo>
                  <a:lnTo>
                    <a:pt x="74" y="64"/>
                  </a:lnTo>
                  <a:lnTo>
                    <a:pt x="53" y="42"/>
                  </a:lnTo>
                  <a:lnTo>
                    <a:pt x="0" y="85"/>
                  </a:lnTo>
                  <a:close/>
                </a:path>
              </a:pathLst>
            </a:custGeom>
            <a:grpFill/>
            <a:ln w="9525">
              <a:noFill/>
              <a:round/>
              <a:headEnd/>
              <a:tailEnd/>
            </a:ln>
          </p:spPr>
          <p:txBody>
            <a:bodyPr/>
            <a:lstStyle/>
            <a:p>
              <a:pPr>
                <a:defRPr/>
              </a:pPr>
              <a:endParaRPr lang="en-US"/>
            </a:p>
          </p:txBody>
        </p:sp>
        <p:sp>
          <p:nvSpPr>
            <p:cNvPr id="13502" name="Freeform 131" descr="30%"/>
            <p:cNvSpPr>
              <a:spLocks/>
            </p:cNvSpPr>
            <p:nvPr/>
          </p:nvSpPr>
          <p:spPr bwMode="auto">
            <a:xfrm>
              <a:off x="3943" y="1748"/>
              <a:ext cx="489" cy="320"/>
            </a:xfrm>
            <a:custGeom>
              <a:avLst/>
              <a:gdLst>
                <a:gd name="T0" fmla="*/ 0 w 489"/>
                <a:gd name="T1" fmla="*/ 85 h 320"/>
                <a:gd name="T2" fmla="*/ 0 w 489"/>
                <a:gd name="T3" fmla="*/ 85 h 320"/>
                <a:gd name="T4" fmla="*/ 21 w 489"/>
                <a:gd name="T5" fmla="*/ 224 h 320"/>
                <a:gd name="T6" fmla="*/ 42 w 489"/>
                <a:gd name="T7" fmla="*/ 320 h 320"/>
                <a:gd name="T8" fmla="*/ 127 w 489"/>
                <a:gd name="T9" fmla="*/ 298 h 320"/>
                <a:gd name="T10" fmla="*/ 415 w 489"/>
                <a:gd name="T11" fmla="*/ 245 h 320"/>
                <a:gd name="T12" fmla="*/ 425 w 489"/>
                <a:gd name="T13" fmla="*/ 234 h 320"/>
                <a:gd name="T14" fmla="*/ 446 w 489"/>
                <a:gd name="T15" fmla="*/ 234 h 320"/>
                <a:gd name="T16" fmla="*/ 468 w 489"/>
                <a:gd name="T17" fmla="*/ 224 h 320"/>
                <a:gd name="T18" fmla="*/ 478 w 489"/>
                <a:gd name="T19" fmla="*/ 202 h 320"/>
                <a:gd name="T20" fmla="*/ 489 w 489"/>
                <a:gd name="T21" fmla="*/ 181 h 320"/>
                <a:gd name="T22" fmla="*/ 446 w 489"/>
                <a:gd name="T23" fmla="*/ 149 h 320"/>
                <a:gd name="T24" fmla="*/ 446 w 489"/>
                <a:gd name="T25" fmla="*/ 106 h 320"/>
                <a:gd name="T26" fmla="*/ 468 w 489"/>
                <a:gd name="T27" fmla="*/ 53 h 320"/>
                <a:gd name="T28" fmla="*/ 436 w 489"/>
                <a:gd name="T29" fmla="*/ 42 h 320"/>
                <a:gd name="T30" fmla="*/ 425 w 489"/>
                <a:gd name="T31" fmla="*/ 10 h 320"/>
                <a:gd name="T32" fmla="*/ 393 w 489"/>
                <a:gd name="T33" fmla="*/ 0 h 320"/>
                <a:gd name="T34" fmla="*/ 74 w 489"/>
                <a:gd name="T35" fmla="*/ 64 h 320"/>
                <a:gd name="T36" fmla="*/ 53 w 489"/>
                <a:gd name="T37" fmla="*/ 42 h 320"/>
                <a:gd name="T38" fmla="*/ 0 w 489"/>
                <a:gd name="T39" fmla="*/ 85 h 32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9"/>
                <a:gd name="T61" fmla="*/ 0 h 320"/>
                <a:gd name="T62" fmla="*/ 489 w 489"/>
                <a:gd name="T63" fmla="*/ 320 h 32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9" h="320">
                  <a:moveTo>
                    <a:pt x="0" y="85"/>
                  </a:moveTo>
                  <a:lnTo>
                    <a:pt x="0" y="85"/>
                  </a:lnTo>
                  <a:lnTo>
                    <a:pt x="21" y="224"/>
                  </a:lnTo>
                  <a:lnTo>
                    <a:pt x="42" y="320"/>
                  </a:lnTo>
                  <a:lnTo>
                    <a:pt x="127" y="298"/>
                  </a:lnTo>
                  <a:lnTo>
                    <a:pt x="415" y="245"/>
                  </a:lnTo>
                  <a:lnTo>
                    <a:pt x="425" y="234"/>
                  </a:lnTo>
                  <a:lnTo>
                    <a:pt x="446" y="234"/>
                  </a:lnTo>
                  <a:lnTo>
                    <a:pt x="468" y="224"/>
                  </a:lnTo>
                  <a:lnTo>
                    <a:pt x="478" y="202"/>
                  </a:lnTo>
                  <a:lnTo>
                    <a:pt x="489" y="181"/>
                  </a:lnTo>
                  <a:lnTo>
                    <a:pt x="446" y="149"/>
                  </a:lnTo>
                  <a:lnTo>
                    <a:pt x="446" y="106"/>
                  </a:lnTo>
                  <a:lnTo>
                    <a:pt x="468" y="53"/>
                  </a:lnTo>
                  <a:lnTo>
                    <a:pt x="436" y="42"/>
                  </a:lnTo>
                  <a:lnTo>
                    <a:pt x="425" y="10"/>
                  </a:lnTo>
                  <a:lnTo>
                    <a:pt x="393" y="0"/>
                  </a:lnTo>
                  <a:lnTo>
                    <a:pt x="74" y="64"/>
                  </a:lnTo>
                  <a:lnTo>
                    <a:pt x="53" y="42"/>
                  </a:lnTo>
                  <a:lnTo>
                    <a:pt x="0" y="85"/>
                  </a:lnTo>
                </a:path>
              </a:pathLst>
            </a:custGeom>
            <a:grpFill/>
            <a:ln w="17463" cap="flat">
              <a:solidFill>
                <a:srgbClr val="000000"/>
              </a:solidFill>
              <a:prstDash val="solid"/>
              <a:round/>
              <a:headEnd/>
              <a:tailEnd/>
            </a:ln>
          </p:spPr>
          <p:txBody>
            <a:bodyPr/>
            <a:lstStyle/>
            <a:p>
              <a:pPr>
                <a:defRPr/>
              </a:pPr>
              <a:endParaRPr lang="en-US"/>
            </a:p>
          </p:txBody>
        </p:sp>
      </p:grpSp>
      <p:grpSp>
        <p:nvGrpSpPr>
          <p:cNvPr id="13339" name="Group 132"/>
          <p:cNvGrpSpPr>
            <a:grpSpLocks/>
          </p:cNvGrpSpPr>
          <p:nvPr/>
        </p:nvGrpSpPr>
        <p:grpSpPr bwMode="auto">
          <a:xfrm>
            <a:off x="8081963" y="2700338"/>
            <a:ext cx="117475" cy="134937"/>
            <a:chOff x="4613" y="1673"/>
            <a:chExt cx="74" cy="85"/>
          </a:xfrm>
          <a:solidFill>
            <a:schemeClr val="bg1"/>
          </a:solidFill>
        </p:grpSpPr>
        <p:sp>
          <p:nvSpPr>
            <p:cNvPr id="13499" name="Freeform 133" descr="30%"/>
            <p:cNvSpPr>
              <a:spLocks/>
            </p:cNvSpPr>
            <p:nvPr/>
          </p:nvSpPr>
          <p:spPr bwMode="auto">
            <a:xfrm>
              <a:off x="4613" y="1673"/>
              <a:ext cx="74" cy="85"/>
            </a:xfrm>
            <a:custGeom>
              <a:avLst/>
              <a:gdLst>
                <a:gd name="T0" fmla="*/ 0 w 74"/>
                <a:gd name="T1" fmla="*/ 11 h 85"/>
                <a:gd name="T2" fmla="*/ 0 w 74"/>
                <a:gd name="T3" fmla="*/ 11 h 85"/>
                <a:gd name="T4" fmla="*/ 21 w 74"/>
                <a:gd name="T5" fmla="*/ 85 h 85"/>
                <a:gd name="T6" fmla="*/ 21 w 74"/>
                <a:gd name="T7" fmla="*/ 85 h 85"/>
                <a:gd name="T8" fmla="*/ 42 w 74"/>
                <a:gd name="T9" fmla="*/ 75 h 85"/>
                <a:gd name="T10" fmla="*/ 42 w 74"/>
                <a:gd name="T11" fmla="*/ 53 h 85"/>
                <a:gd name="T12" fmla="*/ 42 w 74"/>
                <a:gd name="T13" fmla="*/ 43 h 85"/>
                <a:gd name="T14" fmla="*/ 53 w 74"/>
                <a:gd name="T15" fmla="*/ 43 h 85"/>
                <a:gd name="T16" fmla="*/ 53 w 74"/>
                <a:gd name="T17" fmla="*/ 64 h 85"/>
                <a:gd name="T18" fmla="*/ 64 w 74"/>
                <a:gd name="T19" fmla="*/ 64 h 85"/>
                <a:gd name="T20" fmla="*/ 74 w 74"/>
                <a:gd name="T21" fmla="*/ 43 h 85"/>
                <a:gd name="T22" fmla="*/ 64 w 74"/>
                <a:gd name="T23" fmla="*/ 32 h 85"/>
                <a:gd name="T24" fmla="*/ 42 w 74"/>
                <a:gd name="T25" fmla="*/ 32 h 85"/>
                <a:gd name="T26" fmla="*/ 32 w 74"/>
                <a:gd name="T27" fmla="*/ 0 h 85"/>
                <a:gd name="T28" fmla="*/ 32 w 74"/>
                <a:gd name="T29" fmla="*/ 0 h 85"/>
                <a:gd name="T30" fmla="*/ 0 w 74"/>
                <a:gd name="T31" fmla="*/ 11 h 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4"/>
                <a:gd name="T49" fmla="*/ 0 h 85"/>
                <a:gd name="T50" fmla="*/ 74 w 74"/>
                <a:gd name="T51" fmla="*/ 85 h 8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4" h="85">
                  <a:moveTo>
                    <a:pt x="0" y="11"/>
                  </a:moveTo>
                  <a:lnTo>
                    <a:pt x="0" y="11"/>
                  </a:lnTo>
                  <a:lnTo>
                    <a:pt x="21" y="85"/>
                  </a:lnTo>
                  <a:lnTo>
                    <a:pt x="42" y="75"/>
                  </a:lnTo>
                  <a:lnTo>
                    <a:pt x="42" y="53"/>
                  </a:lnTo>
                  <a:lnTo>
                    <a:pt x="42" y="43"/>
                  </a:lnTo>
                  <a:lnTo>
                    <a:pt x="53" y="43"/>
                  </a:lnTo>
                  <a:lnTo>
                    <a:pt x="53" y="64"/>
                  </a:lnTo>
                  <a:lnTo>
                    <a:pt x="64" y="64"/>
                  </a:lnTo>
                  <a:lnTo>
                    <a:pt x="74" y="43"/>
                  </a:lnTo>
                  <a:lnTo>
                    <a:pt x="64" y="32"/>
                  </a:lnTo>
                  <a:lnTo>
                    <a:pt x="42" y="32"/>
                  </a:lnTo>
                  <a:lnTo>
                    <a:pt x="32" y="0"/>
                  </a:lnTo>
                  <a:lnTo>
                    <a:pt x="0" y="11"/>
                  </a:lnTo>
                  <a:close/>
                </a:path>
              </a:pathLst>
            </a:custGeom>
            <a:grpFill/>
            <a:ln w="9525">
              <a:noFill/>
              <a:round/>
              <a:headEnd/>
              <a:tailEnd/>
            </a:ln>
          </p:spPr>
          <p:txBody>
            <a:bodyPr/>
            <a:lstStyle/>
            <a:p>
              <a:pPr>
                <a:defRPr/>
              </a:pPr>
              <a:endParaRPr lang="en-US"/>
            </a:p>
          </p:txBody>
        </p:sp>
        <p:sp>
          <p:nvSpPr>
            <p:cNvPr id="13500" name="Freeform 134" descr="30%"/>
            <p:cNvSpPr>
              <a:spLocks/>
            </p:cNvSpPr>
            <p:nvPr/>
          </p:nvSpPr>
          <p:spPr bwMode="auto">
            <a:xfrm>
              <a:off x="4613" y="1673"/>
              <a:ext cx="74" cy="85"/>
            </a:xfrm>
            <a:custGeom>
              <a:avLst/>
              <a:gdLst>
                <a:gd name="T0" fmla="*/ 0 w 74"/>
                <a:gd name="T1" fmla="*/ 11 h 85"/>
                <a:gd name="T2" fmla="*/ 0 w 74"/>
                <a:gd name="T3" fmla="*/ 11 h 85"/>
                <a:gd name="T4" fmla="*/ 21 w 74"/>
                <a:gd name="T5" fmla="*/ 85 h 85"/>
                <a:gd name="T6" fmla="*/ 21 w 74"/>
                <a:gd name="T7" fmla="*/ 85 h 85"/>
                <a:gd name="T8" fmla="*/ 42 w 74"/>
                <a:gd name="T9" fmla="*/ 75 h 85"/>
                <a:gd name="T10" fmla="*/ 42 w 74"/>
                <a:gd name="T11" fmla="*/ 53 h 85"/>
                <a:gd name="T12" fmla="*/ 42 w 74"/>
                <a:gd name="T13" fmla="*/ 43 h 85"/>
                <a:gd name="T14" fmla="*/ 53 w 74"/>
                <a:gd name="T15" fmla="*/ 43 h 85"/>
                <a:gd name="T16" fmla="*/ 53 w 74"/>
                <a:gd name="T17" fmla="*/ 64 h 85"/>
                <a:gd name="T18" fmla="*/ 64 w 74"/>
                <a:gd name="T19" fmla="*/ 64 h 85"/>
                <a:gd name="T20" fmla="*/ 74 w 74"/>
                <a:gd name="T21" fmla="*/ 43 h 85"/>
                <a:gd name="T22" fmla="*/ 64 w 74"/>
                <a:gd name="T23" fmla="*/ 32 h 85"/>
                <a:gd name="T24" fmla="*/ 42 w 74"/>
                <a:gd name="T25" fmla="*/ 32 h 85"/>
                <a:gd name="T26" fmla="*/ 32 w 74"/>
                <a:gd name="T27" fmla="*/ 0 h 85"/>
                <a:gd name="T28" fmla="*/ 32 w 74"/>
                <a:gd name="T29" fmla="*/ 0 h 85"/>
                <a:gd name="T30" fmla="*/ 0 w 74"/>
                <a:gd name="T31" fmla="*/ 11 h 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4"/>
                <a:gd name="T49" fmla="*/ 0 h 85"/>
                <a:gd name="T50" fmla="*/ 74 w 74"/>
                <a:gd name="T51" fmla="*/ 85 h 8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4" h="85">
                  <a:moveTo>
                    <a:pt x="0" y="11"/>
                  </a:moveTo>
                  <a:lnTo>
                    <a:pt x="0" y="11"/>
                  </a:lnTo>
                  <a:lnTo>
                    <a:pt x="21" y="85"/>
                  </a:lnTo>
                  <a:lnTo>
                    <a:pt x="42" y="75"/>
                  </a:lnTo>
                  <a:lnTo>
                    <a:pt x="42" y="53"/>
                  </a:lnTo>
                  <a:lnTo>
                    <a:pt x="42" y="43"/>
                  </a:lnTo>
                  <a:lnTo>
                    <a:pt x="53" y="43"/>
                  </a:lnTo>
                  <a:lnTo>
                    <a:pt x="53" y="64"/>
                  </a:lnTo>
                  <a:lnTo>
                    <a:pt x="64" y="64"/>
                  </a:lnTo>
                  <a:lnTo>
                    <a:pt x="74" y="43"/>
                  </a:lnTo>
                  <a:lnTo>
                    <a:pt x="64" y="32"/>
                  </a:lnTo>
                  <a:lnTo>
                    <a:pt x="42" y="32"/>
                  </a:lnTo>
                  <a:lnTo>
                    <a:pt x="32" y="0"/>
                  </a:lnTo>
                  <a:lnTo>
                    <a:pt x="0" y="11"/>
                  </a:lnTo>
                </a:path>
              </a:pathLst>
            </a:custGeom>
            <a:grpFill/>
            <a:ln w="17463" cap="flat">
              <a:solidFill>
                <a:srgbClr val="000000"/>
              </a:solidFill>
              <a:prstDash val="solid"/>
              <a:round/>
              <a:headEnd/>
              <a:tailEnd/>
            </a:ln>
          </p:spPr>
          <p:txBody>
            <a:bodyPr/>
            <a:lstStyle/>
            <a:p>
              <a:pPr>
                <a:defRPr/>
              </a:pPr>
              <a:endParaRPr lang="en-US"/>
            </a:p>
          </p:txBody>
        </p:sp>
      </p:grpSp>
      <p:grpSp>
        <p:nvGrpSpPr>
          <p:cNvPr id="13342" name="Group 135"/>
          <p:cNvGrpSpPr>
            <a:grpSpLocks/>
          </p:cNvGrpSpPr>
          <p:nvPr/>
        </p:nvGrpSpPr>
        <p:grpSpPr bwMode="auto">
          <a:xfrm>
            <a:off x="6832600" y="4105275"/>
            <a:ext cx="674688" cy="523875"/>
            <a:chOff x="3826" y="2558"/>
            <a:chExt cx="425" cy="330"/>
          </a:xfrm>
          <a:solidFill>
            <a:schemeClr val="bg1"/>
          </a:solidFill>
        </p:grpSpPr>
        <p:sp>
          <p:nvSpPr>
            <p:cNvPr id="13497" name="Freeform 136" descr="30%"/>
            <p:cNvSpPr>
              <a:spLocks/>
            </p:cNvSpPr>
            <p:nvPr/>
          </p:nvSpPr>
          <p:spPr bwMode="auto">
            <a:xfrm>
              <a:off x="3826" y="2558"/>
              <a:ext cx="425" cy="330"/>
            </a:xfrm>
            <a:custGeom>
              <a:avLst/>
              <a:gdLst>
                <a:gd name="T0" fmla="*/ 0 w 425"/>
                <a:gd name="T1" fmla="*/ 74 h 330"/>
                <a:gd name="T2" fmla="*/ 0 w 425"/>
                <a:gd name="T3" fmla="*/ 74 h 330"/>
                <a:gd name="T4" fmla="*/ 21 w 425"/>
                <a:gd name="T5" fmla="*/ 42 h 330"/>
                <a:gd name="T6" fmla="*/ 74 w 425"/>
                <a:gd name="T7" fmla="*/ 10 h 330"/>
                <a:gd name="T8" fmla="*/ 191 w 425"/>
                <a:gd name="T9" fmla="*/ 0 h 330"/>
                <a:gd name="T10" fmla="*/ 244 w 425"/>
                <a:gd name="T11" fmla="*/ 32 h 330"/>
                <a:gd name="T12" fmla="*/ 319 w 425"/>
                <a:gd name="T13" fmla="*/ 21 h 330"/>
                <a:gd name="T14" fmla="*/ 425 w 425"/>
                <a:gd name="T15" fmla="*/ 96 h 330"/>
                <a:gd name="T16" fmla="*/ 393 w 425"/>
                <a:gd name="T17" fmla="*/ 138 h 330"/>
                <a:gd name="T18" fmla="*/ 372 w 425"/>
                <a:gd name="T19" fmla="*/ 160 h 330"/>
                <a:gd name="T20" fmla="*/ 383 w 425"/>
                <a:gd name="T21" fmla="*/ 192 h 330"/>
                <a:gd name="T22" fmla="*/ 351 w 425"/>
                <a:gd name="T23" fmla="*/ 213 h 330"/>
                <a:gd name="T24" fmla="*/ 329 w 425"/>
                <a:gd name="T25" fmla="*/ 245 h 330"/>
                <a:gd name="T26" fmla="*/ 297 w 425"/>
                <a:gd name="T27" fmla="*/ 266 h 330"/>
                <a:gd name="T28" fmla="*/ 276 w 425"/>
                <a:gd name="T29" fmla="*/ 277 h 330"/>
                <a:gd name="T30" fmla="*/ 276 w 425"/>
                <a:gd name="T31" fmla="*/ 298 h 330"/>
                <a:gd name="T32" fmla="*/ 255 w 425"/>
                <a:gd name="T33" fmla="*/ 277 h 330"/>
                <a:gd name="T34" fmla="*/ 266 w 425"/>
                <a:gd name="T35" fmla="*/ 309 h 330"/>
                <a:gd name="T36" fmla="*/ 255 w 425"/>
                <a:gd name="T37" fmla="*/ 330 h 330"/>
                <a:gd name="T38" fmla="*/ 244 w 425"/>
                <a:gd name="T39" fmla="*/ 319 h 330"/>
                <a:gd name="T40" fmla="*/ 223 w 425"/>
                <a:gd name="T41" fmla="*/ 309 h 330"/>
                <a:gd name="T42" fmla="*/ 212 w 425"/>
                <a:gd name="T43" fmla="*/ 277 h 330"/>
                <a:gd name="T44" fmla="*/ 202 w 425"/>
                <a:gd name="T45" fmla="*/ 277 h 330"/>
                <a:gd name="T46" fmla="*/ 180 w 425"/>
                <a:gd name="T47" fmla="*/ 234 h 330"/>
                <a:gd name="T48" fmla="*/ 148 w 425"/>
                <a:gd name="T49" fmla="*/ 213 h 330"/>
                <a:gd name="T50" fmla="*/ 127 w 425"/>
                <a:gd name="T51" fmla="*/ 181 h 330"/>
                <a:gd name="T52" fmla="*/ 74 w 425"/>
                <a:gd name="T53" fmla="*/ 138 h 330"/>
                <a:gd name="T54" fmla="*/ 53 w 425"/>
                <a:gd name="T55" fmla="*/ 106 h 330"/>
                <a:gd name="T56" fmla="*/ 0 w 425"/>
                <a:gd name="T57" fmla="*/ 74 h 3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5"/>
                <a:gd name="T88" fmla="*/ 0 h 330"/>
                <a:gd name="T89" fmla="*/ 425 w 425"/>
                <a:gd name="T90" fmla="*/ 330 h 3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5" h="330">
                  <a:moveTo>
                    <a:pt x="0" y="74"/>
                  </a:moveTo>
                  <a:lnTo>
                    <a:pt x="0" y="74"/>
                  </a:lnTo>
                  <a:lnTo>
                    <a:pt x="21" y="42"/>
                  </a:lnTo>
                  <a:lnTo>
                    <a:pt x="74" y="10"/>
                  </a:lnTo>
                  <a:lnTo>
                    <a:pt x="191" y="0"/>
                  </a:lnTo>
                  <a:lnTo>
                    <a:pt x="244" y="32"/>
                  </a:lnTo>
                  <a:lnTo>
                    <a:pt x="319" y="21"/>
                  </a:lnTo>
                  <a:lnTo>
                    <a:pt x="425" y="96"/>
                  </a:lnTo>
                  <a:lnTo>
                    <a:pt x="393" y="138"/>
                  </a:lnTo>
                  <a:lnTo>
                    <a:pt x="372" y="160"/>
                  </a:lnTo>
                  <a:lnTo>
                    <a:pt x="383" y="192"/>
                  </a:lnTo>
                  <a:lnTo>
                    <a:pt x="351" y="213"/>
                  </a:lnTo>
                  <a:lnTo>
                    <a:pt x="329" y="245"/>
                  </a:lnTo>
                  <a:lnTo>
                    <a:pt x="297" y="266"/>
                  </a:lnTo>
                  <a:lnTo>
                    <a:pt x="276" y="277"/>
                  </a:lnTo>
                  <a:lnTo>
                    <a:pt x="276" y="298"/>
                  </a:lnTo>
                  <a:lnTo>
                    <a:pt x="255" y="277"/>
                  </a:lnTo>
                  <a:lnTo>
                    <a:pt x="266" y="309"/>
                  </a:lnTo>
                  <a:lnTo>
                    <a:pt x="255" y="330"/>
                  </a:lnTo>
                  <a:lnTo>
                    <a:pt x="244" y="319"/>
                  </a:lnTo>
                  <a:lnTo>
                    <a:pt x="223" y="309"/>
                  </a:lnTo>
                  <a:lnTo>
                    <a:pt x="212" y="277"/>
                  </a:lnTo>
                  <a:lnTo>
                    <a:pt x="202" y="277"/>
                  </a:lnTo>
                  <a:lnTo>
                    <a:pt x="180" y="234"/>
                  </a:lnTo>
                  <a:lnTo>
                    <a:pt x="148" y="213"/>
                  </a:lnTo>
                  <a:lnTo>
                    <a:pt x="127" y="181"/>
                  </a:lnTo>
                  <a:lnTo>
                    <a:pt x="74" y="138"/>
                  </a:lnTo>
                  <a:lnTo>
                    <a:pt x="53" y="106"/>
                  </a:lnTo>
                  <a:lnTo>
                    <a:pt x="0" y="74"/>
                  </a:lnTo>
                  <a:close/>
                </a:path>
              </a:pathLst>
            </a:custGeom>
            <a:grpFill/>
            <a:ln w="9525">
              <a:noFill/>
              <a:round/>
              <a:headEnd/>
              <a:tailEnd/>
            </a:ln>
          </p:spPr>
          <p:txBody>
            <a:bodyPr/>
            <a:lstStyle/>
            <a:p>
              <a:pPr>
                <a:defRPr/>
              </a:pPr>
              <a:endParaRPr lang="en-US"/>
            </a:p>
          </p:txBody>
        </p:sp>
        <p:sp>
          <p:nvSpPr>
            <p:cNvPr id="13498" name="Freeform 137" descr="30%"/>
            <p:cNvSpPr>
              <a:spLocks/>
            </p:cNvSpPr>
            <p:nvPr/>
          </p:nvSpPr>
          <p:spPr bwMode="auto">
            <a:xfrm>
              <a:off x="3826" y="2558"/>
              <a:ext cx="425" cy="330"/>
            </a:xfrm>
            <a:custGeom>
              <a:avLst/>
              <a:gdLst>
                <a:gd name="T0" fmla="*/ 0 w 425"/>
                <a:gd name="T1" fmla="*/ 74 h 330"/>
                <a:gd name="T2" fmla="*/ 0 w 425"/>
                <a:gd name="T3" fmla="*/ 74 h 330"/>
                <a:gd name="T4" fmla="*/ 21 w 425"/>
                <a:gd name="T5" fmla="*/ 42 h 330"/>
                <a:gd name="T6" fmla="*/ 74 w 425"/>
                <a:gd name="T7" fmla="*/ 10 h 330"/>
                <a:gd name="T8" fmla="*/ 191 w 425"/>
                <a:gd name="T9" fmla="*/ 0 h 330"/>
                <a:gd name="T10" fmla="*/ 244 w 425"/>
                <a:gd name="T11" fmla="*/ 32 h 330"/>
                <a:gd name="T12" fmla="*/ 319 w 425"/>
                <a:gd name="T13" fmla="*/ 21 h 330"/>
                <a:gd name="T14" fmla="*/ 425 w 425"/>
                <a:gd name="T15" fmla="*/ 96 h 330"/>
                <a:gd name="T16" fmla="*/ 393 w 425"/>
                <a:gd name="T17" fmla="*/ 138 h 330"/>
                <a:gd name="T18" fmla="*/ 372 w 425"/>
                <a:gd name="T19" fmla="*/ 160 h 330"/>
                <a:gd name="T20" fmla="*/ 383 w 425"/>
                <a:gd name="T21" fmla="*/ 192 h 330"/>
                <a:gd name="T22" fmla="*/ 351 w 425"/>
                <a:gd name="T23" fmla="*/ 213 h 330"/>
                <a:gd name="T24" fmla="*/ 329 w 425"/>
                <a:gd name="T25" fmla="*/ 245 h 330"/>
                <a:gd name="T26" fmla="*/ 297 w 425"/>
                <a:gd name="T27" fmla="*/ 266 h 330"/>
                <a:gd name="T28" fmla="*/ 276 w 425"/>
                <a:gd name="T29" fmla="*/ 277 h 330"/>
                <a:gd name="T30" fmla="*/ 276 w 425"/>
                <a:gd name="T31" fmla="*/ 298 h 330"/>
                <a:gd name="T32" fmla="*/ 255 w 425"/>
                <a:gd name="T33" fmla="*/ 277 h 330"/>
                <a:gd name="T34" fmla="*/ 266 w 425"/>
                <a:gd name="T35" fmla="*/ 309 h 330"/>
                <a:gd name="T36" fmla="*/ 255 w 425"/>
                <a:gd name="T37" fmla="*/ 330 h 330"/>
                <a:gd name="T38" fmla="*/ 244 w 425"/>
                <a:gd name="T39" fmla="*/ 319 h 330"/>
                <a:gd name="T40" fmla="*/ 223 w 425"/>
                <a:gd name="T41" fmla="*/ 309 h 330"/>
                <a:gd name="T42" fmla="*/ 212 w 425"/>
                <a:gd name="T43" fmla="*/ 277 h 330"/>
                <a:gd name="T44" fmla="*/ 202 w 425"/>
                <a:gd name="T45" fmla="*/ 277 h 330"/>
                <a:gd name="T46" fmla="*/ 180 w 425"/>
                <a:gd name="T47" fmla="*/ 234 h 330"/>
                <a:gd name="T48" fmla="*/ 148 w 425"/>
                <a:gd name="T49" fmla="*/ 213 h 330"/>
                <a:gd name="T50" fmla="*/ 127 w 425"/>
                <a:gd name="T51" fmla="*/ 181 h 330"/>
                <a:gd name="T52" fmla="*/ 74 w 425"/>
                <a:gd name="T53" fmla="*/ 138 h 330"/>
                <a:gd name="T54" fmla="*/ 53 w 425"/>
                <a:gd name="T55" fmla="*/ 106 h 330"/>
                <a:gd name="T56" fmla="*/ 0 w 425"/>
                <a:gd name="T57" fmla="*/ 74 h 3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5"/>
                <a:gd name="T88" fmla="*/ 0 h 330"/>
                <a:gd name="T89" fmla="*/ 425 w 425"/>
                <a:gd name="T90" fmla="*/ 330 h 3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5" h="330">
                  <a:moveTo>
                    <a:pt x="0" y="74"/>
                  </a:moveTo>
                  <a:lnTo>
                    <a:pt x="0" y="74"/>
                  </a:lnTo>
                  <a:lnTo>
                    <a:pt x="21" y="42"/>
                  </a:lnTo>
                  <a:lnTo>
                    <a:pt x="74" y="10"/>
                  </a:lnTo>
                  <a:lnTo>
                    <a:pt x="191" y="0"/>
                  </a:lnTo>
                  <a:lnTo>
                    <a:pt x="244" y="32"/>
                  </a:lnTo>
                  <a:lnTo>
                    <a:pt x="319" y="21"/>
                  </a:lnTo>
                  <a:lnTo>
                    <a:pt x="425" y="96"/>
                  </a:lnTo>
                  <a:lnTo>
                    <a:pt x="393" y="138"/>
                  </a:lnTo>
                  <a:lnTo>
                    <a:pt x="372" y="160"/>
                  </a:lnTo>
                  <a:lnTo>
                    <a:pt x="383" y="192"/>
                  </a:lnTo>
                  <a:lnTo>
                    <a:pt x="351" y="213"/>
                  </a:lnTo>
                  <a:lnTo>
                    <a:pt x="329" y="245"/>
                  </a:lnTo>
                  <a:lnTo>
                    <a:pt x="297" y="266"/>
                  </a:lnTo>
                  <a:lnTo>
                    <a:pt x="276" y="277"/>
                  </a:lnTo>
                  <a:lnTo>
                    <a:pt x="276" y="298"/>
                  </a:lnTo>
                  <a:lnTo>
                    <a:pt x="255" y="277"/>
                  </a:lnTo>
                  <a:lnTo>
                    <a:pt x="266" y="309"/>
                  </a:lnTo>
                  <a:lnTo>
                    <a:pt x="255" y="330"/>
                  </a:lnTo>
                  <a:lnTo>
                    <a:pt x="244" y="319"/>
                  </a:lnTo>
                  <a:lnTo>
                    <a:pt x="223" y="309"/>
                  </a:lnTo>
                  <a:lnTo>
                    <a:pt x="212" y="277"/>
                  </a:lnTo>
                  <a:lnTo>
                    <a:pt x="202" y="277"/>
                  </a:lnTo>
                  <a:lnTo>
                    <a:pt x="180" y="234"/>
                  </a:lnTo>
                  <a:lnTo>
                    <a:pt x="148" y="213"/>
                  </a:lnTo>
                  <a:lnTo>
                    <a:pt x="127" y="181"/>
                  </a:lnTo>
                  <a:lnTo>
                    <a:pt x="74" y="138"/>
                  </a:lnTo>
                  <a:lnTo>
                    <a:pt x="53" y="106"/>
                  </a:lnTo>
                  <a:lnTo>
                    <a:pt x="0" y="74"/>
                  </a:lnTo>
                </a:path>
              </a:pathLst>
            </a:custGeom>
            <a:grpFill/>
            <a:ln w="17463" cap="flat">
              <a:solidFill>
                <a:srgbClr val="000000"/>
              </a:solidFill>
              <a:prstDash val="solid"/>
              <a:round/>
              <a:headEnd/>
              <a:tailEnd/>
            </a:ln>
          </p:spPr>
          <p:txBody>
            <a:bodyPr/>
            <a:lstStyle/>
            <a:p>
              <a:pPr>
                <a:defRPr/>
              </a:pPr>
              <a:endParaRPr lang="en-US"/>
            </a:p>
          </p:txBody>
        </p:sp>
      </p:grpSp>
      <p:grpSp>
        <p:nvGrpSpPr>
          <p:cNvPr id="13343" name="Group 138"/>
          <p:cNvGrpSpPr>
            <a:grpSpLocks/>
          </p:cNvGrpSpPr>
          <p:nvPr/>
        </p:nvGrpSpPr>
        <p:grpSpPr bwMode="auto">
          <a:xfrm>
            <a:off x="5868988" y="3868738"/>
            <a:ext cx="1149350" cy="388937"/>
            <a:chOff x="3219" y="2409"/>
            <a:chExt cx="724" cy="245"/>
          </a:xfrm>
          <a:solidFill>
            <a:schemeClr val="bg1"/>
          </a:solidFill>
        </p:grpSpPr>
        <p:sp>
          <p:nvSpPr>
            <p:cNvPr id="13495" name="Freeform 139" descr="30%"/>
            <p:cNvSpPr>
              <a:spLocks/>
            </p:cNvSpPr>
            <p:nvPr/>
          </p:nvSpPr>
          <p:spPr bwMode="auto">
            <a:xfrm>
              <a:off x="3219" y="2409"/>
              <a:ext cx="724" cy="245"/>
            </a:xfrm>
            <a:custGeom>
              <a:avLst/>
              <a:gdLst>
                <a:gd name="T0" fmla="*/ 0 w 724"/>
                <a:gd name="T1" fmla="*/ 245 h 245"/>
                <a:gd name="T2" fmla="*/ 0 w 724"/>
                <a:gd name="T3" fmla="*/ 245 h 245"/>
                <a:gd name="T4" fmla="*/ 21 w 724"/>
                <a:gd name="T5" fmla="*/ 202 h 245"/>
                <a:gd name="T6" fmla="*/ 11 w 724"/>
                <a:gd name="T7" fmla="*/ 202 h 245"/>
                <a:gd name="T8" fmla="*/ 32 w 724"/>
                <a:gd name="T9" fmla="*/ 181 h 245"/>
                <a:gd name="T10" fmla="*/ 53 w 724"/>
                <a:gd name="T11" fmla="*/ 149 h 245"/>
                <a:gd name="T12" fmla="*/ 43 w 724"/>
                <a:gd name="T13" fmla="*/ 138 h 245"/>
                <a:gd name="T14" fmla="*/ 53 w 724"/>
                <a:gd name="T15" fmla="*/ 117 h 245"/>
                <a:gd name="T16" fmla="*/ 53 w 724"/>
                <a:gd name="T17" fmla="*/ 95 h 245"/>
                <a:gd name="T18" fmla="*/ 75 w 724"/>
                <a:gd name="T19" fmla="*/ 85 h 245"/>
                <a:gd name="T20" fmla="*/ 181 w 724"/>
                <a:gd name="T21" fmla="*/ 74 h 245"/>
                <a:gd name="T22" fmla="*/ 181 w 724"/>
                <a:gd name="T23" fmla="*/ 53 h 245"/>
                <a:gd name="T24" fmla="*/ 213 w 724"/>
                <a:gd name="T25" fmla="*/ 53 h 245"/>
                <a:gd name="T26" fmla="*/ 553 w 724"/>
                <a:gd name="T27" fmla="*/ 21 h 245"/>
                <a:gd name="T28" fmla="*/ 724 w 724"/>
                <a:gd name="T29" fmla="*/ 0 h 245"/>
                <a:gd name="T30" fmla="*/ 724 w 724"/>
                <a:gd name="T31" fmla="*/ 32 h 245"/>
                <a:gd name="T32" fmla="*/ 713 w 724"/>
                <a:gd name="T33" fmla="*/ 32 h 245"/>
                <a:gd name="T34" fmla="*/ 692 w 724"/>
                <a:gd name="T35" fmla="*/ 63 h 245"/>
                <a:gd name="T36" fmla="*/ 681 w 724"/>
                <a:gd name="T37" fmla="*/ 53 h 245"/>
                <a:gd name="T38" fmla="*/ 670 w 724"/>
                <a:gd name="T39" fmla="*/ 63 h 245"/>
                <a:gd name="T40" fmla="*/ 660 w 724"/>
                <a:gd name="T41" fmla="*/ 74 h 245"/>
                <a:gd name="T42" fmla="*/ 649 w 724"/>
                <a:gd name="T43" fmla="*/ 74 h 245"/>
                <a:gd name="T44" fmla="*/ 628 w 724"/>
                <a:gd name="T45" fmla="*/ 85 h 245"/>
                <a:gd name="T46" fmla="*/ 628 w 724"/>
                <a:gd name="T47" fmla="*/ 106 h 245"/>
                <a:gd name="T48" fmla="*/ 543 w 724"/>
                <a:gd name="T49" fmla="*/ 149 h 245"/>
                <a:gd name="T50" fmla="*/ 543 w 724"/>
                <a:gd name="T51" fmla="*/ 170 h 245"/>
                <a:gd name="T52" fmla="*/ 521 w 724"/>
                <a:gd name="T53" fmla="*/ 181 h 245"/>
                <a:gd name="T54" fmla="*/ 521 w 724"/>
                <a:gd name="T55" fmla="*/ 202 h 245"/>
                <a:gd name="T56" fmla="*/ 404 w 724"/>
                <a:gd name="T57" fmla="*/ 213 h 245"/>
                <a:gd name="T58" fmla="*/ 181 w 724"/>
                <a:gd name="T59" fmla="*/ 234 h 245"/>
                <a:gd name="T60" fmla="*/ 0 w 724"/>
                <a:gd name="T61" fmla="*/ 245 h 2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24"/>
                <a:gd name="T94" fmla="*/ 0 h 245"/>
                <a:gd name="T95" fmla="*/ 724 w 724"/>
                <a:gd name="T96" fmla="*/ 245 h 24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24" h="245">
                  <a:moveTo>
                    <a:pt x="0" y="245"/>
                  </a:moveTo>
                  <a:lnTo>
                    <a:pt x="0" y="245"/>
                  </a:lnTo>
                  <a:lnTo>
                    <a:pt x="21" y="202"/>
                  </a:lnTo>
                  <a:lnTo>
                    <a:pt x="11" y="202"/>
                  </a:lnTo>
                  <a:lnTo>
                    <a:pt x="32" y="181"/>
                  </a:lnTo>
                  <a:lnTo>
                    <a:pt x="53" y="149"/>
                  </a:lnTo>
                  <a:lnTo>
                    <a:pt x="43" y="138"/>
                  </a:lnTo>
                  <a:lnTo>
                    <a:pt x="53" y="117"/>
                  </a:lnTo>
                  <a:lnTo>
                    <a:pt x="53" y="95"/>
                  </a:lnTo>
                  <a:lnTo>
                    <a:pt x="75" y="85"/>
                  </a:lnTo>
                  <a:lnTo>
                    <a:pt x="181" y="74"/>
                  </a:lnTo>
                  <a:lnTo>
                    <a:pt x="181" y="53"/>
                  </a:lnTo>
                  <a:lnTo>
                    <a:pt x="213" y="53"/>
                  </a:lnTo>
                  <a:lnTo>
                    <a:pt x="553" y="21"/>
                  </a:lnTo>
                  <a:lnTo>
                    <a:pt x="724" y="0"/>
                  </a:lnTo>
                  <a:lnTo>
                    <a:pt x="724" y="32"/>
                  </a:lnTo>
                  <a:lnTo>
                    <a:pt x="713" y="32"/>
                  </a:lnTo>
                  <a:lnTo>
                    <a:pt x="692" y="63"/>
                  </a:lnTo>
                  <a:lnTo>
                    <a:pt x="681" y="53"/>
                  </a:lnTo>
                  <a:lnTo>
                    <a:pt x="670" y="63"/>
                  </a:lnTo>
                  <a:lnTo>
                    <a:pt x="660" y="74"/>
                  </a:lnTo>
                  <a:lnTo>
                    <a:pt x="649" y="74"/>
                  </a:lnTo>
                  <a:lnTo>
                    <a:pt x="628" y="85"/>
                  </a:lnTo>
                  <a:lnTo>
                    <a:pt x="628" y="106"/>
                  </a:lnTo>
                  <a:lnTo>
                    <a:pt x="543" y="149"/>
                  </a:lnTo>
                  <a:lnTo>
                    <a:pt x="543" y="170"/>
                  </a:lnTo>
                  <a:lnTo>
                    <a:pt x="521" y="181"/>
                  </a:lnTo>
                  <a:lnTo>
                    <a:pt x="521" y="202"/>
                  </a:lnTo>
                  <a:lnTo>
                    <a:pt x="404" y="213"/>
                  </a:lnTo>
                  <a:lnTo>
                    <a:pt x="181" y="234"/>
                  </a:lnTo>
                  <a:lnTo>
                    <a:pt x="0" y="245"/>
                  </a:lnTo>
                  <a:close/>
                </a:path>
              </a:pathLst>
            </a:custGeom>
            <a:grpFill/>
            <a:ln w="9525">
              <a:noFill/>
              <a:round/>
              <a:headEnd/>
              <a:tailEnd/>
            </a:ln>
          </p:spPr>
          <p:txBody>
            <a:bodyPr/>
            <a:lstStyle/>
            <a:p>
              <a:pPr>
                <a:defRPr/>
              </a:pPr>
              <a:endParaRPr lang="en-US"/>
            </a:p>
          </p:txBody>
        </p:sp>
        <p:sp>
          <p:nvSpPr>
            <p:cNvPr id="13496" name="Freeform 140" descr="30%"/>
            <p:cNvSpPr>
              <a:spLocks/>
            </p:cNvSpPr>
            <p:nvPr/>
          </p:nvSpPr>
          <p:spPr bwMode="auto">
            <a:xfrm>
              <a:off x="3219" y="2409"/>
              <a:ext cx="724" cy="245"/>
            </a:xfrm>
            <a:custGeom>
              <a:avLst/>
              <a:gdLst>
                <a:gd name="T0" fmla="*/ 0 w 724"/>
                <a:gd name="T1" fmla="*/ 245 h 245"/>
                <a:gd name="T2" fmla="*/ 0 w 724"/>
                <a:gd name="T3" fmla="*/ 245 h 245"/>
                <a:gd name="T4" fmla="*/ 21 w 724"/>
                <a:gd name="T5" fmla="*/ 202 h 245"/>
                <a:gd name="T6" fmla="*/ 11 w 724"/>
                <a:gd name="T7" fmla="*/ 202 h 245"/>
                <a:gd name="T8" fmla="*/ 32 w 724"/>
                <a:gd name="T9" fmla="*/ 181 h 245"/>
                <a:gd name="T10" fmla="*/ 53 w 724"/>
                <a:gd name="T11" fmla="*/ 149 h 245"/>
                <a:gd name="T12" fmla="*/ 43 w 724"/>
                <a:gd name="T13" fmla="*/ 138 h 245"/>
                <a:gd name="T14" fmla="*/ 53 w 724"/>
                <a:gd name="T15" fmla="*/ 117 h 245"/>
                <a:gd name="T16" fmla="*/ 53 w 724"/>
                <a:gd name="T17" fmla="*/ 95 h 245"/>
                <a:gd name="T18" fmla="*/ 75 w 724"/>
                <a:gd name="T19" fmla="*/ 85 h 245"/>
                <a:gd name="T20" fmla="*/ 181 w 724"/>
                <a:gd name="T21" fmla="*/ 74 h 245"/>
                <a:gd name="T22" fmla="*/ 181 w 724"/>
                <a:gd name="T23" fmla="*/ 53 h 245"/>
                <a:gd name="T24" fmla="*/ 213 w 724"/>
                <a:gd name="T25" fmla="*/ 53 h 245"/>
                <a:gd name="T26" fmla="*/ 553 w 724"/>
                <a:gd name="T27" fmla="*/ 21 h 245"/>
                <a:gd name="T28" fmla="*/ 724 w 724"/>
                <a:gd name="T29" fmla="*/ 0 h 245"/>
                <a:gd name="T30" fmla="*/ 724 w 724"/>
                <a:gd name="T31" fmla="*/ 32 h 245"/>
                <a:gd name="T32" fmla="*/ 713 w 724"/>
                <a:gd name="T33" fmla="*/ 32 h 245"/>
                <a:gd name="T34" fmla="*/ 692 w 724"/>
                <a:gd name="T35" fmla="*/ 63 h 245"/>
                <a:gd name="T36" fmla="*/ 681 w 724"/>
                <a:gd name="T37" fmla="*/ 53 h 245"/>
                <a:gd name="T38" fmla="*/ 670 w 724"/>
                <a:gd name="T39" fmla="*/ 63 h 245"/>
                <a:gd name="T40" fmla="*/ 660 w 724"/>
                <a:gd name="T41" fmla="*/ 74 h 245"/>
                <a:gd name="T42" fmla="*/ 649 w 724"/>
                <a:gd name="T43" fmla="*/ 74 h 245"/>
                <a:gd name="T44" fmla="*/ 628 w 724"/>
                <a:gd name="T45" fmla="*/ 85 h 245"/>
                <a:gd name="T46" fmla="*/ 628 w 724"/>
                <a:gd name="T47" fmla="*/ 106 h 245"/>
                <a:gd name="T48" fmla="*/ 543 w 724"/>
                <a:gd name="T49" fmla="*/ 149 h 245"/>
                <a:gd name="T50" fmla="*/ 543 w 724"/>
                <a:gd name="T51" fmla="*/ 170 h 245"/>
                <a:gd name="T52" fmla="*/ 521 w 724"/>
                <a:gd name="T53" fmla="*/ 181 h 245"/>
                <a:gd name="T54" fmla="*/ 521 w 724"/>
                <a:gd name="T55" fmla="*/ 202 h 245"/>
                <a:gd name="T56" fmla="*/ 404 w 724"/>
                <a:gd name="T57" fmla="*/ 213 h 245"/>
                <a:gd name="T58" fmla="*/ 181 w 724"/>
                <a:gd name="T59" fmla="*/ 234 h 245"/>
                <a:gd name="T60" fmla="*/ 0 w 724"/>
                <a:gd name="T61" fmla="*/ 245 h 2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24"/>
                <a:gd name="T94" fmla="*/ 0 h 245"/>
                <a:gd name="T95" fmla="*/ 724 w 724"/>
                <a:gd name="T96" fmla="*/ 245 h 24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24" h="245">
                  <a:moveTo>
                    <a:pt x="0" y="245"/>
                  </a:moveTo>
                  <a:lnTo>
                    <a:pt x="0" y="245"/>
                  </a:lnTo>
                  <a:lnTo>
                    <a:pt x="21" y="202"/>
                  </a:lnTo>
                  <a:lnTo>
                    <a:pt x="11" y="202"/>
                  </a:lnTo>
                  <a:lnTo>
                    <a:pt x="32" y="181"/>
                  </a:lnTo>
                  <a:lnTo>
                    <a:pt x="53" y="149"/>
                  </a:lnTo>
                  <a:lnTo>
                    <a:pt x="43" y="138"/>
                  </a:lnTo>
                  <a:lnTo>
                    <a:pt x="53" y="117"/>
                  </a:lnTo>
                  <a:lnTo>
                    <a:pt x="53" y="95"/>
                  </a:lnTo>
                  <a:lnTo>
                    <a:pt x="75" y="85"/>
                  </a:lnTo>
                  <a:lnTo>
                    <a:pt x="181" y="74"/>
                  </a:lnTo>
                  <a:lnTo>
                    <a:pt x="181" y="53"/>
                  </a:lnTo>
                  <a:lnTo>
                    <a:pt x="213" y="53"/>
                  </a:lnTo>
                  <a:lnTo>
                    <a:pt x="553" y="21"/>
                  </a:lnTo>
                  <a:lnTo>
                    <a:pt x="724" y="0"/>
                  </a:lnTo>
                  <a:lnTo>
                    <a:pt x="724" y="32"/>
                  </a:lnTo>
                  <a:lnTo>
                    <a:pt x="713" y="32"/>
                  </a:lnTo>
                  <a:lnTo>
                    <a:pt x="692" y="63"/>
                  </a:lnTo>
                  <a:lnTo>
                    <a:pt x="681" y="53"/>
                  </a:lnTo>
                  <a:lnTo>
                    <a:pt x="670" y="63"/>
                  </a:lnTo>
                  <a:lnTo>
                    <a:pt x="660" y="74"/>
                  </a:lnTo>
                  <a:lnTo>
                    <a:pt x="649" y="74"/>
                  </a:lnTo>
                  <a:lnTo>
                    <a:pt x="628" y="85"/>
                  </a:lnTo>
                  <a:lnTo>
                    <a:pt x="628" y="106"/>
                  </a:lnTo>
                  <a:lnTo>
                    <a:pt x="543" y="149"/>
                  </a:lnTo>
                  <a:lnTo>
                    <a:pt x="543" y="170"/>
                  </a:lnTo>
                  <a:lnTo>
                    <a:pt x="521" y="181"/>
                  </a:lnTo>
                  <a:lnTo>
                    <a:pt x="521" y="202"/>
                  </a:lnTo>
                  <a:lnTo>
                    <a:pt x="404" y="213"/>
                  </a:lnTo>
                  <a:lnTo>
                    <a:pt x="181" y="234"/>
                  </a:lnTo>
                  <a:lnTo>
                    <a:pt x="0" y="245"/>
                  </a:lnTo>
                </a:path>
              </a:pathLst>
            </a:custGeom>
            <a:grpFill/>
            <a:ln w="17463" cap="flat">
              <a:solidFill>
                <a:srgbClr val="000000"/>
              </a:solidFill>
              <a:prstDash val="solid"/>
              <a:round/>
              <a:headEnd/>
              <a:tailEnd/>
            </a:ln>
          </p:spPr>
          <p:txBody>
            <a:bodyPr/>
            <a:lstStyle/>
            <a:p>
              <a:pPr>
                <a:defRPr/>
              </a:pPr>
              <a:endParaRPr lang="en-US"/>
            </a:p>
          </p:txBody>
        </p:sp>
      </p:grpSp>
      <p:grpSp>
        <p:nvGrpSpPr>
          <p:cNvPr id="13345" name="Group 141"/>
          <p:cNvGrpSpPr>
            <a:grpSpLocks/>
          </p:cNvGrpSpPr>
          <p:nvPr/>
        </p:nvGrpSpPr>
        <p:grpSpPr bwMode="auto">
          <a:xfrm>
            <a:off x="3571875" y="3986213"/>
            <a:ext cx="1874838" cy="1809750"/>
            <a:chOff x="1772" y="2483"/>
            <a:chExt cx="1181" cy="1140"/>
          </a:xfrm>
          <a:solidFill>
            <a:schemeClr val="bg1"/>
          </a:solidFill>
        </p:grpSpPr>
        <p:sp>
          <p:nvSpPr>
            <p:cNvPr id="13370" name="Freeform 142"/>
            <p:cNvSpPr>
              <a:spLocks/>
            </p:cNvSpPr>
            <p:nvPr/>
          </p:nvSpPr>
          <p:spPr bwMode="auto">
            <a:xfrm>
              <a:off x="1772" y="2483"/>
              <a:ext cx="1181" cy="1140"/>
            </a:xfrm>
            <a:custGeom>
              <a:avLst/>
              <a:gdLst>
                <a:gd name="T0" fmla="*/ 0 w 1181"/>
                <a:gd name="T1" fmla="*/ 448 h 1140"/>
                <a:gd name="T2" fmla="*/ 362 w 1181"/>
                <a:gd name="T3" fmla="*/ 0 h 1140"/>
                <a:gd name="T4" fmla="*/ 638 w 1181"/>
                <a:gd name="T5" fmla="*/ 245 h 1140"/>
                <a:gd name="T6" fmla="*/ 681 w 1181"/>
                <a:gd name="T7" fmla="*/ 245 h 1140"/>
                <a:gd name="T8" fmla="*/ 713 w 1181"/>
                <a:gd name="T9" fmla="*/ 277 h 1140"/>
                <a:gd name="T10" fmla="*/ 745 w 1181"/>
                <a:gd name="T11" fmla="*/ 267 h 1140"/>
                <a:gd name="T12" fmla="*/ 798 w 1181"/>
                <a:gd name="T13" fmla="*/ 309 h 1140"/>
                <a:gd name="T14" fmla="*/ 851 w 1181"/>
                <a:gd name="T15" fmla="*/ 299 h 1140"/>
                <a:gd name="T16" fmla="*/ 872 w 1181"/>
                <a:gd name="T17" fmla="*/ 299 h 1140"/>
                <a:gd name="T18" fmla="*/ 926 w 1181"/>
                <a:gd name="T19" fmla="*/ 320 h 1140"/>
                <a:gd name="T20" fmla="*/ 1032 w 1181"/>
                <a:gd name="T21" fmla="*/ 288 h 1140"/>
                <a:gd name="T22" fmla="*/ 1096 w 1181"/>
                <a:gd name="T23" fmla="*/ 341 h 1140"/>
                <a:gd name="T24" fmla="*/ 1138 w 1181"/>
                <a:gd name="T25" fmla="*/ 501 h 1140"/>
                <a:gd name="T26" fmla="*/ 1181 w 1181"/>
                <a:gd name="T27" fmla="*/ 586 h 1140"/>
                <a:gd name="T28" fmla="*/ 1160 w 1181"/>
                <a:gd name="T29" fmla="*/ 672 h 1140"/>
                <a:gd name="T30" fmla="*/ 1160 w 1181"/>
                <a:gd name="T31" fmla="*/ 725 h 1140"/>
                <a:gd name="T32" fmla="*/ 1107 w 1181"/>
                <a:gd name="T33" fmla="*/ 757 h 1140"/>
                <a:gd name="T34" fmla="*/ 1064 w 1181"/>
                <a:gd name="T35" fmla="*/ 767 h 1140"/>
                <a:gd name="T36" fmla="*/ 1043 w 1181"/>
                <a:gd name="T37" fmla="*/ 746 h 1140"/>
                <a:gd name="T38" fmla="*/ 1053 w 1181"/>
                <a:gd name="T39" fmla="*/ 789 h 1140"/>
                <a:gd name="T40" fmla="*/ 1032 w 1181"/>
                <a:gd name="T41" fmla="*/ 821 h 1140"/>
                <a:gd name="T42" fmla="*/ 968 w 1181"/>
                <a:gd name="T43" fmla="*/ 853 h 1140"/>
                <a:gd name="T44" fmla="*/ 926 w 1181"/>
                <a:gd name="T45" fmla="*/ 863 h 1140"/>
                <a:gd name="T46" fmla="*/ 894 w 1181"/>
                <a:gd name="T47" fmla="*/ 853 h 1140"/>
                <a:gd name="T48" fmla="*/ 894 w 1181"/>
                <a:gd name="T49" fmla="*/ 895 h 1140"/>
                <a:gd name="T50" fmla="*/ 862 w 1181"/>
                <a:gd name="T51" fmla="*/ 906 h 1140"/>
                <a:gd name="T52" fmla="*/ 841 w 1181"/>
                <a:gd name="T53" fmla="*/ 938 h 1140"/>
                <a:gd name="T54" fmla="*/ 819 w 1181"/>
                <a:gd name="T55" fmla="*/ 970 h 1140"/>
                <a:gd name="T56" fmla="*/ 809 w 1181"/>
                <a:gd name="T57" fmla="*/ 1002 h 1140"/>
                <a:gd name="T58" fmla="*/ 787 w 1181"/>
                <a:gd name="T59" fmla="*/ 981 h 1140"/>
                <a:gd name="T60" fmla="*/ 798 w 1181"/>
                <a:gd name="T61" fmla="*/ 1034 h 1140"/>
                <a:gd name="T62" fmla="*/ 809 w 1181"/>
                <a:gd name="T63" fmla="*/ 1140 h 1140"/>
                <a:gd name="T64" fmla="*/ 702 w 1181"/>
                <a:gd name="T65" fmla="*/ 1108 h 1140"/>
                <a:gd name="T66" fmla="*/ 638 w 1181"/>
                <a:gd name="T67" fmla="*/ 1045 h 1140"/>
                <a:gd name="T68" fmla="*/ 617 w 1181"/>
                <a:gd name="T69" fmla="*/ 991 h 1140"/>
                <a:gd name="T70" fmla="*/ 564 w 1181"/>
                <a:gd name="T71" fmla="*/ 895 h 1140"/>
                <a:gd name="T72" fmla="*/ 457 w 1181"/>
                <a:gd name="T73" fmla="*/ 725 h 1140"/>
                <a:gd name="T74" fmla="*/ 372 w 1181"/>
                <a:gd name="T75" fmla="*/ 714 h 1140"/>
                <a:gd name="T76" fmla="*/ 319 w 1181"/>
                <a:gd name="T77" fmla="*/ 778 h 1140"/>
                <a:gd name="T78" fmla="*/ 234 w 1181"/>
                <a:gd name="T79" fmla="*/ 767 h 1140"/>
                <a:gd name="T80" fmla="*/ 160 w 1181"/>
                <a:gd name="T81" fmla="*/ 682 h 1140"/>
                <a:gd name="T82" fmla="*/ 96 w 1181"/>
                <a:gd name="T83" fmla="*/ 576 h 1140"/>
                <a:gd name="T84" fmla="*/ 21 w 1181"/>
                <a:gd name="T85" fmla="*/ 480 h 114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81"/>
                <a:gd name="T130" fmla="*/ 0 h 1140"/>
                <a:gd name="T131" fmla="*/ 1181 w 1181"/>
                <a:gd name="T132" fmla="*/ 1140 h 114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81" h="1140">
                  <a:moveTo>
                    <a:pt x="11" y="469"/>
                  </a:moveTo>
                  <a:lnTo>
                    <a:pt x="11" y="469"/>
                  </a:lnTo>
                  <a:lnTo>
                    <a:pt x="0" y="448"/>
                  </a:lnTo>
                  <a:lnTo>
                    <a:pt x="21" y="448"/>
                  </a:lnTo>
                  <a:lnTo>
                    <a:pt x="319" y="480"/>
                  </a:lnTo>
                  <a:lnTo>
                    <a:pt x="362" y="0"/>
                  </a:lnTo>
                  <a:lnTo>
                    <a:pt x="617" y="11"/>
                  </a:lnTo>
                  <a:lnTo>
                    <a:pt x="606" y="224"/>
                  </a:lnTo>
                  <a:lnTo>
                    <a:pt x="638" y="245"/>
                  </a:lnTo>
                  <a:lnTo>
                    <a:pt x="660" y="245"/>
                  </a:lnTo>
                  <a:lnTo>
                    <a:pt x="670" y="235"/>
                  </a:lnTo>
                  <a:lnTo>
                    <a:pt x="681" y="245"/>
                  </a:lnTo>
                  <a:lnTo>
                    <a:pt x="681" y="267"/>
                  </a:lnTo>
                  <a:lnTo>
                    <a:pt x="702" y="267"/>
                  </a:lnTo>
                  <a:lnTo>
                    <a:pt x="713" y="277"/>
                  </a:lnTo>
                  <a:lnTo>
                    <a:pt x="734" y="267"/>
                  </a:lnTo>
                  <a:lnTo>
                    <a:pt x="745" y="277"/>
                  </a:lnTo>
                  <a:lnTo>
                    <a:pt x="745" y="267"/>
                  </a:lnTo>
                  <a:lnTo>
                    <a:pt x="766" y="267"/>
                  </a:lnTo>
                  <a:lnTo>
                    <a:pt x="787" y="299"/>
                  </a:lnTo>
                  <a:lnTo>
                    <a:pt x="798" y="309"/>
                  </a:lnTo>
                  <a:lnTo>
                    <a:pt x="809" y="288"/>
                  </a:lnTo>
                  <a:lnTo>
                    <a:pt x="830" y="309"/>
                  </a:lnTo>
                  <a:lnTo>
                    <a:pt x="851" y="299"/>
                  </a:lnTo>
                  <a:lnTo>
                    <a:pt x="862" y="320"/>
                  </a:lnTo>
                  <a:lnTo>
                    <a:pt x="862" y="309"/>
                  </a:lnTo>
                  <a:lnTo>
                    <a:pt x="872" y="299"/>
                  </a:lnTo>
                  <a:lnTo>
                    <a:pt x="883" y="309"/>
                  </a:lnTo>
                  <a:lnTo>
                    <a:pt x="904" y="309"/>
                  </a:lnTo>
                  <a:lnTo>
                    <a:pt x="926" y="320"/>
                  </a:lnTo>
                  <a:lnTo>
                    <a:pt x="968" y="309"/>
                  </a:lnTo>
                  <a:lnTo>
                    <a:pt x="1021" y="299"/>
                  </a:lnTo>
                  <a:lnTo>
                    <a:pt x="1032" y="288"/>
                  </a:lnTo>
                  <a:lnTo>
                    <a:pt x="1064" y="320"/>
                  </a:lnTo>
                  <a:lnTo>
                    <a:pt x="1085" y="331"/>
                  </a:lnTo>
                  <a:lnTo>
                    <a:pt x="1096" y="341"/>
                  </a:lnTo>
                  <a:lnTo>
                    <a:pt x="1128" y="331"/>
                  </a:lnTo>
                  <a:lnTo>
                    <a:pt x="1128" y="394"/>
                  </a:lnTo>
                  <a:lnTo>
                    <a:pt x="1138" y="501"/>
                  </a:lnTo>
                  <a:lnTo>
                    <a:pt x="1149" y="522"/>
                  </a:lnTo>
                  <a:lnTo>
                    <a:pt x="1149" y="544"/>
                  </a:lnTo>
                  <a:lnTo>
                    <a:pt x="1181" y="586"/>
                  </a:lnTo>
                  <a:lnTo>
                    <a:pt x="1181" y="618"/>
                  </a:lnTo>
                  <a:lnTo>
                    <a:pt x="1160" y="650"/>
                  </a:lnTo>
                  <a:lnTo>
                    <a:pt x="1160" y="672"/>
                  </a:lnTo>
                  <a:lnTo>
                    <a:pt x="1170" y="693"/>
                  </a:lnTo>
                  <a:lnTo>
                    <a:pt x="1170" y="714"/>
                  </a:lnTo>
                  <a:lnTo>
                    <a:pt x="1160" y="725"/>
                  </a:lnTo>
                  <a:lnTo>
                    <a:pt x="1149" y="735"/>
                  </a:lnTo>
                  <a:lnTo>
                    <a:pt x="1160" y="746"/>
                  </a:lnTo>
                  <a:lnTo>
                    <a:pt x="1107" y="757"/>
                  </a:lnTo>
                  <a:lnTo>
                    <a:pt x="1064" y="778"/>
                  </a:lnTo>
                  <a:lnTo>
                    <a:pt x="1096" y="767"/>
                  </a:lnTo>
                  <a:lnTo>
                    <a:pt x="1064" y="767"/>
                  </a:lnTo>
                  <a:lnTo>
                    <a:pt x="1075" y="735"/>
                  </a:lnTo>
                  <a:lnTo>
                    <a:pt x="1053" y="746"/>
                  </a:lnTo>
                  <a:lnTo>
                    <a:pt x="1043" y="746"/>
                  </a:lnTo>
                  <a:lnTo>
                    <a:pt x="1043" y="767"/>
                  </a:lnTo>
                  <a:lnTo>
                    <a:pt x="1053" y="767"/>
                  </a:lnTo>
                  <a:lnTo>
                    <a:pt x="1053" y="789"/>
                  </a:lnTo>
                  <a:lnTo>
                    <a:pt x="1043" y="799"/>
                  </a:lnTo>
                  <a:lnTo>
                    <a:pt x="1032" y="799"/>
                  </a:lnTo>
                  <a:lnTo>
                    <a:pt x="1032" y="821"/>
                  </a:lnTo>
                  <a:lnTo>
                    <a:pt x="915" y="885"/>
                  </a:lnTo>
                  <a:lnTo>
                    <a:pt x="926" y="885"/>
                  </a:lnTo>
                  <a:lnTo>
                    <a:pt x="968" y="853"/>
                  </a:lnTo>
                  <a:lnTo>
                    <a:pt x="936" y="863"/>
                  </a:lnTo>
                  <a:lnTo>
                    <a:pt x="936" y="853"/>
                  </a:lnTo>
                  <a:lnTo>
                    <a:pt x="926" y="863"/>
                  </a:lnTo>
                  <a:lnTo>
                    <a:pt x="915" y="853"/>
                  </a:lnTo>
                  <a:lnTo>
                    <a:pt x="904" y="863"/>
                  </a:lnTo>
                  <a:lnTo>
                    <a:pt x="894" y="853"/>
                  </a:lnTo>
                  <a:lnTo>
                    <a:pt x="894" y="863"/>
                  </a:lnTo>
                  <a:lnTo>
                    <a:pt x="915" y="885"/>
                  </a:lnTo>
                  <a:lnTo>
                    <a:pt x="894" y="895"/>
                  </a:lnTo>
                  <a:lnTo>
                    <a:pt x="883" y="874"/>
                  </a:lnTo>
                  <a:lnTo>
                    <a:pt x="872" y="917"/>
                  </a:lnTo>
                  <a:lnTo>
                    <a:pt x="862" y="906"/>
                  </a:lnTo>
                  <a:lnTo>
                    <a:pt x="841" y="906"/>
                  </a:lnTo>
                  <a:lnTo>
                    <a:pt x="841" y="927"/>
                  </a:lnTo>
                  <a:lnTo>
                    <a:pt x="841" y="938"/>
                  </a:lnTo>
                  <a:lnTo>
                    <a:pt x="809" y="938"/>
                  </a:lnTo>
                  <a:lnTo>
                    <a:pt x="819" y="949"/>
                  </a:lnTo>
                  <a:lnTo>
                    <a:pt x="819" y="970"/>
                  </a:lnTo>
                  <a:lnTo>
                    <a:pt x="830" y="959"/>
                  </a:lnTo>
                  <a:lnTo>
                    <a:pt x="830" y="970"/>
                  </a:lnTo>
                  <a:lnTo>
                    <a:pt x="809" y="1002"/>
                  </a:lnTo>
                  <a:lnTo>
                    <a:pt x="809" y="991"/>
                  </a:lnTo>
                  <a:lnTo>
                    <a:pt x="798" y="1002"/>
                  </a:lnTo>
                  <a:lnTo>
                    <a:pt x="787" y="981"/>
                  </a:lnTo>
                  <a:lnTo>
                    <a:pt x="787" y="1002"/>
                  </a:lnTo>
                  <a:lnTo>
                    <a:pt x="819" y="1013"/>
                  </a:lnTo>
                  <a:lnTo>
                    <a:pt x="798" y="1034"/>
                  </a:lnTo>
                  <a:lnTo>
                    <a:pt x="809" y="1098"/>
                  </a:lnTo>
                  <a:lnTo>
                    <a:pt x="841" y="1140"/>
                  </a:lnTo>
                  <a:lnTo>
                    <a:pt x="809" y="1140"/>
                  </a:lnTo>
                  <a:lnTo>
                    <a:pt x="777" y="1130"/>
                  </a:lnTo>
                  <a:lnTo>
                    <a:pt x="745" y="1130"/>
                  </a:lnTo>
                  <a:lnTo>
                    <a:pt x="702" y="1108"/>
                  </a:lnTo>
                  <a:lnTo>
                    <a:pt x="660" y="1087"/>
                  </a:lnTo>
                  <a:lnTo>
                    <a:pt x="649" y="1077"/>
                  </a:lnTo>
                  <a:lnTo>
                    <a:pt x="638" y="1045"/>
                  </a:lnTo>
                  <a:lnTo>
                    <a:pt x="628" y="1023"/>
                  </a:lnTo>
                  <a:lnTo>
                    <a:pt x="628" y="1002"/>
                  </a:lnTo>
                  <a:lnTo>
                    <a:pt x="617" y="991"/>
                  </a:lnTo>
                  <a:lnTo>
                    <a:pt x="617" y="970"/>
                  </a:lnTo>
                  <a:lnTo>
                    <a:pt x="585" y="949"/>
                  </a:lnTo>
                  <a:lnTo>
                    <a:pt x="564" y="895"/>
                  </a:lnTo>
                  <a:lnTo>
                    <a:pt x="511" y="789"/>
                  </a:lnTo>
                  <a:lnTo>
                    <a:pt x="468" y="757"/>
                  </a:lnTo>
                  <a:lnTo>
                    <a:pt x="457" y="725"/>
                  </a:lnTo>
                  <a:lnTo>
                    <a:pt x="426" y="725"/>
                  </a:lnTo>
                  <a:lnTo>
                    <a:pt x="394" y="725"/>
                  </a:lnTo>
                  <a:lnTo>
                    <a:pt x="372" y="714"/>
                  </a:lnTo>
                  <a:lnTo>
                    <a:pt x="362" y="725"/>
                  </a:lnTo>
                  <a:lnTo>
                    <a:pt x="340" y="725"/>
                  </a:lnTo>
                  <a:lnTo>
                    <a:pt x="319" y="778"/>
                  </a:lnTo>
                  <a:lnTo>
                    <a:pt x="287" y="799"/>
                  </a:lnTo>
                  <a:lnTo>
                    <a:pt x="277" y="799"/>
                  </a:lnTo>
                  <a:lnTo>
                    <a:pt x="234" y="767"/>
                  </a:lnTo>
                  <a:lnTo>
                    <a:pt x="213" y="757"/>
                  </a:lnTo>
                  <a:lnTo>
                    <a:pt x="170" y="714"/>
                  </a:lnTo>
                  <a:lnTo>
                    <a:pt x="160" y="682"/>
                  </a:lnTo>
                  <a:lnTo>
                    <a:pt x="160" y="650"/>
                  </a:lnTo>
                  <a:lnTo>
                    <a:pt x="138" y="608"/>
                  </a:lnTo>
                  <a:lnTo>
                    <a:pt x="96" y="576"/>
                  </a:lnTo>
                  <a:lnTo>
                    <a:pt x="53" y="522"/>
                  </a:lnTo>
                  <a:lnTo>
                    <a:pt x="32" y="512"/>
                  </a:lnTo>
                  <a:lnTo>
                    <a:pt x="21" y="480"/>
                  </a:lnTo>
                  <a:lnTo>
                    <a:pt x="11" y="469"/>
                  </a:lnTo>
                  <a:close/>
                </a:path>
              </a:pathLst>
            </a:custGeom>
            <a:grpFill/>
            <a:ln w="9525">
              <a:noFill/>
              <a:round/>
              <a:headEnd/>
              <a:tailEnd/>
            </a:ln>
          </p:spPr>
          <p:txBody>
            <a:bodyPr/>
            <a:lstStyle/>
            <a:p>
              <a:endParaRPr lang="en-US"/>
            </a:p>
          </p:txBody>
        </p:sp>
        <p:sp>
          <p:nvSpPr>
            <p:cNvPr id="13371" name="Freeform 143"/>
            <p:cNvSpPr>
              <a:spLocks/>
            </p:cNvSpPr>
            <p:nvPr/>
          </p:nvSpPr>
          <p:spPr bwMode="auto">
            <a:xfrm>
              <a:off x="1772" y="2483"/>
              <a:ext cx="1181" cy="1140"/>
            </a:xfrm>
            <a:custGeom>
              <a:avLst/>
              <a:gdLst>
                <a:gd name="T0" fmla="*/ 0 w 1181"/>
                <a:gd name="T1" fmla="*/ 448 h 1140"/>
                <a:gd name="T2" fmla="*/ 362 w 1181"/>
                <a:gd name="T3" fmla="*/ 0 h 1140"/>
                <a:gd name="T4" fmla="*/ 638 w 1181"/>
                <a:gd name="T5" fmla="*/ 245 h 1140"/>
                <a:gd name="T6" fmla="*/ 681 w 1181"/>
                <a:gd name="T7" fmla="*/ 245 h 1140"/>
                <a:gd name="T8" fmla="*/ 713 w 1181"/>
                <a:gd name="T9" fmla="*/ 277 h 1140"/>
                <a:gd name="T10" fmla="*/ 745 w 1181"/>
                <a:gd name="T11" fmla="*/ 267 h 1140"/>
                <a:gd name="T12" fmla="*/ 798 w 1181"/>
                <a:gd name="T13" fmla="*/ 309 h 1140"/>
                <a:gd name="T14" fmla="*/ 851 w 1181"/>
                <a:gd name="T15" fmla="*/ 299 h 1140"/>
                <a:gd name="T16" fmla="*/ 872 w 1181"/>
                <a:gd name="T17" fmla="*/ 299 h 1140"/>
                <a:gd name="T18" fmla="*/ 926 w 1181"/>
                <a:gd name="T19" fmla="*/ 320 h 1140"/>
                <a:gd name="T20" fmla="*/ 1032 w 1181"/>
                <a:gd name="T21" fmla="*/ 288 h 1140"/>
                <a:gd name="T22" fmla="*/ 1096 w 1181"/>
                <a:gd name="T23" fmla="*/ 341 h 1140"/>
                <a:gd name="T24" fmla="*/ 1138 w 1181"/>
                <a:gd name="T25" fmla="*/ 501 h 1140"/>
                <a:gd name="T26" fmla="*/ 1181 w 1181"/>
                <a:gd name="T27" fmla="*/ 586 h 1140"/>
                <a:gd name="T28" fmla="*/ 1160 w 1181"/>
                <a:gd name="T29" fmla="*/ 672 h 1140"/>
                <a:gd name="T30" fmla="*/ 1160 w 1181"/>
                <a:gd name="T31" fmla="*/ 725 h 1140"/>
                <a:gd name="T32" fmla="*/ 1107 w 1181"/>
                <a:gd name="T33" fmla="*/ 757 h 1140"/>
                <a:gd name="T34" fmla="*/ 1064 w 1181"/>
                <a:gd name="T35" fmla="*/ 767 h 1140"/>
                <a:gd name="T36" fmla="*/ 1043 w 1181"/>
                <a:gd name="T37" fmla="*/ 746 h 1140"/>
                <a:gd name="T38" fmla="*/ 1053 w 1181"/>
                <a:gd name="T39" fmla="*/ 789 h 1140"/>
                <a:gd name="T40" fmla="*/ 1032 w 1181"/>
                <a:gd name="T41" fmla="*/ 821 h 1140"/>
                <a:gd name="T42" fmla="*/ 968 w 1181"/>
                <a:gd name="T43" fmla="*/ 853 h 1140"/>
                <a:gd name="T44" fmla="*/ 926 w 1181"/>
                <a:gd name="T45" fmla="*/ 863 h 1140"/>
                <a:gd name="T46" fmla="*/ 894 w 1181"/>
                <a:gd name="T47" fmla="*/ 853 h 1140"/>
                <a:gd name="T48" fmla="*/ 894 w 1181"/>
                <a:gd name="T49" fmla="*/ 895 h 1140"/>
                <a:gd name="T50" fmla="*/ 862 w 1181"/>
                <a:gd name="T51" fmla="*/ 906 h 1140"/>
                <a:gd name="T52" fmla="*/ 841 w 1181"/>
                <a:gd name="T53" fmla="*/ 938 h 1140"/>
                <a:gd name="T54" fmla="*/ 819 w 1181"/>
                <a:gd name="T55" fmla="*/ 970 h 1140"/>
                <a:gd name="T56" fmla="*/ 809 w 1181"/>
                <a:gd name="T57" fmla="*/ 1002 h 1140"/>
                <a:gd name="T58" fmla="*/ 787 w 1181"/>
                <a:gd name="T59" fmla="*/ 981 h 1140"/>
                <a:gd name="T60" fmla="*/ 798 w 1181"/>
                <a:gd name="T61" fmla="*/ 1034 h 1140"/>
                <a:gd name="T62" fmla="*/ 809 w 1181"/>
                <a:gd name="T63" fmla="*/ 1140 h 1140"/>
                <a:gd name="T64" fmla="*/ 702 w 1181"/>
                <a:gd name="T65" fmla="*/ 1108 h 1140"/>
                <a:gd name="T66" fmla="*/ 638 w 1181"/>
                <a:gd name="T67" fmla="*/ 1045 h 1140"/>
                <a:gd name="T68" fmla="*/ 617 w 1181"/>
                <a:gd name="T69" fmla="*/ 991 h 1140"/>
                <a:gd name="T70" fmla="*/ 564 w 1181"/>
                <a:gd name="T71" fmla="*/ 895 h 1140"/>
                <a:gd name="T72" fmla="*/ 457 w 1181"/>
                <a:gd name="T73" fmla="*/ 725 h 1140"/>
                <a:gd name="T74" fmla="*/ 372 w 1181"/>
                <a:gd name="T75" fmla="*/ 714 h 1140"/>
                <a:gd name="T76" fmla="*/ 319 w 1181"/>
                <a:gd name="T77" fmla="*/ 778 h 1140"/>
                <a:gd name="T78" fmla="*/ 234 w 1181"/>
                <a:gd name="T79" fmla="*/ 767 h 1140"/>
                <a:gd name="T80" fmla="*/ 160 w 1181"/>
                <a:gd name="T81" fmla="*/ 682 h 1140"/>
                <a:gd name="T82" fmla="*/ 96 w 1181"/>
                <a:gd name="T83" fmla="*/ 576 h 1140"/>
                <a:gd name="T84" fmla="*/ 21 w 1181"/>
                <a:gd name="T85" fmla="*/ 480 h 114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81"/>
                <a:gd name="T130" fmla="*/ 0 h 1140"/>
                <a:gd name="T131" fmla="*/ 1181 w 1181"/>
                <a:gd name="T132" fmla="*/ 1140 h 114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81" h="1140">
                  <a:moveTo>
                    <a:pt x="11" y="469"/>
                  </a:moveTo>
                  <a:lnTo>
                    <a:pt x="11" y="469"/>
                  </a:lnTo>
                  <a:lnTo>
                    <a:pt x="0" y="448"/>
                  </a:lnTo>
                  <a:lnTo>
                    <a:pt x="21" y="448"/>
                  </a:lnTo>
                  <a:lnTo>
                    <a:pt x="319" y="480"/>
                  </a:lnTo>
                  <a:lnTo>
                    <a:pt x="362" y="0"/>
                  </a:lnTo>
                  <a:lnTo>
                    <a:pt x="617" y="11"/>
                  </a:lnTo>
                  <a:lnTo>
                    <a:pt x="606" y="224"/>
                  </a:lnTo>
                  <a:lnTo>
                    <a:pt x="638" y="245"/>
                  </a:lnTo>
                  <a:lnTo>
                    <a:pt x="660" y="245"/>
                  </a:lnTo>
                  <a:lnTo>
                    <a:pt x="670" y="235"/>
                  </a:lnTo>
                  <a:lnTo>
                    <a:pt x="681" y="245"/>
                  </a:lnTo>
                  <a:lnTo>
                    <a:pt x="681" y="267"/>
                  </a:lnTo>
                  <a:lnTo>
                    <a:pt x="702" y="267"/>
                  </a:lnTo>
                  <a:lnTo>
                    <a:pt x="713" y="277"/>
                  </a:lnTo>
                  <a:lnTo>
                    <a:pt x="734" y="267"/>
                  </a:lnTo>
                  <a:lnTo>
                    <a:pt x="745" y="277"/>
                  </a:lnTo>
                  <a:lnTo>
                    <a:pt x="745" y="267"/>
                  </a:lnTo>
                  <a:lnTo>
                    <a:pt x="766" y="267"/>
                  </a:lnTo>
                  <a:lnTo>
                    <a:pt x="787" y="299"/>
                  </a:lnTo>
                  <a:lnTo>
                    <a:pt x="798" y="309"/>
                  </a:lnTo>
                  <a:lnTo>
                    <a:pt x="809" y="288"/>
                  </a:lnTo>
                  <a:lnTo>
                    <a:pt x="830" y="309"/>
                  </a:lnTo>
                  <a:lnTo>
                    <a:pt x="851" y="299"/>
                  </a:lnTo>
                  <a:lnTo>
                    <a:pt x="862" y="320"/>
                  </a:lnTo>
                  <a:lnTo>
                    <a:pt x="862" y="309"/>
                  </a:lnTo>
                  <a:lnTo>
                    <a:pt x="872" y="299"/>
                  </a:lnTo>
                  <a:lnTo>
                    <a:pt x="883" y="309"/>
                  </a:lnTo>
                  <a:lnTo>
                    <a:pt x="904" y="309"/>
                  </a:lnTo>
                  <a:lnTo>
                    <a:pt x="926" y="320"/>
                  </a:lnTo>
                  <a:lnTo>
                    <a:pt x="968" y="309"/>
                  </a:lnTo>
                  <a:lnTo>
                    <a:pt x="1021" y="299"/>
                  </a:lnTo>
                  <a:lnTo>
                    <a:pt x="1032" y="288"/>
                  </a:lnTo>
                  <a:lnTo>
                    <a:pt x="1064" y="320"/>
                  </a:lnTo>
                  <a:lnTo>
                    <a:pt x="1085" y="331"/>
                  </a:lnTo>
                  <a:lnTo>
                    <a:pt x="1096" y="341"/>
                  </a:lnTo>
                  <a:lnTo>
                    <a:pt x="1128" y="331"/>
                  </a:lnTo>
                  <a:lnTo>
                    <a:pt x="1128" y="394"/>
                  </a:lnTo>
                  <a:lnTo>
                    <a:pt x="1138" y="501"/>
                  </a:lnTo>
                  <a:lnTo>
                    <a:pt x="1149" y="522"/>
                  </a:lnTo>
                  <a:lnTo>
                    <a:pt x="1149" y="544"/>
                  </a:lnTo>
                  <a:lnTo>
                    <a:pt x="1181" y="586"/>
                  </a:lnTo>
                  <a:lnTo>
                    <a:pt x="1181" y="618"/>
                  </a:lnTo>
                  <a:lnTo>
                    <a:pt x="1160" y="650"/>
                  </a:lnTo>
                  <a:lnTo>
                    <a:pt x="1160" y="672"/>
                  </a:lnTo>
                  <a:lnTo>
                    <a:pt x="1170" y="693"/>
                  </a:lnTo>
                  <a:lnTo>
                    <a:pt x="1170" y="714"/>
                  </a:lnTo>
                  <a:lnTo>
                    <a:pt x="1160" y="725"/>
                  </a:lnTo>
                  <a:lnTo>
                    <a:pt x="1149" y="735"/>
                  </a:lnTo>
                  <a:lnTo>
                    <a:pt x="1160" y="746"/>
                  </a:lnTo>
                  <a:lnTo>
                    <a:pt x="1107" y="757"/>
                  </a:lnTo>
                  <a:lnTo>
                    <a:pt x="1064" y="778"/>
                  </a:lnTo>
                  <a:lnTo>
                    <a:pt x="1096" y="767"/>
                  </a:lnTo>
                  <a:lnTo>
                    <a:pt x="1064" y="767"/>
                  </a:lnTo>
                  <a:lnTo>
                    <a:pt x="1075" y="735"/>
                  </a:lnTo>
                  <a:lnTo>
                    <a:pt x="1053" y="746"/>
                  </a:lnTo>
                  <a:lnTo>
                    <a:pt x="1043" y="746"/>
                  </a:lnTo>
                  <a:lnTo>
                    <a:pt x="1043" y="767"/>
                  </a:lnTo>
                  <a:lnTo>
                    <a:pt x="1053" y="767"/>
                  </a:lnTo>
                  <a:lnTo>
                    <a:pt x="1053" y="789"/>
                  </a:lnTo>
                  <a:lnTo>
                    <a:pt x="1043" y="799"/>
                  </a:lnTo>
                  <a:lnTo>
                    <a:pt x="1032" y="799"/>
                  </a:lnTo>
                  <a:lnTo>
                    <a:pt x="1032" y="821"/>
                  </a:lnTo>
                  <a:lnTo>
                    <a:pt x="915" y="885"/>
                  </a:lnTo>
                  <a:lnTo>
                    <a:pt x="926" y="885"/>
                  </a:lnTo>
                  <a:lnTo>
                    <a:pt x="968" y="853"/>
                  </a:lnTo>
                  <a:lnTo>
                    <a:pt x="936" y="863"/>
                  </a:lnTo>
                  <a:lnTo>
                    <a:pt x="936" y="853"/>
                  </a:lnTo>
                  <a:lnTo>
                    <a:pt x="926" y="863"/>
                  </a:lnTo>
                  <a:lnTo>
                    <a:pt x="915" y="853"/>
                  </a:lnTo>
                  <a:lnTo>
                    <a:pt x="904" y="863"/>
                  </a:lnTo>
                  <a:lnTo>
                    <a:pt x="894" y="853"/>
                  </a:lnTo>
                  <a:lnTo>
                    <a:pt x="894" y="863"/>
                  </a:lnTo>
                  <a:lnTo>
                    <a:pt x="915" y="885"/>
                  </a:lnTo>
                  <a:lnTo>
                    <a:pt x="894" y="895"/>
                  </a:lnTo>
                  <a:lnTo>
                    <a:pt x="883" y="874"/>
                  </a:lnTo>
                  <a:lnTo>
                    <a:pt x="872" y="917"/>
                  </a:lnTo>
                  <a:lnTo>
                    <a:pt x="862" y="906"/>
                  </a:lnTo>
                  <a:lnTo>
                    <a:pt x="841" y="906"/>
                  </a:lnTo>
                  <a:lnTo>
                    <a:pt x="841" y="927"/>
                  </a:lnTo>
                  <a:lnTo>
                    <a:pt x="841" y="938"/>
                  </a:lnTo>
                  <a:lnTo>
                    <a:pt x="809" y="938"/>
                  </a:lnTo>
                  <a:lnTo>
                    <a:pt x="819" y="949"/>
                  </a:lnTo>
                  <a:lnTo>
                    <a:pt x="819" y="970"/>
                  </a:lnTo>
                  <a:lnTo>
                    <a:pt x="830" y="959"/>
                  </a:lnTo>
                  <a:lnTo>
                    <a:pt x="830" y="970"/>
                  </a:lnTo>
                  <a:lnTo>
                    <a:pt x="809" y="1002"/>
                  </a:lnTo>
                  <a:lnTo>
                    <a:pt x="809" y="991"/>
                  </a:lnTo>
                  <a:lnTo>
                    <a:pt x="798" y="1002"/>
                  </a:lnTo>
                  <a:lnTo>
                    <a:pt x="787" y="981"/>
                  </a:lnTo>
                  <a:lnTo>
                    <a:pt x="787" y="1002"/>
                  </a:lnTo>
                  <a:lnTo>
                    <a:pt x="819" y="1013"/>
                  </a:lnTo>
                  <a:lnTo>
                    <a:pt x="798" y="1034"/>
                  </a:lnTo>
                  <a:lnTo>
                    <a:pt x="809" y="1098"/>
                  </a:lnTo>
                  <a:lnTo>
                    <a:pt x="841" y="1140"/>
                  </a:lnTo>
                  <a:lnTo>
                    <a:pt x="809" y="1140"/>
                  </a:lnTo>
                  <a:lnTo>
                    <a:pt x="777" y="1130"/>
                  </a:lnTo>
                  <a:lnTo>
                    <a:pt x="745" y="1130"/>
                  </a:lnTo>
                  <a:lnTo>
                    <a:pt x="702" y="1108"/>
                  </a:lnTo>
                  <a:lnTo>
                    <a:pt x="660" y="1087"/>
                  </a:lnTo>
                  <a:lnTo>
                    <a:pt x="649" y="1077"/>
                  </a:lnTo>
                  <a:lnTo>
                    <a:pt x="638" y="1045"/>
                  </a:lnTo>
                  <a:lnTo>
                    <a:pt x="628" y="1023"/>
                  </a:lnTo>
                  <a:lnTo>
                    <a:pt x="628" y="1002"/>
                  </a:lnTo>
                  <a:lnTo>
                    <a:pt x="617" y="991"/>
                  </a:lnTo>
                  <a:lnTo>
                    <a:pt x="617" y="970"/>
                  </a:lnTo>
                  <a:lnTo>
                    <a:pt x="585" y="949"/>
                  </a:lnTo>
                  <a:lnTo>
                    <a:pt x="564" y="895"/>
                  </a:lnTo>
                  <a:lnTo>
                    <a:pt x="511" y="789"/>
                  </a:lnTo>
                  <a:lnTo>
                    <a:pt x="468" y="757"/>
                  </a:lnTo>
                  <a:lnTo>
                    <a:pt x="457" y="725"/>
                  </a:lnTo>
                  <a:lnTo>
                    <a:pt x="426" y="725"/>
                  </a:lnTo>
                  <a:lnTo>
                    <a:pt x="394" y="725"/>
                  </a:lnTo>
                  <a:lnTo>
                    <a:pt x="372" y="714"/>
                  </a:lnTo>
                  <a:lnTo>
                    <a:pt x="362" y="725"/>
                  </a:lnTo>
                  <a:lnTo>
                    <a:pt x="340" y="725"/>
                  </a:lnTo>
                  <a:lnTo>
                    <a:pt x="319" y="778"/>
                  </a:lnTo>
                  <a:lnTo>
                    <a:pt x="287" y="799"/>
                  </a:lnTo>
                  <a:lnTo>
                    <a:pt x="277" y="799"/>
                  </a:lnTo>
                  <a:lnTo>
                    <a:pt x="234" y="767"/>
                  </a:lnTo>
                  <a:lnTo>
                    <a:pt x="213" y="757"/>
                  </a:lnTo>
                  <a:lnTo>
                    <a:pt x="170" y="714"/>
                  </a:lnTo>
                  <a:lnTo>
                    <a:pt x="160" y="682"/>
                  </a:lnTo>
                  <a:lnTo>
                    <a:pt x="160" y="650"/>
                  </a:lnTo>
                  <a:lnTo>
                    <a:pt x="138" y="608"/>
                  </a:lnTo>
                  <a:lnTo>
                    <a:pt x="96" y="576"/>
                  </a:lnTo>
                  <a:lnTo>
                    <a:pt x="53" y="522"/>
                  </a:lnTo>
                  <a:lnTo>
                    <a:pt x="32" y="512"/>
                  </a:lnTo>
                  <a:lnTo>
                    <a:pt x="21" y="480"/>
                  </a:lnTo>
                  <a:lnTo>
                    <a:pt x="11" y="469"/>
                  </a:lnTo>
                </a:path>
              </a:pathLst>
            </a:custGeom>
            <a:grpFill/>
            <a:ln w="17463" cap="flat">
              <a:solidFill>
                <a:srgbClr val="000000"/>
              </a:solidFill>
              <a:prstDash val="solid"/>
              <a:round/>
              <a:headEnd/>
              <a:tailEnd/>
            </a:ln>
          </p:spPr>
          <p:txBody>
            <a:bodyPr/>
            <a:lstStyle/>
            <a:p>
              <a:endParaRPr lang="en-US"/>
            </a:p>
          </p:txBody>
        </p:sp>
      </p:grpSp>
      <p:grpSp>
        <p:nvGrpSpPr>
          <p:cNvPr id="13346" name="Group 144"/>
          <p:cNvGrpSpPr>
            <a:grpSpLocks/>
          </p:cNvGrpSpPr>
          <p:nvPr/>
        </p:nvGrpSpPr>
        <p:grpSpPr bwMode="auto">
          <a:xfrm>
            <a:off x="2693988" y="2870200"/>
            <a:ext cx="758825" cy="947738"/>
            <a:chOff x="1219" y="1780"/>
            <a:chExt cx="478" cy="597"/>
          </a:xfrm>
          <a:solidFill>
            <a:schemeClr val="bg1"/>
          </a:solidFill>
        </p:grpSpPr>
        <p:sp>
          <p:nvSpPr>
            <p:cNvPr id="13402" name="Freeform 145"/>
            <p:cNvSpPr>
              <a:spLocks/>
            </p:cNvSpPr>
            <p:nvPr/>
          </p:nvSpPr>
          <p:spPr bwMode="auto">
            <a:xfrm>
              <a:off x="1219" y="1780"/>
              <a:ext cx="478" cy="597"/>
            </a:xfrm>
            <a:custGeom>
              <a:avLst/>
              <a:gdLst>
                <a:gd name="T0" fmla="*/ 0 w 478"/>
                <a:gd name="T1" fmla="*/ 522 h 597"/>
                <a:gd name="T2" fmla="*/ 0 w 478"/>
                <a:gd name="T3" fmla="*/ 522 h 597"/>
                <a:gd name="T4" fmla="*/ 106 w 478"/>
                <a:gd name="T5" fmla="*/ 0 h 597"/>
                <a:gd name="T6" fmla="*/ 330 w 478"/>
                <a:gd name="T7" fmla="*/ 42 h 597"/>
                <a:gd name="T8" fmla="*/ 319 w 478"/>
                <a:gd name="T9" fmla="*/ 138 h 597"/>
                <a:gd name="T10" fmla="*/ 478 w 478"/>
                <a:gd name="T11" fmla="*/ 170 h 597"/>
                <a:gd name="T12" fmla="*/ 415 w 478"/>
                <a:gd name="T13" fmla="*/ 597 h 597"/>
                <a:gd name="T14" fmla="*/ 0 w 478"/>
                <a:gd name="T15" fmla="*/ 522 h 597"/>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597"/>
                <a:gd name="T26" fmla="*/ 478 w 478"/>
                <a:gd name="T27" fmla="*/ 597 h 5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597">
                  <a:moveTo>
                    <a:pt x="0" y="522"/>
                  </a:moveTo>
                  <a:lnTo>
                    <a:pt x="0" y="522"/>
                  </a:lnTo>
                  <a:lnTo>
                    <a:pt x="106" y="0"/>
                  </a:lnTo>
                  <a:lnTo>
                    <a:pt x="330" y="42"/>
                  </a:lnTo>
                  <a:lnTo>
                    <a:pt x="319" y="138"/>
                  </a:lnTo>
                  <a:lnTo>
                    <a:pt x="478" y="170"/>
                  </a:lnTo>
                  <a:lnTo>
                    <a:pt x="415" y="597"/>
                  </a:lnTo>
                  <a:lnTo>
                    <a:pt x="0" y="522"/>
                  </a:lnTo>
                  <a:close/>
                </a:path>
              </a:pathLst>
            </a:custGeom>
            <a:grpFill/>
            <a:ln w="9525">
              <a:noFill/>
              <a:round/>
              <a:headEnd/>
              <a:tailEnd/>
            </a:ln>
          </p:spPr>
          <p:txBody>
            <a:bodyPr/>
            <a:lstStyle/>
            <a:p>
              <a:endParaRPr lang="en-US"/>
            </a:p>
          </p:txBody>
        </p:sp>
        <p:sp>
          <p:nvSpPr>
            <p:cNvPr id="13403" name="Freeform 146"/>
            <p:cNvSpPr>
              <a:spLocks/>
            </p:cNvSpPr>
            <p:nvPr/>
          </p:nvSpPr>
          <p:spPr bwMode="auto">
            <a:xfrm>
              <a:off x="1219" y="1780"/>
              <a:ext cx="478" cy="597"/>
            </a:xfrm>
            <a:custGeom>
              <a:avLst/>
              <a:gdLst>
                <a:gd name="T0" fmla="*/ 0 w 478"/>
                <a:gd name="T1" fmla="*/ 522 h 597"/>
                <a:gd name="T2" fmla="*/ 0 w 478"/>
                <a:gd name="T3" fmla="*/ 522 h 597"/>
                <a:gd name="T4" fmla="*/ 106 w 478"/>
                <a:gd name="T5" fmla="*/ 0 h 597"/>
                <a:gd name="T6" fmla="*/ 330 w 478"/>
                <a:gd name="T7" fmla="*/ 42 h 597"/>
                <a:gd name="T8" fmla="*/ 319 w 478"/>
                <a:gd name="T9" fmla="*/ 138 h 597"/>
                <a:gd name="T10" fmla="*/ 478 w 478"/>
                <a:gd name="T11" fmla="*/ 170 h 597"/>
                <a:gd name="T12" fmla="*/ 415 w 478"/>
                <a:gd name="T13" fmla="*/ 597 h 597"/>
                <a:gd name="T14" fmla="*/ 0 w 478"/>
                <a:gd name="T15" fmla="*/ 522 h 597"/>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597"/>
                <a:gd name="T26" fmla="*/ 478 w 478"/>
                <a:gd name="T27" fmla="*/ 597 h 5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597">
                  <a:moveTo>
                    <a:pt x="0" y="522"/>
                  </a:moveTo>
                  <a:lnTo>
                    <a:pt x="0" y="522"/>
                  </a:lnTo>
                  <a:lnTo>
                    <a:pt x="106" y="0"/>
                  </a:lnTo>
                  <a:lnTo>
                    <a:pt x="330" y="42"/>
                  </a:lnTo>
                  <a:lnTo>
                    <a:pt x="319" y="138"/>
                  </a:lnTo>
                  <a:lnTo>
                    <a:pt x="478" y="170"/>
                  </a:lnTo>
                  <a:lnTo>
                    <a:pt x="415" y="597"/>
                  </a:lnTo>
                  <a:lnTo>
                    <a:pt x="0" y="522"/>
                  </a:lnTo>
                </a:path>
              </a:pathLst>
            </a:custGeom>
            <a:grpFill/>
            <a:ln w="17463" cap="flat">
              <a:solidFill>
                <a:srgbClr val="000000"/>
              </a:solidFill>
              <a:prstDash val="solid"/>
              <a:round/>
              <a:headEnd/>
              <a:tailEnd/>
            </a:ln>
          </p:spPr>
          <p:txBody>
            <a:bodyPr/>
            <a:lstStyle/>
            <a:p>
              <a:endParaRPr lang="en-US"/>
            </a:p>
          </p:txBody>
        </p:sp>
      </p:grpSp>
      <p:grpSp>
        <p:nvGrpSpPr>
          <p:cNvPr id="13347" name="Group 150"/>
          <p:cNvGrpSpPr>
            <a:grpSpLocks/>
          </p:cNvGrpSpPr>
          <p:nvPr/>
        </p:nvGrpSpPr>
        <p:grpSpPr bwMode="auto">
          <a:xfrm>
            <a:off x="6848475" y="3175000"/>
            <a:ext cx="608013" cy="592138"/>
            <a:chOff x="3836" y="1972"/>
            <a:chExt cx="383" cy="373"/>
          </a:xfrm>
          <a:solidFill>
            <a:srgbClr val="9DDDA8"/>
          </a:solidFill>
        </p:grpSpPr>
        <p:sp>
          <p:nvSpPr>
            <p:cNvPr id="13454" name="Freeform 151"/>
            <p:cNvSpPr>
              <a:spLocks/>
            </p:cNvSpPr>
            <p:nvPr/>
          </p:nvSpPr>
          <p:spPr bwMode="auto">
            <a:xfrm>
              <a:off x="3836" y="1972"/>
              <a:ext cx="383" cy="373"/>
            </a:xfrm>
            <a:custGeom>
              <a:avLst/>
              <a:gdLst>
                <a:gd name="T0" fmla="*/ 0 w 383"/>
                <a:gd name="T1" fmla="*/ 255 h 373"/>
                <a:gd name="T2" fmla="*/ 0 w 383"/>
                <a:gd name="T3" fmla="*/ 255 h 373"/>
                <a:gd name="T4" fmla="*/ 21 w 383"/>
                <a:gd name="T5" fmla="*/ 309 h 373"/>
                <a:gd name="T6" fmla="*/ 32 w 383"/>
                <a:gd name="T7" fmla="*/ 330 h 373"/>
                <a:gd name="T8" fmla="*/ 64 w 383"/>
                <a:gd name="T9" fmla="*/ 341 h 373"/>
                <a:gd name="T10" fmla="*/ 85 w 383"/>
                <a:gd name="T11" fmla="*/ 373 h 373"/>
                <a:gd name="T12" fmla="*/ 117 w 383"/>
                <a:gd name="T13" fmla="*/ 351 h 373"/>
                <a:gd name="T14" fmla="*/ 128 w 383"/>
                <a:gd name="T15" fmla="*/ 362 h 373"/>
                <a:gd name="T16" fmla="*/ 149 w 383"/>
                <a:gd name="T17" fmla="*/ 351 h 373"/>
                <a:gd name="T18" fmla="*/ 160 w 383"/>
                <a:gd name="T19" fmla="*/ 341 h 373"/>
                <a:gd name="T20" fmla="*/ 192 w 383"/>
                <a:gd name="T21" fmla="*/ 330 h 373"/>
                <a:gd name="T22" fmla="*/ 213 w 383"/>
                <a:gd name="T23" fmla="*/ 309 h 373"/>
                <a:gd name="T24" fmla="*/ 202 w 383"/>
                <a:gd name="T25" fmla="*/ 309 h 373"/>
                <a:gd name="T26" fmla="*/ 234 w 383"/>
                <a:gd name="T27" fmla="*/ 234 h 373"/>
                <a:gd name="T28" fmla="*/ 234 w 383"/>
                <a:gd name="T29" fmla="*/ 202 h 373"/>
                <a:gd name="T30" fmla="*/ 266 w 383"/>
                <a:gd name="T31" fmla="*/ 213 h 373"/>
                <a:gd name="T32" fmla="*/ 287 w 383"/>
                <a:gd name="T33" fmla="*/ 170 h 373"/>
                <a:gd name="T34" fmla="*/ 298 w 383"/>
                <a:gd name="T35" fmla="*/ 170 h 373"/>
                <a:gd name="T36" fmla="*/ 319 w 383"/>
                <a:gd name="T37" fmla="*/ 127 h 373"/>
                <a:gd name="T38" fmla="*/ 330 w 383"/>
                <a:gd name="T39" fmla="*/ 96 h 373"/>
                <a:gd name="T40" fmla="*/ 373 w 383"/>
                <a:gd name="T41" fmla="*/ 117 h 373"/>
                <a:gd name="T42" fmla="*/ 383 w 383"/>
                <a:gd name="T43" fmla="*/ 96 h 373"/>
                <a:gd name="T44" fmla="*/ 373 w 383"/>
                <a:gd name="T45" fmla="*/ 74 h 373"/>
                <a:gd name="T46" fmla="*/ 351 w 383"/>
                <a:gd name="T47" fmla="*/ 64 h 373"/>
                <a:gd name="T48" fmla="*/ 319 w 383"/>
                <a:gd name="T49" fmla="*/ 74 h 373"/>
                <a:gd name="T50" fmla="*/ 309 w 383"/>
                <a:gd name="T51" fmla="*/ 85 h 373"/>
                <a:gd name="T52" fmla="*/ 266 w 383"/>
                <a:gd name="T53" fmla="*/ 106 h 373"/>
                <a:gd name="T54" fmla="*/ 245 w 383"/>
                <a:gd name="T55" fmla="*/ 138 h 373"/>
                <a:gd name="T56" fmla="*/ 234 w 383"/>
                <a:gd name="T57" fmla="*/ 74 h 373"/>
                <a:gd name="T58" fmla="*/ 149 w 383"/>
                <a:gd name="T59" fmla="*/ 96 h 373"/>
                <a:gd name="T60" fmla="*/ 128 w 383"/>
                <a:gd name="T61" fmla="*/ 0 h 373"/>
                <a:gd name="T62" fmla="*/ 117 w 383"/>
                <a:gd name="T63" fmla="*/ 0 h 373"/>
                <a:gd name="T64" fmla="*/ 128 w 383"/>
                <a:gd name="T65" fmla="*/ 21 h 373"/>
                <a:gd name="T66" fmla="*/ 117 w 383"/>
                <a:gd name="T67" fmla="*/ 106 h 373"/>
                <a:gd name="T68" fmla="*/ 107 w 383"/>
                <a:gd name="T69" fmla="*/ 127 h 373"/>
                <a:gd name="T70" fmla="*/ 53 w 383"/>
                <a:gd name="T71" fmla="*/ 159 h 373"/>
                <a:gd name="T72" fmla="*/ 53 w 383"/>
                <a:gd name="T73" fmla="*/ 202 h 373"/>
                <a:gd name="T74" fmla="*/ 32 w 383"/>
                <a:gd name="T75" fmla="*/ 191 h 373"/>
                <a:gd name="T76" fmla="*/ 21 w 383"/>
                <a:gd name="T77" fmla="*/ 234 h 373"/>
                <a:gd name="T78" fmla="*/ 0 w 383"/>
                <a:gd name="T79" fmla="*/ 255 h 37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83"/>
                <a:gd name="T121" fmla="*/ 0 h 373"/>
                <a:gd name="T122" fmla="*/ 383 w 383"/>
                <a:gd name="T123" fmla="*/ 373 h 37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83" h="373">
                  <a:moveTo>
                    <a:pt x="0" y="255"/>
                  </a:moveTo>
                  <a:lnTo>
                    <a:pt x="0" y="255"/>
                  </a:lnTo>
                  <a:lnTo>
                    <a:pt x="21" y="309"/>
                  </a:lnTo>
                  <a:lnTo>
                    <a:pt x="32" y="330"/>
                  </a:lnTo>
                  <a:lnTo>
                    <a:pt x="64" y="341"/>
                  </a:lnTo>
                  <a:lnTo>
                    <a:pt x="85" y="373"/>
                  </a:lnTo>
                  <a:lnTo>
                    <a:pt x="117" y="351"/>
                  </a:lnTo>
                  <a:lnTo>
                    <a:pt x="128" y="362"/>
                  </a:lnTo>
                  <a:lnTo>
                    <a:pt x="149" y="351"/>
                  </a:lnTo>
                  <a:lnTo>
                    <a:pt x="160" y="341"/>
                  </a:lnTo>
                  <a:lnTo>
                    <a:pt x="192" y="330"/>
                  </a:lnTo>
                  <a:lnTo>
                    <a:pt x="213" y="309"/>
                  </a:lnTo>
                  <a:lnTo>
                    <a:pt x="202" y="309"/>
                  </a:lnTo>
                  <a:lnTo>
                    <a:pt x="234" y="234"/>
                  </a:lnTo>
                  <a:lnTo>
                    <a:pt x="234" y="202"/>
                  </a:lnTo>
                  <a:lnTo>
                    <a:pt x="266" y="213"/>
                  </a:lnTo>
                  <a:lnTo>
                    <a:pt x="287" y="170"/>
                  </a:lnTo>
                  <a:lnTo>
                    <a:pt x="298" y="170"/>
                  </a:lnTo>
                  <a:lnTo>
                    <a:pt x="319" y="127"/>
                  </a:lnTo>
                  <a:lnTo>
                    <a:pt x="330" y="96"/>
                  </a:lnTo>
                  <a:lnTo>
                    <a:pt x="373" y="117"/>
                  </a:lnTo>
                  <a:lnTo>
                    <a:pt x="383" y="96"/>
                  </a:lnTo>
                  <a:lnTo>
                    <a:pt x="373" y="74"/>
                  </a:lnTo>
                  <a:lnTo>
                    <a:pt x="351" y="64"/>
                  </a:lnTo>
                  <a:lnTo>
                    <a:pt x="319" y="74"/>
                  </a:lnTo>
                  <a:lnTo>
                    <a:pt x="309" y="85"/>
                  </a:lnTo>
                  <a:lnTo>
                    <a:pt x="266" y="106"/>
                  </a:lnTo>
                  <a:lnTo>
                    <a:pt x="245" y="138"/>
                  </a:lnTo>
                  <a:lnTo>
                    <a:pt x="234" y="74"/>
                  </a:lnTo>
                  <a:lnTo>
                    <a:pt x="149" y="96"/>
                  </a:lnTo>
                  <a:lnTo>
                    <a:pt x="128" y="0"/>
                  </a:lnTo>
                  <a:lnTo>
                    <a:pt x="117" y="0"/>
                  </a:lnTo>
                  <a:lnTo>
                    <a:pt x="128" y="21"/>
                  </a:lnTo>
                  <a:lnTo>
                    <a:pt x="117" y="106"/>
                  </a:lnTo>
                  <a:lnTo>
                    <a:pt x="107" y="127"/>
                  </a:lnTo>
                  <a:lnTo>
                    <a:pt x="53" y="159"/>
                  </a:lnTo>
                  <a:lnTo>
                    <a:pt x="53" y="202"/>
                  </a:lnTo>
                  <a:lnTo>
                    <a:pt x="32" y="191"/>
                  </a:lnTo>
                  <a:lnTo>
                    <a:pt x="21" y="234"/>
                  </a:lnTo>
                  <a:lnTo>
                    <a:pt x="0" y="255"/>
                  </a:lnTo>
                  <a:close/>
                </a:path>
              </a:pathLst>
            </a:custGeom>
            <a:grpFill/>
            <a:ln w="9525">
              <a:noFill/>
              <a:round/>
              <a:headEnd/>
              <a:tailEnd/>
            </a:ln>
          </p:spPr>
          <p:txBody>
            <a:bodyPr/>
            <a:lstStyle/>
            <a:p>
              <a:endParaRPr lang="en-US"/>
            </a:p>
          </p:txBody>
        </p:sp>
        <p:sp>
          <p:nvSpPr>
            <p:cNvPr id="13455" name="Freeform 152"/>
            <p:cNvSpPr>
              <a:spLocks/>
            </p:cNvSpPr>
            <p:nvPr/>
          </p:nvSpPr>
          <p:spPr bwMode="auto">
            <a:xfrm>
              <a:off x="3836" y="1972"/>
              <a:ext cx="383" cy="373"/>
            </a:xfrm>
            <a:custGeom>
              <a:avLst/>
              <a:gdLst>
                <a:gd name="T0" fmla="*/ 0 w 383"/>
                <a:gd name="T1" fmla="*/ 255 h 373"/>
                <a:gd name="T2" fmla="*/ 0 w 383"/>
                <a:gd name="T3" fmla="*/ 255 h 373"/>
                <a:gd name="T4" fmla="*/ 21 w 383"/>
                <a:gd name="T5" fmla="*/ 309 h 373"/>
                <a:gd name="T6" fmla="*/ 32 w 383"/>
                <a:gd name="T7" fmla="*/ 330 h 373"/>
                <a:gd name="T8" fmla="*/ 64 w 383"/>
                <a:gd name="T9" fmla="*/ 341 h 373"/>
                <a:gd name="T10" fmla="*/ 85 w 383"/>
                <a:gd name="T11" fmla="*/ 373 h 373"/>
                <a:gd name="T12" fmla="*/ 117 w 383"/>
                <a:gd name="T13" fmla="*/ 351 h 373"/>
                <a:gd name="T14" fmla="*/ 128 w 383"/>
                <a:gd name="T15" fmla="*/ 362 h 373"/>
                <a:gd name="T16" fmla="*/ 149 w 383"/>
                <a:gd name="T17" fmla="*/ 351 h 373"/>
                <a:gd name="T18" fmla="*/ 160 w 383"/>
                <a:gd name="T19" fmla="*/ 341 h 373"/>
                <a:gd name="T20" fmla="*/ 192 w 383"/>
                <a:gd name="T21" fmla="*/ 330 h 373"/>
                <a:gd name="T22" fmla="*/ 213 w 383"/>
                <a:gd name="T23" fmla="*/ 309 h 373"/>
                <a:gd name="T24" fmla="*/ 202 w 383"/>
                <a:gd name="T25" fmla="*/ 309 h 373"/>
                <a:gd name="T26" fmla="*/ 234 w 383"/>
                <a:gd name="T27" fmla="*/ 234 h 373"/>
                <a:gd name="T28" fmla="*/ 234 w 383"/>
                <a:gd name="T29" fmla="*/ 202 h 373"/>
                <a:gd name="T30" fmla="*/ 266 w 383"/>
                <a:gd name="T31" fmla="*/ 213 h 373"/>
                <a:gd name="T32" fmla="*/ 287 w 383"/>
                <a:gd name="T33" fmla="*/ 170 h 373"/>
                <a:gd name="T34" fmla="*/ 298 w 383"/>
                <a:gd name="T35" fmla="*/ 170 h 373"/>
                <a:gd name="T36" fmla="*/ 319 w 383"/>
                <a:gd name="T37" fmla="*/ 127 h 373"/>
                <a:gd name="T38" fmla="*/ 330 w 383"/>
                <a:gd name="T39" fmla="*/ 96 h 373"/>
                <a:gd name="T40" fmla="*/ 373 w 383"/>
                <a:gd name="T41" fmla="*/ 117 h 373"/>
                <a:gd name="T42" fmla="*/ 383 w 383"/>
                <a:gd name="T43" fmla="*/ 96 h 373"/>
                <a:gd name="T44" fmla="*/ 373 w 383"/>
                <a:gd name="T45" fmla="*/ 74 h 373"/>
                <a:gd name="T46" fmla="*/ 351 w 383"/>
                <a:gd name="T47" fmla="*/ 64 h 373"/>
                <a:gd name="T48" fmla="*/ 319 w 383"/>
                <a:gd name="T49" fmla="*/ 74 h 373"/>
                <a:gd name="T50" fmla="*/ 309 w 383"/>
                <a:gd name="T51" fmla="*/ 85 h 373"/>
                <a:gd name="T52" fmla="*/ 266 w 383"/>
                <a:gd name="T53" fmla="*/ 106 h 373"/>
                <a:gd name="T54" fmla="*/ 245 w 383"/>
                <a:gd name="T55" fmla="*/ 138 h 373"/>
                <a:gd name="T56" fmla="*/ 234 w 383"/>
                <a:gd name="T57" fmla="*/ 74 h 373"/>
                <a:gd name="T58" fmla="*/ 149 w 383"/>
                <a:gd name="T59" fmla="*/ 96 h 373"/>
                <a:gd name="T60" fmla="*/ 128 w 383"/>
                <a:gd name="T61" fmla="*/ 0 h 373"/>
                <a:gd name="T62" fmla="*/ 117 w 383"/>
                <a:gd name="T63" fmla="*/ 0 h 373"/>
                <a:gd name="T64" fmla="*/ 128 w 383"/>
                <a:gd name="T65" fmla="*/ 21 h 373"/>
                <a:gd name="T66" fmla="*/ 117 w 383"/>
                <a:gd name="T67" fmla="*/ 106 h 373"/>
                <a:gd name="T68" fmla="*/ 107 w 383"/>
                <a:gd name="T69" fmla="*/ 127 h 373"/>
                <a:gd name="T70" fmla="*/ 53 w 383"/>
                <a:gd name="T71" fmla="*/ 159 h 373"/>
                <a:gd name="T72" fmla="*/ 53 w 383"/>
                <a:gd name="T73" fmla="*/ 202 h 373"/>
                <a:gd name="T74" fmla="*/ 32 w 383"/>
                <a:gd name="T75" fmla="*/ 191 h 373"/>
                <a:gd name="T76" fmla="*/ 21 w 383"/>
                <a:gd name="T77" fmla="*/ 234 h 373"/>
                <a:gd name="T78" fmla="*/ 0 w 383"/>
                <a:gd name="T79" fmla="*/ 255 h 37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83"/>
                <a:gd name="T121" fmla="*/ 0 h 373"/>
                <a:gd name="T122" fmla="*/ 383 w 383"/>
                <a:gd name="T123" fmla="*/ 373 h 37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83" h="373">
                  <a:moveTo>
                    <a:pt x="0" y="255"/>
                  </a:moveTo>
                  <a:lnTo>
                    <a:pt x="0" y="255"/>
                  </a:lnTo>
                  <a:lnTo>
                    <a:pt x="21" y="309"/>
                  </a:lnTo>
                  <a:lnTo>
                    <a:pt x="32" y="330"/>
                  </a:lnTo>
                  <a:lnTo>
                    <a:pt x="64" y="341"/>
                  </a:lnTo>
                  <a:lnTo>
                    <a:pt x="85" y="373"/>
                  </a:lnTo>
                  <a:lnTo>
                    <a:pt x="117" y="351"/>
                  </a:lnTo>
                  <a:lnTo>
                    <a:pt x="128" y="362"/>
                  </a:lnTo>
                  <a:lnTo>
                    <a:pt x="149" y="351"/>
                  </a:lnTo>
                  <a:lnTo>
                    <a:pt x="160" y="341"/>
                  </a:lnTo>
                  <a:lnTo>
                    <a:pt x="192" y="330"/>
                  </a:lnTo>
                  <a:lnTo>
                    <a:pt x="213" y="309"/>
                  </a:lnTo>
                  <a:lnTo>
                    <a:pt x="202" y="309"/>
                  </a:lnTo>
                  <a:lnTo>
                    <a:pt x="234" y="234"/>
                  </a:lnTo>
                  <a:lnTo>
                    <a:pt x="234" y="202"/>
                  </a:lnTo>
                  <a:lnTo>
                    <a:pt x="266" y="213"/>
                  </a:lnTo>
                  <a:lnTo>
                    <a:pt x="287" y="170"/>
                  </a:lnTo>
                  <a:lnTo>
                    <a:pt x="298" y="170"/>
                  </a:lnTo>
                  <a:lnTo>
                    <a:pt x="319" y="127"/>
                  </a:lnTo>
                  <a:lnTo>
                    <a:pt x="330" y="96"/>
                  </a:lnTo>
                  <a:lnTo>
                    <a:pt x="373" y="117"/>
                  </a:lnTo>
                  <a:lnTo>
                    <a:pt x="383" y="96"/>
                  </a:lnTo>
                  <a:lnTo>
                    <a:pt x="373" y="74"/>
                  </a:lnTo>
                  <a:lnTo>
                    <a:pt x="351" y="64"/>
                  </a:lnTo>
                  <a:lnTo>
                    <a:pt x="319" y="74"/>
                  </a:lnTo>
                  <a:lnTo>
                    <a:pt x="309" y="85"/>
                  </a:lnTo>
                  <a:lnTo>
                    <a:pt x="266" y="106"/>
                  </a:lnTo>
                  <a:lnTo>
                    <a:pt x="245" y="138"/>
                  </a:lnTo>
                  <a:lnTo>
                    <a:pt x="234" y="74"/>
                  </a:lnTo>
                  <a:lnTo>
                    <a:pt x="149" y="96"/>
                  </a:lnTo>
                  <a:lnTo>
                    <a:pt x="128" y="0"/>
                  </a:lnTo>
                  <a:lnTo>
                    <a:pt x="117" y="0"/>
                  </a:lnTo>
                  <a:lnTo>
                    <a:pt x="128" y="21"/>
                  </a:lnTo>
                  <a:lnTo>
                    <a:pt x="117" y="106"/>
                  </a:lnTo>
                  <a:lnTo>
                    <a:pt x="107" y="127"/>
                  </a:lnTo>
                  <a:lnTo>
                    <a:pt x="53" y="159"/>
                  </a:lnTo>
                  <a:lnTo>
                    <a:pt x="53" y="202"/>
                  </a:lnTo>
                  <a:lnTo>
                    <a:pt x="32" y="191"/>
                  </a:lnTo>
                  <a:lnTo>
                    <a:pt x="21" y="234"/>
                  </a:lnTo>
                  <a:lnTo>
                    <a:pt x="0" y="255"/>
                  </a:lnTo>
                </a:path>
              </a:pathLst>
            </a:custGeom>
            <a:grpFill/>
            <a:ln w="17463" cap="flat">
              <a:solidFill>
                <a:srgbClr val="000000"/>
              </a:solidFill>
              <a:prstDash val="solid"/>
              <a:round/>
              <a:headEnd/>
              <a:tailEnd/>
            </a:ln>
          </p:spPr>
          <p:txBody>
            <a:bodyPr/>
            <a:lstStyle/>
            <a:p>
              <a:endParaRPr lang="en-US"/>
            </a:p>
          </p:txBody>
        </p:sp>
      </p:grpSp>
      <p:grpSp>
        <p:nvGrpSpPr>
          <p:cNvPr id="13348" name="Group 153"/>
          <p:cNvGrpSpPr>
            <a:grpSpLocks/>
          </p:cNvGrpSpPr>
          <p:nvPr/>
        </p:nvGrpSpPr>
        <p:grpSpPr bwMode="auto">
          <a:xfrm>
            <a:off x="3200400" y="2414588"/>
            <a:ext cx="946150" cy="777875"/>
            <a:chOff x="1538" y="1503"/>
            <a:chExt cx="596" cy="490"/>
          </a:xfrm>
          <a:solidFill>
            <a:schemeClr val="bg1"/>
          </a:solidFill>
        </p:grpSpPr>
        <p:sp>
          <p:nvSpPr>
            <p:cNvPr id="13453" name="Freeform 154" descr="30%"/>
            <p:cNvSpPr>
              <a:spLocks/>
            </p:cNvSpPr>
            <p:nvPr/>
          </p:nvSpPr>
          <p:spPr bwMode="auto">
            <a:xfrm>
              <a:off x="1538" y="1503"/>
              <a:ext cx="596" cy="490"/>
            </a:xfrm>
            <a:custGeom>
              <a:avLst/>
              <a:gdLst>
                <a:gd name="T0" fmla="*/ 0 w 596"/>
                <a:gd name="T1" fmla="*/ 415 h 490"/>
                <a:gd name="T2" fmla="*/ 0 w 596"/>
                <a:gd name="T3" fmla="*/ 415 h 490"/>
                <a:gd name="T4" fmla="*/ 11 w 596"/>
                <a:gd name="T5" fmla="*/ 309 h 490"/>
                <a:gd name="T6" fmla="*/ 64 w 596"/>
                <a:gd name="T7" fmla="*/ 53 h 490"/>
                <a:gd name="T8" fmla="*/ 74 w 596"/>
                <a:gd name="T9" fmla="*/ 0 h 490"/>
                <a:gd name="T10" fmla="*/ 298 w 596"/>
                <a:gd name="T11" fmla="*/ 32 h 490"/>
                <a:gd name="T12" fmla="*/ 596 w 596"/>
                <a:gd name="T13" fmla="*/ 64 h 490"/>
                <a:gd name="T14" fmla="*/ 574 w 596"/>
                <a:gd name="T15" fmla="*/ 277 h 490"/>
                <a:gd name="T16" fmla="*/ 553 w 596"/>
                <a:gd name="T17" fmla="*/ 490 h 490"/>
                <a:gd name="T18" fmla="*/ 159 w 596"/>
                <a:gd name="T19" fmla="*/ 447 h 490"/>
                <a:gd name="T20" fmla="*/ 0 w 596"/>
                <a:gd name="T21" fmla="*/ 415 h 4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6"/>
                <a:gd name="T34" fmla="*/ 0 h 490"/>
                <a:gd name="T35" fmla="*/ 596 w 596"/>
                <a:gd name="T36" fmla="*/ 490 h 49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6" h="490">
                  <a:moveTo>
                    <a:pt x="0" y="415"/>
                  </a:moveTo>
                  <a:lnTo>
                    <a:pt x="0" y="415"/>
                  </a:lnTo>
                  <a:lnTo>
                    <a:pt x="11" y="309"/>
                  </a:lnTo>
                  <a:lnTo>
                    <a:pt x="64" y="53"/>
                  </a:lnTo>
                  <a:lnTo>
                    <a:pt x="74" y="0"/>
                  </a:lnTo>
                  <a:lnTo>
                    <a:pt x="298" y="32"/>
                  </a:lnTo>
                  <a:lnTo>
                    <a:pt x="596" y="64"/>
                  </a:lnTo>
                  <a:lnTo>
                    <a:pt x="574" y="277"/>
                  </a:lnTo>
                  <a:lnTo>
                    <a:pt x="553" y="490"/>
                  </a:lnTo>
                  <a:lnTo>
                    <a:pt x="159" y="447"/>
                  </a:lnTo>
                  <a:lnTo>
                    <a:pt x="0" y="415"/>
                  </a:lnTo>
                  <a:close/>
                </a:path>
              </a:pathLst>
            </a:custGeom>
            <a:grpFill/>
            <a:ln w="9525">
              <a:noFill/>
              <a:round/>
              <a:headEnd/>
              <a:tailEnd/>
            </a:ln>
          </p:spPr>
          <p:txBody>
            <a:bodyPr/>
            <a:lstStyle/>
            <a:p>
              <a:endParaRPr lang="en-US"/>
            </a:p>
          </p:txBody>
        </p:sp>
        <p:sp>
          <p:nvSpPr>
            <p:cNvPr id="13486" name="Freeform 155"/>
            <p:cNvSpPr>
              <a:spLocks/>
            </p:cNvSpPr>
            <p:nvPr/>
          </p:nvSpPr>
          <p:spPr bwMode="auto">
            <a:xfrm>
              <a:off x="1538" y="1503"/>
              <a:ext cx="596" cy="490"/>
            </a:xfrm>
            <a:custGeom>
              <a:avLst/>
              <a:gdLst>
                <a:gd name="T0" fmla="*/ 0 w 596"/>
                <a:gd name="T1" fmla="*/ 415 h 490"/>
                <a:gd name="T2" fmla="*/ 0 w 596"/>
                <a:gd name="T3" fmla="*/ 415 h 490"/>
                <a:gd name="T4" fmla="*/ 11 w 596"/>
                <a:gd name="T5" fmla="*/ 309 h 490"/>
                <a:gd name="T6" fmla="*/ 64 w 596"/>
                <a:gd name="T7" fmla="*/ 53 h 490"/>
                <a:gd name="T8" fmla="*/ 74 w 596"/>
                <a:gd name="T9" fmla="*/ 0 h 490"/>
                <a:gd name="T10" fmla="*/ 298 w 596"/>
                <a:gd name="T11" fmla="*/ 32 h 490"/>
                <a:gd name="T12" fmla="*/ 596 w 596"/>
                <a:gd name="T13" fmla="*/ 64 h 490"/>
                <a:gd name="T14" fmla="*/ 574 w 596"/>
                <a:gd name="T15" fmla="*/ 277 h 490"/>
                <a:gd name="T16" fmla="*/ 553 w 596"/>
                <a:gd name="T17" fmla="*/ 490 h 490"/>
                <a:gd name="T18" fmla="*/ 159 w 596"/>
                <a:gd name="T19" fmla="*/ 447 h 490"/>
                <a:gd name="T20" fmla="*/ 0 w 596"/>
                <a:gd name="T21" fmla="*/ 415 h 4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6"/>
                <a:gd name="T34" fmla="*/ 0 h 490"/>
                <a:gd name="T35" fmla="*/ 596 w 596"/>
                <a:gd name="T36" fmla="*/ 490 h 49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6" h="490">
                  <a:moveTo>
                    <a:pt x="0" y="415"/>
                  </a:moveTo>
                  <a:lnTo>
                    <a:pt x="0" y="415"/>
                  </a:lnTo>
                  <a:lnTo>
                    <a:pt x="11" y="309"/>
                  </a:lnTo>
                  <a:lnTo>
                    <a:pt x="64" y="53"/>
                  </a:lnTo>
                  <a:lnTo>
                    <a:pt x="74" y="0"/>
                  </a:lnTo>
                  <a:lnTo>
                    <a:pt x="298" y="32"/>
                  </a:lnTo>
                  <a:lnTo>
                    <a:pt x="596" y="64"/>
                  </a:lnTo>
                  <a:lnTo>
                    <a:pt x="574" y="277"/>
                  </a:lnTo>
                  <a:lnTo>
                    <a:pt x="553" y="490"/>
                  </a:lnTo>
                  <a:lnTo>
                    <a:pt x="159" y="447"/>
                  </a:lnTo>
                  <a:lnTo>
                    <a:pt x="0" y="415"/>
                  </a:lnTo>
                </a:path>
              </a:pathLst>
            </a:custGeom>
            <a:grpFill/>
            <a:ln w="17463" cap="flat">
              <a:solidFill>
                <a:srgbClr val="000000"/>
              </a:solidFill>
              <a:prstDash val="solid"/>
              <a:round/>
              <a:headEnd/>
              <a:tailEnd/>
            </a:ln>
          </p:spPr>
          <p:txBody>
            <a:bodyPr/>
            <a:lstStyle/>
            <a:p>
              <a:pPr>
                <a:defRPr/>
              </a:pPr>
              <a:endParaRPr lang="en-US"/>
            </a:p>
          </p:txBody>
        </p:sp>
      </p:grpSp>
      <p:grpSp>
        <p:nvGrpSpPr>
          <p:cNvPr id="13349" name="Group 156"/>
          <p:cNvGrpSpPr>
            <a:grpSpLocks/>
          </p:cNvGrpSpPr>
          <p:nvPr/>
        </p:nvGrpSpPr>
        <p:grpSpPr bwMode="auto">
          <a:xfrm>
            <a:off x="7878763" y="2547938"/>
            <a:ext cx="473075" cy="254000"/>
            <a:chOff x="4485" y="1577"/>
            <a:chExt cx="298" cy="160"/>
          </a:xfrm>
          <a:solidFill>
            <a:schemeClr val="bg1"/>
          </a:solidFill>
        </p:grpSpPr>
        <p:grpSp>
          <p:nvGrpSpPr>
            <p:cNvPr id="13353" name="Group 157" descr="30%"/>
            <p:cNvGrpSpPr>
              <a:grpSpLocks/>
            </p:cNvGrpSpPr>
            <p:nvPr/>
          </p:nvGrpSpPr>
          <p:grpSpPr bwMode="auto">
            <a:xfrm>
              <a:off x="4485" y="1577"/>
              <a:ext cx="288" cy="149"/>
              <a:chOff x="4485" y="1577"/>
              <a:chExt cx="288" cy="149"/>
            </a:xfrm>
            <a:grpFill/>
          </p:grpSpPr>
          <p:sp>
            <p:nvSpPr>
              <p:cNvPr id="13483" name="Freeform 158" descr="30%"/>
              <p:cNvSpPr>
                <a:spLocks/>
              </p:cNvSpPr>
              <p:nvPr/>
            </p:nvSpPr>
            <p:spPr bwMode="auto">
              <a:xfrm>
                <a:off x="4485" y="1577"/>
                <a:ext cx="288" cy="149"/>
              </a:xfrm>
              <a:custGeom>
                <a:avLst/>
                <a:gdLst>
                  <a:gd name="T0" fmla="*/ 0 w 288"/>
                  <a:gd name="T1" fmla="*/ 64 h 149"/>
                  <a:gd name="T2" fmla="*/ 0 w 288"/>
                  <a:gd name="T3" fmla="*/ 64 h 149"/>
                  <a:gd name="T4" fmla="*/ 0 w 288"/>
                  <a:gd name="T5" fmla="*/ 139 h 149"/>
                  <a:gd name="T6" fmla="*/ 128 w 288"/>
                  <a:gd name="T7" fmla="*/ 107 h 149"/>
                  <a:gd name="T8" fmla="*/ 160 w 288"/>
                  <a:gd name="T9" fmla="*/ 96 h 149"/>
                  <a:gd name="T10" fmla="*/ 170 w 288"/>
                  <a:gd name="T11" fmla="*/ 96 h 149"/>
                  <a:gd name="T12" fmla="*/ 170 w 288"/>
                  <a:gd name="T13" fmla="*/ 128 h 149"/>
                  <a:gd name="T14" fmla="*/ 192 w 288"/>
                  <a:gd name="T15" fmla="*/ 128 h 149"/>
                  <a:gd name="T16" fmla="*/ 202 w 288"/>
                  <a:gd name="T17" fmla="*/ 139 h 149"/>
                  <a:gd name="T18" fmla="*/ 202 w 288"/>
                  <a:gd name="T19" fmla="*/ 149 h 149"/>
                  <a:gd name="T20" fmla="*/ 213 w 288"/>
                  <a:gd name="T21" fmla="*/ 128 h 149"/>
                  <a:gd name="T22" fmla="*/ 213 w 288"/>
                  <a:gd name="T23" fmla="*/ 128 h 149"/>
                  <a:gd name="T24" fmla="*/ 224 w 288"/>
                  <a:gd name="T25" fmla="*/ 118 h 149"/>
                  <a:gd name="T26" fmla="*/ 224 w 288"/>
                  <a:gd name="T27" fmla="*/ 118 h 149"/>
                  <a:gd name="T28" fmla="*/ 234 w 288"/>
                  <a:gd name="T29" fmla="*/ 128 h 149"/>
                  <a:gd name="T30" fmla="*/ 245 w 288"/>
                  <a:gd name="T31" fmla="*/ 128 h 149"/>
                  <a:gd name="T32" fmla="*/ 245 w 288"/>
                  <a:gd name="T33" fmla="*/ 118 h 149"/>
                  <a:gd name="T34" fmla="*/ 266 w 288"/>
                  <a:gd name="T35" fmla="*/ 107 h 149"/>
                  <a:gd name="T36" fmla="*/ 277 w 288"/>
                  <a:gd name="T37" fmla="*/ 107 h 149"/>
                  <a:gd name="T38" fmla="*/ 288 w 288"/>
                  <a:gd name="T39" fmla="*/ 118 h 149"/>
                  <a:gd name="T40" fmla="*/ 277 w 288"/>
                  <a:gd name="T41" fmla="*/ 96 h 149"/>
                  <a:gd name="T42" fmla="*/ 266 w 288"/>
                  <a:gd name="T43" fmla="*/ 75 h 149"/>
                  <a:gd name="T44" fmla="*/ 256 w 288"/>
                  <a:gd name="T45" fmla="*/ 64 h 149"/>
                  <a:gd name="T46" fmla="*/ 245 w 288"/>
                  <a:gd name="T47" fmla="*/ 64 h 149"/>
                  <a:gd name="T48" fmla="*/ 256 w 288"/>
                  <a:gd name="T49" fmla="*/ 75 h 149"/>
                  <a:gd name="T50" fmla="*/ 256 w 288"/>
                  <a:gd name="T51" fmla="*/ 75 h 149"/>
                  <a:gd name="T52" fmla="*/ 266 w 288"/>
                  <a:gd name="T53" fmla="*/ 75 h 149"/>
                  <a:gd name="T54" fmla="*/ 266 w 288"/>
                  <a:gd name="T55" fmla="*/ 86 h 149"/>
                  <a:gd name="T56" fmla="*/ 277 w 288"/>
                  <a:gd name="T57" fmla="*/ 86 h 149"/>
                  <a:gd name="T58" fmla="*/ 266 w 288"/>
                  <a:gd name="T59" fmla="*/ 96 h 149"/>
                  <a:gd name="T60" fmla="*/ 245 w 288"/>
                  <a:gd name="T61" fmla="*/ 107 h 149"/>
                  <a:gd name="T62" fmla="*/ 234 w 288"/>
                  <a:gd name="T63" fmla="*/ 107 h 149"/>
                  <a:gd name="T64" fmla="*/ 224 w 288"/>
                  <a:gd name="T65" fmla="*/ 86 h 149"/>
                  <a:gd name="T66" fmla="*/ 213 w 288"/>
                  <a:gd name="T67" fmla="*/ 86 h 149"/>
                  <a:gd name="T68" fmla="*/ 224 w 288"/>
                  <a:gd name="T69" fmla="*/ 75 h 149"/>
                  <a:gd name="T70" fmla="*/ 213 w 288"/>
                  <a:gd name="T71" fmla="*/ 64 h 149"/>
                  <a:gd name="T72" fmla="*/ 192 w 288"/>
                  <a:gd name="T73" fmla="*/ 64 h 149"/>
                  <a:gd name="T74" fmla="*/ 192 w 288"/>
                  <a:gd name="T75" fmla="*/ 64 h 149"/>
                  <a:gd name="T76" fmla="*/ 181 w 288"/>
                  <a:gd name="T77" fmla="*/ 64 h 149"/>
                  <a:gd name="T78" fmla="*/ 181 w 288"/>
                  <a:gd name="T79" fmla="*/ 54 h 149"/>
                  <a:gd name="T80" fmla="*/ 181 w 288"/>
                  <a:gd name="T81" fmla="*/ 43 h 149"/>
                  <a:gd name="T82" fmla="*/ 192 w 288"/>
                  <a:gd name="T83" fmla="*/ 43 h 149"/>
                  <a:gd name="T84" fmla="*/ 192 w 288"/>
                  <a:gd name="T85" fmla="*/ 32 h 149"/>
                  <a:gd name="T86" fmla="*/ 202 w 288"/>
                  <a:gd name="T87" fmla="*/ 22 h 149"/>
                  <a:gd name="T88" fmla="*/ 192 w 288"/>
                  <a:gd name="T89" fmla="*/ 11 h 149"/>
                  <a:gd name="T90" fmla="*/ 181 w 288"/>
                  <a:gd name="T91" fmla="*/ 0 h 149"/>
                  <a:gd name="T92" fmla="*/ 160 w 288"/>
                  <a:gd name="T93" fmla="*/ 22 h 149"/>
                  <a:gd name="T94" fmla="*/ 64 w 288"/>
                  <a:gd name="T95" fmla="*/ 43 h 149"/>
                  <a:gd name="T96" fmla="*/ 0 w 288"/>
                  <a:gd name="T97" fmla="*/ 64 h 14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8"/>
                  <a:gd name="T148" fmla="*/ 0 h 149"/>
                  <a:gd name="T149" fmla="*/ 288 w 288"/>
                  <a:gd name="T150" fmla="*/ 149 h 14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8" h="149">
                    <a:moveTo>
                      <a:pt x="0" y="64"/>
                    </a:moveTo>
                    <a:lnTo>
                      <a:pt x="0" y="64"/>
                    </a:lnTo>
                    <a:lnTo>
                      <a:pt x="0" y="139"/>
                    </a:lnTo>
                    <a:lnTo>
                      <a:pt x="128" y="107"/>
                    </a:lnTo>
                    <a:lnTo>
                      <a:pt x="160" y="96"/>
                    </a:lnTo>
                    <a:lnTo>
                      <a:pt x="170" y="96"/>
                    </a:lnTo>
                    <a:lnTo>
                      <a:pt x="170" y="128"/>
                    </a:lnTo>
                    <a:lnTo>
                      <a:pt x="192" y="128"/>
                    </a:lnTo>
                    <a:lnTo>
                      <a:pt x="202" y="139"/>
                    </a:lnTo>
                    <a:lnTo>
                      <a:pt x="202" y="149"/>
                    </a:lnTo>
                    <a:lnTo>
                      <a:pt x="213" y="128"/>
                    </a:lnTo>
                    <a:lnTo>
                      <a:pt x="224" y="118"/>
                    </a:lnTo>
                    <a:lnTo>
                      <a:pt x="234" y="128"/>
                    </a:lnTo>
                    <a:lnTo>
                      <a:pt x="245" y="128"/>
                    </a:lnTo>
                    <a:lnTo>
                      <a:pt x="245" y="118"/>
                    </a:lnTo>
                    <a:lnTo>
                      <a:pt x="266" y="107"/>
                    </a:lnTo>
                    <a:lnTo>
                      <a:pt x="277" y="107"/>
                    </a:lnTo>
                    <a:lnTo>
                      <a:pt x="288" y="118"/>
                    </a:lnTo>
                    <a:lnTo>
                      <a:pt x="277" y="96"/>
                    </a:lnTo>
                    <a:lnTo>
                      <a:pt x="266" y="75"/>
                    </a:lnTo>
                    <a:lnTo>
                      <a:pt x="256" y="64"/>
                    </a:lnTo>
                    <a:lnTo>
                      <a:pt x="245" y="64"/>
                    </a:lnTo>
                    <a:lnTo>
                      <a:pt x="256" y="75"/>
                    </a:lnTo>
                    <a:lnTo>
                      <a:pt x="266" y="75"/>
                    </a:lnTo>
                    <a:lnTo>
                      <a:pt x="266" y="86"/>
                    </a:lnTo>
                    <a:lnTo>
                      <a:pt x="277" y="86"/>
                    </a:lnTo>
                    <a:lnTo>
                      <a:pt x="266" y="96"/>
                    </a:lnTo>
                    <a:lnTo>
                      <a:pt x="245" y="107"/>
                    </a:lnTo>
                    <a:lnTo>
                      <a:pt x="234" y="107"/>
                    </a:lnTo>
                    <a:lnTo>
                      <a:pt x="224" y="86"/>
                    </a:lnTo>
                    <a:lnTo>
                      <a:pt x="213" y="86"/>
                    </a:lnTo>
                    <a:lnTo>
                      <a:pt x="224" y="75"/>
                    </a:lnTo>
                    <a:lnTo>
                      <a:pt x="213" y="64"/>
                    </a:lnTo>
                    <a:lnTo>
                      <a:pt x="192" y="64"/>
                    </a:lnTo>
                    <a:lnTo>
                      <a:pt x="181" y="64"/>
                    </a:lnTo>
                    <a:lnTo>
                      <a:pt x="181" y="54"/>
                    </a:lnTo>
                    <a:lnTo>
                      <a:pt x="181" y="43"/>
                    </a:lnTo>
                    <a:lnTo>
                      <a:pt x="192" y="43"/>
                    </a:lnTo>
                    <a:lnTo>
                      <a:pt x="192" y="32"/>
                    </a:lnTo>
                    <a:lnTo>
                      <a:pt x="202" y="22"/>
                    </a:lnTo>
                    <a:lnTo>
                      <a:pt x="192" y="11"/>
                    </a:lnTo>
                    <a:lnTo>
                      <a:pt x="181" y="0"/>
                    </a:lnTo>
                    <a:lnTo>
                      <a:pt x="160" y="22"/>
                    </a:lnTo>
                    <a:lnTo>
                      <a:pt x="64" y="43"/>
                    </a:lnTo>
                    <a:lnTo>
                      <a:pt x="0" y="64"/>
                    </a:lnTo>
                    <a:close/>
                  </a:path>
                </a:pathLst>
              </a:custGeom>
              <a:grpFill/>
              <a:ln w="9525">
                <a:noFill/>
                <a:round/>
                <a:headEnd/>
                <a:tailEnd/>
              </a:ln>
            </p:spPr>
            <p:txBody>
              <a:bodyPr/>
              <a:lstStyle/>
              <a:p>
                <a:pPr>
                  <a:defRPr/>
                </a:pPr>
                <a:endParaRPr lang="en-US"/>
              </a:p>
            </p:txBody>
          </p:sp>
          <p:sp>
            <p:nvSpPr>
              <p:cNvPr id="13484" name="Freeform 159" descr="30%"/>
              <p:cNvSpPr>
                <a:spLocks/>
              </p:cNvSpPr>
              <p:nvPr/>
            </p:nvSpPr>
            <p:spPr bwMode="auto">
              <a:xfrm>
                <a:off x="4485" y="1577"/>
                <a:ext cx="288" cy="149"/>
              </a:xfrm>
              <a:custGeom>
                <a:avLst/>
                <a:gdLst>
                  <a:gd name="T0" fmla="*/ 0 w 288"/>
                  <a:gd name="T1" fmla="*/ 64 h 149"/>
                  <a:gd name="T2" fmla="*/ 0 w 288"/>
                  <a:gd name="T3" fmla="*/ 64 h 149"/>
                  <a:gd name="T4" fmla="*/ 0 w 288"/>
                  <a:gd name="T5" fmla="*/ 139 h 149"/>
                  <a:gd name="T6" fmla="*/ 128 w 288"/>
                  <a:gd name="T7" fmla="*/ 107 h 149"/>
                  <a:gd name="T8" fmla="*/ 160 w 288"/>
                  <a:gd name="T9" fmla="*/ 96 h 149"/>
                  <a:gd name="T10" fmla="*/ 170 w 288"/>
                  <a:gd name="T11" fmla="*/ 96 h 149"/>
                  <a:gd name="T12" fmla="*/ 170 w 288"/>
                  <a:gd name="T13" fmla="*/ 128 h 149"/>
                  <a:gd name="T14" fmla="*/ 192 w 288"/>
                  <a:gd name="T15" fmla="*/ 128 h 149"/>
                  <a:gd name="T16" fmla="*/ 202 w 288"/>
                  <a:gd name="T17" fmla="*/ 139 h 149"/>
                  <a:gd name="T18" fmla="*/ 202 w 288"/>
                  <a:gd name="T19" fmla="*/ 149 h 149"/>
                  <a:gd name="T20" fmla="*/ 213 w 288"/>
                  <a:gd name="T21" fmla="*/ 128 h 149"/>
                  <a:gd name="T22" fmla="*/ 213 w 288"/>
                  <a:gd name="T23" fmla="*/ 128 h 149"/>
                  <a:gd name="T24" fmla="*/ 224 w 288"/>
                  <a:gd name="T25" fmla="*/ 118 h 149"/>
                  <a:gd name="T26" fmla="*/ 224 w 288"/>
                  <a:gd name="T27" fmla="*/ 118 h 149"/>
                  <a:gd name="T28" fmla="*/ 234 w 288"/>
                  <a:gd name="T29" fmla="*/ 128 h 149"/>
                  <a:gd name="T30" fmla="*/ 245 w 288"/>
                  <a:gd name="T31" fmla="*/ 128 h 149"/>
                  <a:gd name="T32" fmla="*/ 245 w 288"/>
                  <a:gd name="T33" fmla="*/ 118 h 149"/>
                  <a:gd name="T34" fmla="*/ 266 w 288"/>
                  <a:gd name="T35" fmla="*/ 107 h 149"/>
                  <a:gd name="T36" fmla="*/ 277 w 288"/>
                  <a:gd name="T37" fmla="*/ 107 h 149"/>
                  <a:gd name="T38" fmla="*/ 288 w 288"/>
                  <a:gd name="T39" fmla="*/ 118 h 149"/>
                  <a:gd name="T40" fmla="*/ 277 w 288"/>
                  <a:gd name="T41" fmla="*/ 96 h 149"/>
                  <a:gd name="T42" fmla="*/ 266 w 288"/>
                  <a:gd name="T43" fmla="*/ 75 h 149"/>
                  <a:gd name="T44" fmla="*/ 256 w 288"/>
                  <a:gd name="T45" fmla="*/ 64 h 149"/>
                  <a:gd name="T46" fmla="*/ 245 w 288"/>
                  <a:gd name="T47" fmla="*/ 64 h 149"/>
                  <a:gd name="T48" fmla="*/ 256 w 288"/>
                  <a:gd name="T49" fmla="*/ 75 h 149"/>
                  <a:gd name="T50" fmla="*/ 256 w 288"/>
                  <a:gd name="T51" fmla="*/ 75 h 149"/>
                  <a:gd name="T52" fmla="*/ 266 w 288"/>
                  <a:gd name="T53" fmla="*/ 75 h 149"/>
                  <a:gd name="T54" fmla="*/ 266 w 288"/>
                  <a:gd name="T55" fmla="*/ 86 h 149"/>
                  <a:gd name="T56" fmla="*/ 277 w 288"/>
                  <a:gd name="T57" fmla="*/ 86 h 149"/>
                  <a:gd name="T58" fmla="*/ 266 w 288"/>
                  <a:gd name="T59" fmla="*/ 96 h 149"/>
                  <a:gd name="T60" fmla="*/ 245 w 288"/>
                  <a:gd name="T61" fmla="*/ 107 h 149"/>
                  <a:gd name="T62" fmla="*/ 234 w 288"/>
                  <a:gd name="T63" fmla="*/ 107 h 149"/>
                  <a:gd name="T64" fmla="*/ 224 w 288"/>
                  <a:gd name="T65" fmla="*/ 86 h 149"/>
                  <a:gd name="T66" fmla="*/ 213 w 288"/>
                  <a:gd name="T67" fmla="*/ 86 h 149"/>
                  <a:gd name="T68" fmla="*/ 224 w 288"/>
                  <a:gd name="T69" fmla="*/ 75 h 149"/>
                  <a:gd name="T70" fmla="*/ 213 w 288"/>
                  <a:gd name="T71" fmla="*/ 64 h 149"/>
                  <a:gd name="T72" fmla="*/ 192 w 288"/>
                  <a:gd name="T73" fmla="*/ 64 h 149"/>
                  <a:gd name="T74" fmla="*/ 192 w 288"/>
                  <a:gd name="T75" fmla="*/ 64 h 149"/>
                  <a:gd name="T76" fmla="*/ 181 w 288"/>
                  <a:gd name="T77" fmla="*/ 64 h 149"/>
                  <a:gd name="T78" fmla="*/ 181 w 288"/>
                  <a:gd name="T79" fmla="*/ 54 h 149"/>
                  <a:gd name="T80" fmla="*/ 181 w 288"/>
                  <a:gd name="T81" fmla="*/ 43 h 149"/>
                  <a:gd name="T82" fmla="*/ 192 w 288"/>
                  <a:gd name="T83" fmla="*/ 43 h 149"/>
                  <a:gd name="T84" fmla="*/ 192 w 288"/>
                  <a:gd name="T85" fmla="*/ 32 h 149"/>
                  <a:gd name="T86" fmla="*/ 202 w 288"/>
                  <a:gd name="T87" fmla="*/ 22 h 149"/>
                  <a:gd name="T88" fmla="*/ 192 w 288"/>
                  <a:gd name="T89" fmla="*/ 11 h 149"/>
                  <a:gd name="T90" fmla="*/ 181 w 288"/>
                  <a:gd name="T91" fmla="*/ 0 h 149"/>
                  <a:gd name="T92" fmla="*/ 160 w 288"/>
                  <a:gd name="T93" fmla="*/ 22 h 149"/>
                  <a:gd name="T94" fmla="*/ 64 w 288"/>
                  <a:gd name="T95" fmla="*/ 43 h 149"/>
                  <a:gd name="T96" fmla="*/ 0 w 288"/>
                  <a:gd name="T97" fmla="*/ 64 h 14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8"/>
                  <a:gd name="T148" fmla="*/ 0 h 149"/>
                  <a:gd name="T149" fmla="*/ 288 w 288"/>
                  <a:gd name="T150" fmla="*/ 149 h 14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8" h="149">
                    <a:moveTo>
                      <a:pt x="0" y="64"/>
                    </a:moveTo>
                    <a:lnTo>
                      <a:pt x="0" y="64"/>
                    </a:lnTo>
                    <a:lnTo>
                      <a:pt x="0" y="139"/>
                    </a:lnTo>
                    <a:lnTo>
                      <a:pt x="128" y="107"/>
                    </a:lnTo>
                    <a:lnTo>
                      <a:pt x="160" y="96"/>
                    </a:lnTo>
                    <a:lnTo>
                      <a:pt x="170" y="96"/>
                    </a:lnTo>
                    <a:lnTo>
                      <a:pt x="170" y="128"/>
                    </a:lnTo>
                    <a:lnTo>
                      <a:pt x="192" y="128"/>
                    </a:lnTo>
                    <a:lnTo>
                      <a:pt x="202" y="139"/>
                    </a:lnTo>
                    <a:lnTo>
                      <a:pt x="202" y="149"/>
                    </a:lnTo>
                    <a:lnTo>
                      <a:pt x="213" y="128"/>
                    </a:lnTo>
                    <a:lnTo>
                      <a:pt x="224" y="118"/>
                    </a:lnTo>
                    <a:lnTo>
                      <a:pt x="234" y="128"/>
                    </a:lnTo>
                    <a:lnTo>
                      <a:pt x="245" y="128"/>
                    </a:lnTo>
                    <a:lnTo>
                      <a:pt x="245" y="118"/>
                    </a:lnTo>
                    <a:lnTo>
                      <a:pt x="266" y="107"/>
                    </a:lnTo>
                    <a:lnTo>
                      <a:pt x="277" y="107"/>
                    </a:lnTo>
                    <a:lnTo>
                      <a:pt x="288" y="118"/>
                    </a:lnTo>
                    <a:lnTo>
                      <a:pt x="277" y="96"/>
                    </a:lnTo>
                    <a:lnTo>
                      <a:pt x="266" y="75"/>
                    </a:lnTo>
                    <a:lnTo>
                      <a:pt x="256" y="64"/>
                    </a:lnTo>
                    <a:lnTo>
                      <a:pt x="245" y="64"/>
                    </a:lnTo>
                    <a:lnTo>
                      <a:pt x="256" y="75"/>
                    </a:lnTo>
                    <a:lnTo>
                      <a:pt x="266" y="75"/>
                    </a:lnTo>
                    <a:lnTo>
                      <a:pt x="266" y="86"/>
                    </a:lnTo>
                    <a:lnTo>
                      <a:pt x="277" y="86"/>
                    </a:lnTo>
                    <a:lnTo>
                      <a:pt x="266" y="96"/>
                    </a:lnTo>
                    <a:lnTo>
                      <a:pt x="245" y="107"/>
                    </a:lnTo>
                    <a:lnTo>
                      <a:pt x="234" y="107"/>
                    </a:lnTo>
                    <a:lnTo>
                      <a:pt x="224" y="86"/>
                    </a:lnTo>
                    <a:lnTo>
                      <a:pt x="213" y="86"/>
                    </a:lnTo>
                    <a:lnTo>
                      <a:pt x="224" y="75"/>
                    </a:lnTo>
                    <a:lnTo>
                      <a:pt x="213" y="64"/>
                    </a:lnTo>
                    <a:lnTo>
                      <a:pt x="192" y="64"/>
                    </a:lnTo>
                    <a:lnTo>
                      <a:pt x="181" y="64"/>
                    </a:lnTo>
                    <a:lnTo>
                      <a:pt x="181" y="54"/>
                    </a:lnTo>
                    <a:lnTo>
                      <a:pt x="181" y="43"/>
                    </a:lnTo>
                    <a:lnTo>
                      <a:pt x="192" y="43"/>
                    </a:lnTo>
                    <a:lnTo>
                      <a:pt x="192" y="32"/>
                    </a:lnTo>
                    <a:lnTo>
                      <a:pt x="202" y="22"/>
                    </a:lnTo>
                    <a:lnTo>
                      <a:pt x="192" y="11"/>
                    </a:lnTo>
                    <a:lnTo>
                      <a:pt x="181" y="0"/>
                    </a:lnTo>
                    <a:lnTo>
                      <a:pt x="160" y="22"/>
                    </a:lnTo>
                    <a:lnTo>
                      <a:pt x="64" y="43"/>
                    </a:lnTo>
                    <a:lnTo>
                      <a:pt x="0" y="64"/>
                    </a:lnTo>
                  </a:path>
                </a:pathLst>
              </a:custGeom>
              <a:grpFill/>
              <a:ln w="17463" cap="flat">
                <a:solidFill>
                  <a:srgbClr val="000000"/>
                </a:solidFill>
                <a:prstDash val="solid"/>
                <a:round/>
                <a:headEnd/>
                <a:tailEnd/>
              </a:ln>
            </p:spPr>
            <p:txBody>
              <a:bodyPr/>
              <a:lstStyle/>
              <a:p>
                <a:pPr>
                  <a:defRPr/>
                </a:pPr>
                <a:endParaRPr lang="en-US"/>
              </a:p>
            </p:txBody>
          </p:sp>
        </p:grpSp>
        <p:grpSp>
          <p:nvGrpSpPr>
            <p:cNvPr id="13354" name="Group 160" descr="30%"/>
            <p:cNvGrpSpPr>
              <a:grpSpLocks/>
            </p:cNvGrpSpPr>
            <p:nvPr/>
          </p:nvGrpSpPr>
          <p:grpSpPr bwMode="auto">
            <a:xfrm>
              <a:off x="4709" y="1716"/>
              <a:ext cx="32" cy="21"/>
              <a:chOff x="4709" y="1716"/>
              <a:chExt cx="32" cy="21"/>
            </a:xfrm>
            <a:grpFill/>
          </p:grpSpPr>
          <p:sp>
            <p:nvSpPr>
              <p:cNvPr id="13481" name="Freeform 161" descr="30%"/>
              <p:cNvSpPr>
                <a:spLocks/>
              </p:cNvSpPr>
              <p:nvPr/>
            </p:nvSpPr>
            <p:spPr bwMode="auto">
              <a:xfrm>
                <a:off x="4709" y="1716"/>
                <a:ext cx="32" cy="21"/>
              </a:xfrm>
              <a:custGeom>
                <a:avLst/>
                <a:gdLst>
                  <a:gd name="T0" fmla="*/ 0 w 32"/>
                  <a:gd name="T1" fmla="*/ 21 h 21"/>
                  <a:gd name="T2" fmla="*/ 0 w 32"/>
                  <a:gd name="T3" fmla="*/ 21 h 21"/>
                  <a:gd name="T4" fmla="*/ 10 w 32"/>
                  <a:gd name="T5" fmla="*/ 0 h 21"/>
                  <a:gd name="T6" fmla="*/ 32 w 32"/>
                  <a:gd name="T7" fmla="*/ 10 h 21"/>
                  <a:gd name="T8" fmla="*/ 0 w 32"/>
                  <a:gd name="T9" fmla="*/ 21 h 21"/>
                  <a:gd name="T10" fmla="*/ 0 60000 65536"/>
                  <a:gd name="T11" fmla="*/ 0 60000 65536"/>
                  <a:gd name="T12" fmla="*/ 0 60000 65536"/>
                  <a:gd name="T13" fmla="*/ 0 60000 65536"/>
                  <a:gd name="T14" fmla="*/ 0 60000 65536"/>
                  <a:gd name="T15" fmla="*/ 0 w 32"/>
                  <a:gd name="T16" fmla="*/ 0 h 21"/>
                  <a:gd name="T17" fmla="*/ 32 w 32"/>
                  <a:gd name="T18" fmla="*/ 21 h 21"/>
                </a:gdLst>
                <a:ahLst/>
                <a:cxnLst>
                  <a:cxn ang="T10">
                    <a:pos x="T0" y="T1"/>
                  </a:cxn>
                  <a:cxn ang="T11">
                    <a:pos x="T2" y="T3"/>
                  </a:cxn>
                  <a:cxn ang="T12">
                    <a:pos x="T4" y="T5"/>
                  </a:cxn>
                  <a:cxn ang="T13">
                    <a:pos x="T6" y="T7"/>
                  </a:cxn>
                  <a:cxn ang="T14">
                    <a:pos x="T8" y="T9"/>
                  </a:cxn>
                </a:cxnLst>
                <a:rect l="T15" t="T16" r="T17" b="T18"/>
                <a:pathLst>
                  <a:path w="32" h="21">
                    <a:moveTo>
                      <a:pt x="0" y="21"/>
                    </a:moveTo>
                    <a:lnTo>
                      <a:pt x="0" y="21"/>
                    </a:lnTo>
                    <a:lnTo>
                      <a:pt x="10" y="0"/>
                    </a:lnTo>
                    <a:lnTo>
                      <a:pt x="32" y="10"/>
                    </a:lnTo>
                    <a:lnTo>
                      <a:pt x="0" y="21"/>
                    </a:lnTo>
                    <a:close/>
                  </a:path>
                </a:pathLst>
              </a:custGeom>
              <a:grpFill/>
              <a:ln w="9525">
                <a:noFill/>
                <a:round/>
                <a:headEnd/>
                <a:tailEnd/>
              </a:ln>
            </p:spPr>
            <p:txBody>
              <a:bodyPr/>
              <a:lstStyle/>
              <a:p>
                <a:pPr>
                  <a:defRPr/>
                </a:pPr>
                <a:endParaRPr lang="en-US"/>
              </a:p>
            </p:txBody>
          </p:sp>
          <p:sp>
            <p:nvSpPr>
              <p:cNvPr id="13482" name="Freeform 162" descr="30%"/>
              <p:cNvSpPr>
                <a:spLocks/>
              </p:cNvSpPr>
              <p:nvPr/>
            </p:nvSpPr>
            <p:spPr bwMode="auto">
              <a:xfrm>
                <a:off x="4709" y="1716"/>
                <a:ext cx="32" cy="21"/>
              </a:xfrm>
              <a:custGeom>
                <a:avLst/>
                <a:gdLst>
                  <a:gd name="T0" fmla="*/ 0 w 32"/>
                  <a:gd name="T1" fmla="*/ 21 h 21"/>
                  <a:gd name="T2" fmla="*/ 0 w 32"/>
                  <a:gd name="T3" fmla="*/ 21 h 21"/>
                  <a:gd name="T4" fmla="*/ 10 w 32"/>
                  <a:gd name="T5" fmla="*/ 0 h 21"/>
                  <a:gd name="T6" fmla="*/ 32 w 32"/>
                  <a:gd name="T7" fmla="*/ 10 h 21"/>
                  <a:gd name="T8" fmla="*/ 0 w 32"/>
                  <a:gd name="T9" fmla="*/ 21 h 21"/>
                  <a:gd name="T10" fmla="*/ 0 60000 65536"/>
                  <a:gd name="T11" fmla="*/ 0 60000 65536"/>
                  <a:gd name="T12" fmla="*/ 0 60000 65536"/>
                  <a:gd name="T13" fmla="*/ 0 60000 65536"/>
                  <a:gd name="T14" fmla="*/ 0 60000 65536"/>
                  <a:gd name="T15" fmla="*/ 0 w 32"/>
                  <a:gd name="T16" fmla="*/ 0 h 21"/>
                  <a:gd name="T17" fmla="*/ 32 w 32"/>
                  <a:gd name="T18" fmla="*/ 21 h 21"/>
                </a:gdLst>
                <a:ahLst/>
                <a:cxnLst>
                  <a:cxn ang="T10">
                    <a:pos x="T0" y="T1"/>
                  </a:cxn>
                  <a:cxn ang="T11">
                    <a:pos x="T2" y="T3"/>
                  </a:cxn>
                  <a:cxn ang="T12">
                    <a:pos x="T4" y="T5"/>
                  </a:cxn>
                  <a:cxn ang="T13">
                    <a:pos x="T6" y="T7"/>
                  </a:cxn>
                  <a:cxn ang="T14">
                    <a:pos x="T8" y="T9"/>
                  </a:cxn>
                </a:cxnLst>
                <a:rect l="T15" t="T16" r="T17" b="T18"/>
                <a:pathLst>
                  <a:path w="32" h="21">
                    <a:moveTo>
                      <a:pt x="0" y="21"/>
                    </a:moveTo>
                    <a:lnTo>
                      <a:pt x="0" y="21"/>
                    </a:lnTo>
                    <a:lnTo>
                      <a:pt x="10" y="0"/>
                    </a:lnTo>
                    <a:lnTo>
                      <a:pt x="32" y="10"/>
                    </a:lnTo>
                    <a:lnTo>
                      <a:pt x="0" y="21"/>
                    </a:lnTo>
                  </a:path>
                </a:pathLst>
              </a:custGeom>
              <a:grpFill/>
              <a:ln w="17463" cap="flat">
                <a:solidFill>
                  <a:srgbClr val="000000"/>
                </a:solidFill>
                <a:prstDash val="solid"/>
                <a:round/>
                <a:headEnd/>
                <a:tailEnd/>
              </a:ln>
            </p:spPr>
            <p:txBody>
              <a:bodyPr/>
              <a:lstStyle/>
              <a:p>
                <a:pPr>
                  <a:defRPr/>
                </a:pPr>
                <a:endParaRPr lang="en-US"/>
              </a:p>
            </p:txBody>
          </p:sp>
        </p:grpSp>
        <p:grpSp>
          <p:nvGrpSpPr>
            <p:cNvPr id="13355" name="Group 163" descr="30%"/>
            <p:cNvGrpSpPr>
              <a:grpSpLocks/>
            </p:cNvGrpSpPr>
            <p:nvPr/>
          </p:nvGrpSpPr>
          <p:grpSpPr bwMode="auto">
            <a:xfrm>
              <a:off x="4762" y="1716"/>
              <a:ext cx="21" cy="10"/>
              <a:chOff x="4762" y="1716"/>
              <a:chExt cx="21" cy="10"/>
            </a:xfrm>
            <a:grpFill/>
          </p:grpSpPr>
          <p:sp>
            <p:nvSpPr>
              <p:cNvPr id="13479" name="Freeform 164" descr="30%"/>
              <p:cNvSpPr>
                <a:spLocks/>
              </p:cNvSpPr>
              <p:nvPr/>
            </p:nvSpPr>
            <p:spPr bwMode="auto">
              <a:xfrm>
                <a:off x="4762" y="1716"/>
                <a:ext cx="21" cy="10"/>
              </a:xfrm>
              <a:custGeom>
                <a:avLst/>
                <a:gdLst>
                  <a:gd name="T0" fmla="*/ 0 w 21"/>
                  <a:gd name="T1" fmla="*/ 10 h 10"/>
                  <a:gd name="T2" fmla="*/ 0 w 21"/>
                  <a:gd name="T3" fmla="*/ 10 h 10"/>
                  <a:gd name="T4" fmla="*/ 11 w 21"/>
                  <a:gd name="T5" fmla="*/ 0 h 10"/>
                  <a:gd name="T6" fmla="*/ 21 w 21"/>
                  <a:gd name="T7" fmla="*/ 10 h 10"/>
                  <a:gd name="T8" fmla="*/ 0 w 21"/>
                  <a:gd name="T9" fmla="*/ 10 h 10"/>
                  <a:gd name="T10" fmla="*/ 0 60000 65536"/>
                  <a:gd name="T11" fmla="*/ 0 60000 65536"/>
                  <a:gd name="T12" fmla="*/ 0 60000 65536"/>
                  <a:gd name="T13" fmla="*/ 0 60000 65536"/>
                  <a:gd name="T14" fmla="*/ 0 60000 65536"/>
                  <a:gd name="T15" fmla="*/ 0 w 21"/>
                  <a:gd name="T16" fmla="*/ 0 h 10"/>
                  <a:gd name="T17" fmla="*/ 21 w 21"/>
                  <a:gd name="T18" fmla="*/ 10 h 10"/>
                </a:gdLst>
                <a:ahLst/>
                <a:cxnLst>
                  <a:cxn ang="T10">
                    <a:pos x="T0" y="T1"/>
                  </a:cxn>
                  <a:cxn ang="T11">
                    <a:pos x="T2" y="T3"/>
                  </a:cxn>
                  <a:cxn ang="T12">
                    <a:pos x="T4" y="T5"/>
                  </a:cxn>
                  <a:cxn ang="T13">
                    <a:pos x="T6" y="T7"/>
                  </a:cxn>
                  <a:cxn ang="T14">
                    <a:pos x="T8" y="T9"/>
                  </a:cxn>
                </a:cxnLst>
                <a:rect l="T15" t="T16" r="T17" b="T18"/>
                <a:pathLst>
                  <a:path w="21" h="10">
                    <a:moveTo>
                      <a:pt x="0" y="10"/>
                    </a:moveTo>
                    <a:lnTo>
                      <a:pt x="0" y="10"/>
                    </a:lnTo>
                    <a:lnTo>
                      <a:pt x="11" y="0"/>
                    </a:lnTo>
                    <a:lnTo>
                      <a:pt x="21" y="10"/>
                    </a:lnTo>
                    <a:lnTo>
                      <a:pt x="0" y="10"/>
                    </a:lnTo>
                    <a:close/>
                  </a:path>
                </a:pathLst>
              </a:custGeom>
              <a:grpFill/>
              <a:ln w="9525">
                <a:noFill/>
                <a:round/>
                <a:headEnd/>
                <a:tailEnd/>
              </a:ln>
            </p:spPr>
            <p:txBody>
              <a:bodyPr/>
              <a:lstStyle/>
              <a:p>
                <a:pPr>
                  <a:defRPr/>
                </a:pPr>
                <a:endParaRPr lang="en-US"/>
              </a:p>
            </p:txBody>
          </p:sp>
          <p:sp>
            <p:nvSpPr>
              <p:cNvPr id="13480" name="Freeform 165" descr="30%"/>
              <p:cNvSpPr>
                <a:spLocks/>
              </p:cNvSpPr>
              <p:nvPr/>
            </p:nvSpPr>
            <p:spPr bwMode="auto">
              <a:xfrm>
                <a:off x="4762" y="1716"/>
                <a:ext cx="21" cy="10"/>
              </a:xfrm>
              <a:custGeom>
                <a:avLst/>
                <a:gdLst>
                  <a:gd name="T0" fmla="*/ 0 w 21"/>
                  <a:gd name="T1" fmla="*/ 10 h 10"/>
                  <a:gd name="T2" fmla="*/ 0 w 21"/>
                  <a:gd name="T3" fmla="*/ 10 h 10"/>
                  <a:gd name="T4" fmla="*/ 11 w 21"/>
                  <a:gd name="T5" fmla="*/ 0 h 10"/>
                  <a:gd name="T6" fmla="*/ 21 w 21"/>
                  <a:gd name="T7" fmla="*/ 10 h 10"/>
                  <a:gd name="T8" fmla="*/ 0 w 21"/>
                  <a:gd name="T9" fmla="*/ 10 h 10"/>
                  <a:gd name="T10" fmla="*/ 0 60000 65536"/>
                  <a:gd name="T11" fmla="*/ 0 60000 65536"/>
                  <a:gd name="T12" fmla="*/ 0 60000 65536"/>
                  <a:gd name="T13" fmla="*/ 0 60000 65536"/>
                  <a:gd name="T14" fmla="*/ 0 60000 65536"/>
                  <a:gd name="T15" fmla="*/ 0 w 21"/>
                  <a:gd name="T16" fmla="*/ 0 h 10"/>
                  <a:gd name="T17" fmla="*/ 21 w 21"/>
                  <a:gd name="T18" fmla="*/ 10 h 10"/>
                </a:gdLst>
                <a:ahLst/>
                <a:cxnLst>
                  <a:cxn ang="T10">
                    <a:pos x="T0" y="T1"/>
                  </a:cxn>
                  <a:cxn ang="T11">
                    <a:pos x="T2" y="T3"/>
                  </a:cxn>
                  <a:cxn ang="T12">
                    <a:pos x="T4" y="T5"/>
                  </a:cxn>
                  <a:cxn ang="T13">
                    <a:pos x="T6" y="T7"/>
                  </a:cxn>
                  <a:cxn ang="T14">
                    <a:pos x="T8" y="T9"/>
                  </a:cxn>
                </a:cxnLst>
                <a:rect l="T15" t="T16" r="T17" b="T18"/>
                <a:pathLst>
                  <a:path w="21" h="10">
                    <a:moveTo>
                      <a:pt x="0" y="10"/>
                    </a:moveTo>
                    <a:lnTo>
                      <a:pt x="0" y="10"/>
                    </a:lnTo>
                    <a:lnTo>
                      <a:pt x="11" y="0"/>
                    </a:lnTo>
                    <a:lnTo>
                      <a:pt x="21" y="10"/>
                    </a:lnTo>
                    <a:lnTo>
                      <a:pt x="0" y="10"/>
                    </a:lnTo>
                  </a:path>
                </a:pathLst>
              </a:custGeom>
              <a:grpFill/>
              <a:ln w="17463" cap="flat">
                <a:solidFill>
                  <a:srgbClr val="000000"/>
                </a:solidFill>
                <a:prstDash val="solid"/>
                <a:round/>
                <a:headEnd/>
                <a:tailEnd/>
              </a:ln>
            </p:spPr>
            <p:txBody>
              <a:bodyPr/>
              <a:lstStyle/>
              <a:p>
                <a:pPr>
                  <a:defRPr/>
                </a:pPr>
                <a:endParaRPr lang="en-US"/>
              </a:p>
            </p:txBody>
          </p:sp>
        </p:grpSp>
      </p:grpSp>
      <p:grpSp>
        <p:nvGrpSpPr>
          <p:cNvPr id="13356" name="Group 166"/>
          <p:cNvGrpSpPr>
            <a:grpSpLocks/>
          </p:cNvGrpSpPr>
          <p:nvPr/>
        </p:nvGrpSpPr>
        <p:grpSpPr bwMode="auto">
          <a:xfrm>
            <a:off x="6746875" y="3327400"/>
            <a:ext cx="1047750" cy="574675"/>
            <a:chOff x="3772" y="2068"/>
            <a:chExt cx="660" cy="362"/>
          </a:xfrm>
          <a:solidFill>
            <a:schemeClr val="bg1"/>
          </a:solidFill>
        </p:grpSpPr>
        <p:grpSp>
          <p:nvGrpSpPr>
            <p:cNvPr id="13357" name="Group 167" descr="30%"/>
            <p:cNvGrpSpPr>
              <a:grpSpLocks/>
            </p:cNvGrpSpPr>
            <p:nvPr/>
          </p:nvGrpSpPr>
          <p:grpSpPr bwMode="auto">
            <a:xfrm>
              <a:off x="3772" y="2068"/>
              <a:ext cx="649" cy="362"/>
              <a:chOff x="3772" y="2068"/>
              <a:chExt cx="649" cy="362"/>
            </a:xfrm>
            <a:grpFill/>
          </p:grpSpPr>
          <p:sp>
            <p:nvSpPr>
              <p:cNvPr id="13474" name="Freeform 168" descr="30%"/>
              <p:cNvSpPr>
                <a:spLocks/>
              </p:cNvSpPr>
              <p:nvPr/>
            </p:nvSpPr>
            <p:spPr bwMode="auto">
              <a:xfrm>
                <a:off x="3772" y="2068"/>
                <a:ext cx="649" cy="362"/>
              </a:xfrm>
              <a:custGeom>
                <a:avLst/>
                <a:gdLst>
                  <a:gd name="T0" fmla="*/ 0 w 649"/>
                  <a:gd name="T1" fmla="*/ 362 h 362"/>
                  <a:gd name="T2" fmla="*/ 64 w 649"/>
                  <a:gd name="T3" fmla="*/ 319 h 362"/>
                  <a:gd name="T4" fmla="*/ 107 w 649"/>
                  <a:gd name="T5" fmla="*/ 277 h 362"/>
                  <a:gd name="T6" fmla="*/ 149 w 649"/>
                  <a:gd name="T7" fmla="*/ 277 h 362"/>
                  <a:gd name="T8" fmla="*/ 192 w 649"/>
                  <a:gd name="T9" fmla="*/ 266 h 362"/>
                  <a:gd name="T10" fmla="*/ 224 w 649"/>
                  <a:gd name="T11" fmla="*/ 245 h 362"/>
                  <a:gd name="T12" fmla="*/ 277 w 649"/>
                  <a:gd name="T13" fmla="*/ 213 h 362"/>
                  <a:gd name="T14" fmla="*/ 298 w 649"/>
                  <a:gd name="T15" fmla="*/ 138 h 362"/>
                  <a:gd name="T16" fmla="*/ 330 w 649"/>
                  <a:gd name="T17" fmla="*/ 117 h 362"/>
                  <a:gd name="T18" fmla="*/ 362 w 649"/>
                  <a:gd name="T19" fmla="*/ 74 h 362"/>
                  <a:gd name="T20" fmla="*/ 394 w 649"/>
                  <a:gd name="T21" fmla="*/ 0 h 362"/>
                  <a:gd name="T22" fmla="*/ 447 w 649"/>
                  <a:gd name="T23" fmla="*/ 0 h 362"/>
                  <a:gd name="T24" fmla="*/ 479 w 649"/>
                  <a:gd name="T25" fmla="*/ 21 h 362"/>
                  <a:gd name="T26" fmla="*/ 511 w 649"/>
                  <a:gd name="T27" fmla="*/ 42 h 362"/>
                  <a:gd name="T28" fmla="*/ 490 w 649"/>
                  <a:gd name="T29" fmla="*/ 85 h 362"/>
                  <a:gd name="T30" fmla="*/ 511 w 649"/>
                  <a:gd name="T31" fmla="*/ 85 h 362"/>
                  <a:gd name="T32" fmla="*/ 532 w 649"/>
                  <a:gd name="T33" fmla="*/ 106 h 362"/>
                  <a:gd name="T34" fmla="*/ 564 w 649"/>
                  <a:gd name="T35" fmla="*/ 117 h 362"/>
                  <a:gd name="T36" fmla="*/ 586 w 649"/>
                  <a:gd name="T37" fmla="*/ 138 h 362"/>
                  <a:gd name="T38" fmla="*/ 586 w 649"/>
                  <a:gd name="T39" fmla="*/ 159 h 362"/>
                  <a:gd name="T40" fmla="*/ 564 w 649"/>
                  <a:gd name="T41" fmla="*/ 149 h 362"/>
                  <a:gd name="T42" fmla="*/ 575 w 649"/>
                  <a:gd name="T43" fmla="*/ 159 h 362"/>
                  <a:gd name="T44" fmla="*/ 586 w 649"/>
                  <a:gd name="T45" fmla="*/ 170 h 362"/>
                  <a:gd name="T46" fmla="*/ 607 w 649"/>
                  <a:gd name="T47" fmla="*/ 191 h 362"/>
                  <a:gd name="T48" fmla="*/ 586 w 649"/>
                  <a:gd name="T49" fmla="*/ 181 h 362"/>
                  <a:gd name="T50" fmla="*/ 596 w 649"/>
                  <a:gd name="T51" fmla="*/ 191 h 362"/>
                  <a:gd name="T52" fmla="*/ 564 w 649"/>
                  <a:gd name="T53" fmla="*/ 181 h 362"/>
                  <a:gd name="T54" fmla="*/ 564 w 649"/>
                  <a:gd name="T55" fmla="*/ 191 h 362"/>
                  <a:gd name="T56" fmla="*/ 596 w 649"/>
                  <a:gd name="T57" fmla="*/ 202 h 362"/>
                  <a:gd name="T58" fmla="*/ 607 w 649"/>
                  <a:gd name="T59" fmla="*/ 213 h 362"/>
                  <a:gd name="T60" fmla="*/ 607 w 649"/>
                  <a:gd name="T61" fmla="*/ 213 h 362"/>
                  <a:gd name="T62" fmla="*/ 586 w 649"/>
                  <a:gd name="T63" fmla="*/ 213 h 362"/>
                  <a:gd name="T64" fmla="*/ 554 w 649"/>
                  <a:gd name="T65" fmla="*/ 202 h 362"/>
                  <a:gd name="T66" fmla="*/ 543 w 649"/>
                  <a:gd name="T67" fmla="*/ 213 h 362"/>
                  <a:gd name="T68" fmla="*/ 575 w 649"/>
                  <a:gd name="T69" fmla="*/ 223 h 362"/>
                  <a:gd name="T70" fmla="*/ 607 w 649"/>
                  <a:gd name="T71" fmla="*/ 234 h 362"/>
                  <a:gd name="T72" fmla="*/ 617 w 649"/>
                  <a:gd name="T73" fmla="*/ 223 h 362"/>
                  <a:gd name="T74" fmla="*/ 649 w 649"/>
                  <a:gd name="T75" fmla="*/ 266 h 362"/>
                  <a:gd name="T76" fmla="*/ 639 w 649"/>
                  <a:gd name="T77" fmla="*/ 266 h 362"/>
                  <a:gd name="T78" fmla="*/ 171 w 649"/>
                  <a:gd name="T79" fmla="*/ 341 h 36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49"/>
                  <a:gd name="T121" fmla="*/ 0 h 362"/>
                  <a:gd name="T122" fmla="*/ 649 w 649"/>
                  <a:gd name="T123" fmla="*/ 362 h 36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49" h="362">
                    <a:moveTo>
                      <a:pt x="0" y="362"/>
                    </a:moveTo>
                    <a:lnTo>
                      <a:pt x="0" y="362"/>
                    </a:lnTo>
                    <a:lnTo>
                      <a:pt x="64" y="330"/>
                    </a:lnTo>
                    <a:lnTo>
                      <a:pt x="64" y="319"/>
                    </a:lnTo>
                    <a:lnTo>
                      <a:pt x="85" y="287"/>
                    </a:lnTo>
                    <a:lnTo>
                      <a:pt x="107" y="277"/>
                    </a:lnTo>
                    <a:lnTo>
                      <a:pt x="128" y="245"/>
                    </a:lnTo>
                    <a:lnTo>
                      <a:pt x="149" y="277"/>
                    </a:lnTo>
                    <a:lnTo>
                      <a:pt x="181" y="266"/>
                    </a:lnTo>
                    <a:lnTo>
                      <a:pt x="192" y="266"/>
                    </a:lnTo>
                    <a:lnTo>
                      <a:pt x="213" y="266"/>
                    </a:lnTo>
                    <a:lnTo>
                      <a:pt x="224" y="245"/>
                    </a:lnTo>
                    <a:lnTo>
                      <a:pt x="256" y="245"/>
                    </a:lnTo>
                    <a:lnTo>
                      <a:pt x="277" y="213"/>
                    </a:lnTo>
                    <a:lnTo>
                      <a:pt x="266" y="213"/>
                    </a:lnTo>
                    <a:lnTo>
                      <a:pt x="298" y="138"/>
                    </a:lnTo>
                    <a:lnTo>
                      <a:pt x="298" y="106"/>
                    </a:lnTo>
                    <a:lnTo>
                      <a:pt x="330" y="117"/>
                    </a:lnTo>
                    <a:lnTo>
                      <a:pt x="351" y="85"/>
                    </a:lnTo>
                    <a:lnTo>
                      <a:pt x="362" y="74"/>
                    </a:lnTo>
                    <a:lnTo>
                      <a:pt x="383" y="42"/>
                    </a:lnTo>
                    <a:lnTo>
                      <a:pt x="394" y="0"/>
                    </a:lnTo>
                    <a:lnTo>
                      <a:pt x="437" y="21"/>
                    </a:lnTo>
                    <a:lnTo>
                      <a:pt x="447" y="0"/>
                    </a:lnTo>
                    <a:lnTo>
                      <a:pt x="469" y="10"/>
                    </a:lnTo>
                    <a:lnTo>
                      <a:pt x="479" y="21"/>
                    </a:lnTo>
                    <a:lnTo>
                      <a:pt x="500" y="31"/>
                    </a:lnTo>
                    <a:lnTo>
                      <a:pt x="511" y="42"/>
                    </a:lnTo>
                    <a:lnTo>
                      <a:pt x="511" y="53"/>
                    </a:lnTo>
                    <a:lnTo>
                      <a:pt x="490" y="85"/>
                    </a:lnTo>
                    <a:lnTo>
                      <a:pt x="500" y="95"/>
                    </a:lnTo>
                    <a:lnTo>
                      <a:pt x="511" y="85"/>
                    </a:lnTo>
                    <a:lnTo>
                      <a:pt x="522" y="95"/>
                    </a:lnTo>
                    <a:lnTo>
                      <a:pt x="532" y="106"/>
                    </a:lnTo>
                    <a:lnTo>
                      <a:pt x="554" y="106"/>
                    </a:lnTo>
                    <a:lnTo>
                      <a:pt x="564" y="117"/>
                    </a:lnTo>
                    <a:lnTo>
                      <a:pt x="596" y="127"/>
                    </a:lnTo>
                    <a:lnTo>
                      <a:pt x="586" y="138"/>
                    </a:lnTo>
                    <a:lnTo>
                      <a:pt x="586" y="149"/>
                    </a:lnTo>
                    <a:lnTo>
                      <a:pt x="586" y="159"/>
                    </a:lnTo>
                    <a:lnTo>
                      <a:pt x="575" y="159"/>
                    </a:lnTo>
                    <a:lnTo>
                      <a:pt x="564" y="149"/>
                    </a:lnTo>
                    <a:lnTo>
                      <a:pt x="532" y="127"/>
                    </a:lnTo>
                    <a:lnTo>
                      <a:pt x="575" y="159"/>
                    </a:lnTo>
                    <a:lnTo>
                      <a:pt x="596" y="159"/>
                    </a:lnTo>
                    <a:lnTo>
                      <a:pt x="586" y="170"/>
                    </a:lnTo>
                    <a:lnTo>
                      <a:pt x="607" y="181"/>
                    </a:lnTo>
                    <a:lnTo>
                      <a:pt x="607" y="191"/>
                    </a:lnTo>
                    <a:lnTo>
                      <a:pt x="596" y="181"/>
                    </a:lnTo>
                    <a:lnTo>
                      <a:pt x="586" y="181"/>
                    </a:lnTo>
                    <a:lnTo>
                      <a:pt x="586" y="191"/>
                    </a:lnTo>
                    <a:lnTo>
                      <a:pt x="596" y="191"/>
                    </a:lnTo>
                    <a:lnTo>
                      <a:pt x="586" y="202"/>
                    </a:lnTo>
                    <a:lnTo>
                      <a:pt x="564" y="181"/>
                    </a:lnTo>
                    <a:lnTo>
                      <a:pt x="554" y="181"/>
                    </a:lnTo>
                    <a:lnTo>
                      <a:pt x="564" y="191"/>
                    </a:lnTo>
                    <a:lnTo>
                      <a:pt x="586" y="202"/>
                    </a:lnTo>
                    <a:lnTo>
                      <a:pt x="596" y="202"/>
                    </a:lnTo>
                    <a:lnTo>
                      <a:pt x="607" y="202"/>
                    </a:lnTo>
                    <a:lnTo>
                      <a:pt x="607" y="213"/>
                    </a:lnTo>
                    <a:lnTo>
                      <a:pt x="596" y="223"/>
                    </a:lnTo>
                    <a:lnTo>
                      <a:pt x="586" y="213"/>
                    </a:lnTo>
                    <a:lnTo>
                      <a:pt x="575" y="213"/>
                    </a:lnTo>
                    <a:lnTo>
                      <a:pt x="554" y="202"/>
                    </a:lnTo>
                    <a:lnTo>
                      <a:pt x="543" y="213"/>
                    </a:lnTo>
                    <a:lnTo>
                      <a:pt x="575" y="213"/>
                    </a:lnTo>
                    <a:lnTo>
                      <a:pt x="575" y="223"/>
                    </a:lnTo>
                    <a:lnTo>
                      <a:pt x="596" y="234"/>
                    </a:lnTo>
                    <a:lnTo>
                      <a:pt x="607" y="234"/>
                    </a:lnTo>
                    <a:lnTo>
                      <a:pt x="607" y="223"/>
                    </a:lnTo>
                    <a:lnTo>
                      <a:pt x="617" y="223"/>
                    </a:lnTo>
                    <a:lnTo>
                      <a:pt x="639" y="223"/>
                    </a:lnTo>
                    <a:lnTo>
                      <a:pt x="649" y="266"/>
                    </a:lnTo>
                    <a:lnTo>
                      <a:pt x="639" y="255"/>
                    </a:lnTo>
                    <a:lnTo>
                      <a:pt x="639" y="266"/>
                    </a:lnTo>
                    <a:lnTo>
                      <a:pt x="383" y="319"/>
                    </a:lnTo>
                    <a:lnTo>
                      <a:pt x="171" y="341"/>
                    </a:lnTo>
                    <a:lnTo>
                      <a:pt x="0" y="362"/>
                    </a:lnTo>
                    <a:close/>
                  </a:path>
                </a:pathLst>
              </a:custGeom>
              <a:grpFill/>
              <a:ln w="9525">
                <a:noFill/>
                <a:round/>
                <a:headEnd/>
                <a:tailEnd/>
              </a:ln>
            </p:spPr>
            <p:txBody>
              <a:bodyPr/>
              <a:lstStyle/>
              <a:p>
                <a:pPr>
                  <a:defRPr/>
                </a:pPr>
                <a:endParaRPr lang="en-US"/>
              </a:p>
            </p:txBody>
          </p:sp>
          <p:sp>
            <p:nvSpPr>
              <p:cNvPr id="13475" name="Freeform 169" descr="30%"/>
              <p:cNvSpPr>
                <a:spLocks/>
              </p:cNvSpPr>
              <p:nvPr/>
            </p:nvSpPr>
            <p:spPr bwMode="auto">
              <a:xfrm>
                <a:off x="3772" y="2068"/>
                <a:ext cx="649" cy="362"/>
              </a:xfrm>
              <a:custGeom>
                <a:avLst/>
                <a:gdLst>
                  <a:gd name="T0" fmla="*/ 0 w 649"/>
                  <a:gd name="T1" fmla="*/ 362 h 362"/>
                  <a:gd name="T2" fmla="*/ 64 w 649"/>
                  <a:gd name="T3" fmla="*/ 319 h 362"/>
                  <a:gd name="T4" fmla="*/ 107 w 649"/>
                  <a:gd name="T5" fmla="*/ 277 h 362"/>
                  <a:gd name="T6" fmla="*/ 149 w 649"/>
                  <a:gd name="T7" fmla="*/ 277 h 362"/>
                  <a:gd name="T8" fmla="*/ 192 w 649"/>
                  <a:gd name="T9" fmla="*/ 266 h 362"/>
                  <a:gd name="T10" fmla="*/ 224 w 649"/>
                  <a:gd name="T11" fmla="*/ 245 h 362"/>
                  <a:gd name="T12" fmla="*/ 277 w 649"/>
                  <a:gd name="T13" fmla="*/ 213 h 362"/>
                  <a:gd name="T14" fmla="*/ 298 w 649"/>
                  <a:gd name="T15" fmla="*/ 138 h 362"/>
                  <a:gd name="T16" fmla="*/ 330 w 649"/>
                  <a:gd name="T17" fmla="*/ 117 h 362"/>
                  <a:gd name="T18" fmla="*/ 362 w 649"/>
                  <a:gd name="T19" fmla="*/ 74 h 362"/>
                  <a:gd name="T20" fmla="*/ 394 w 649"/>
                  <a:gd name="T21" fmla="*/ 0 h 362"/>
                  <a:gd name="T22" fmla="*/ 447 w 649"/>
                  <a:gd name="T23" fmla="*/ 0 h 362"/>
                  <a:gd name="T24" fmla="*/ 479 w 649"/>
                  <a:gd name="T25" fmla="*/ 21 h 362"/>
                  <a:gd name="T26" fmla="*/ 511 w 649"/>
                  <a:gd name="T27" fmla="*/ 42 h 362"/>
                  <a:gd name="T28" fmla="*/ 490 w 649"/>
                  <a:gd name="T29" fmla="*/ 85 h 362"/>
                  <a:gd name="T30" fmla="*/ 511 w 649"/>
                  <a:gd name="T31" fmla="*/ 85 h 362"/>
                  <a:gd name="T32" fmla="*/ 532 w 649"/>
                  <a:gd name="T33" fmla="*/ 106 h 362"/>
                  <a:gd name="T34" fmla="*/ 564 w 649"/>
                  <a:gd name="T35" fmla="*/ 117 h 362"/>
                  <a:gd name="T36" fmla="*/ 586 w 649"/>
                  <a:gd name="T37" fmla="*/ 138 h 362"/>
                  <a:gd name="T38" fmla="*/ 586 w 649"/>
                  <a:gd name="T39" fmla="*/ 159 h 362"/>
                  <a:gd name="T40" fmla="*/ 564 w 649"/>
                  <a:gd name="T41" fmla="*/ 149 h 362"/>
                  <a:gd name="T42" fmla="*/ 575 w 649"/>
                  <a:gd name="T43" fmla="*/ 159 h 362"/>
                  <a:gd name="T44" fmla="*/ 586 w 649"/>
                  <a:gd name="T45" fmla="*/ 170 h 362"/>
                  <a:gd name="T46" fmla="*/ 607 w 649"/>
                  <a:gd name="T47" fmla="*/ 191 h 362"/>
                  <a:gd name="T48" fmla="*/ 586 w 649"/>
                  <a:gd name="T49" fmla="*/ 181 h 362"/>
                  <a:gd name="T50" fmla="*/ 596 w 649"/>
                  <a:gd name="T51" fmla="*/ 191 h 362"/>
                  <a:gd name="T52" fmla="*/ 564 w 649"/>
                  <a:gd name="T53" fmla="*/ 181 h 362"/>
                  <a:gd name="T54" fmla="*/ 564 w 649"/>
                  <a:gd name="T55" fmla="*/ 191 h 362"/>
                  <a:gd name="T56" fmla="*/ 596 w 649"/>
                  <a:gd name="T57" fmla="*/ 202 h 362"/>
                  <a:gd name="T58" fmla="*/ 607 w 649"/>
                  <a:gd name="T59" fmla="*/ 213 h 362"/>
                  <a:gd name="T60" fmla="*/ 607 w 649"/>
                  <a:gd name="T61" fmla="*/ 213 h 362"/>
                  <a:gd name="T62" fmla="*/ 586 w 649"/>
                  <a:gd name="T63" fmla="*/ 213 h 362"/>
                  <a:gd name="T64" fmla="*/ 554 w 649"/>
                  <a:gd name="T65" fmla="*/ 202 h 362"/>
                  <a:gd name="T66" fmla="*/ 543 w 649"/>
                  <a:gd name="T67" fmla="*/ 213 h 362"/>
                  <a:gd name="T68" fmla="*/ 575 w 649"/>
                  <a:gd name="T69" fmla="*/ 223 h 362"/>
                  <a:gd name="T70" fmla="*/ 607 w 649"/>
                  <a:gd name="T71" fmla="*/ 234 h 362"/>
                  <a:gd name="T72" fmla="*/ 617 w 649"/>
                  <a:gd name="T73" fmla="*/ 223 h 362"/>
                  <a:gd name="T74" fmla="*/ 649 w 649"/>
                  <a:gd name="T75" fmla="*/ 266 h 362"/>
                  <a:gd name="T76" fmla="*/ 639 w 649"/>
                  <a:gd name="T77" fmla="*/ 266 h 362"/>
                  <a:gd name="T78" fmla="*/ 171 w 649"/>
                  <a:gd name="T79" fmla="*/ 341 h 36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49"/>
                  <a:gd name="T121" fmla="*/ 0 h 362"/>
                  <a:gd name="T122" fmla="*/ 649 w 649"/>
                  <a:gd name="T123" fmla="*/ 362 h 36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49" h="362">
                    <a:moveTo>
                      <a:pt x="0" y="362"/>
                    </a:moveTo>
                    <a:lnTo>
                      <a:pt x="0" y="362"/>
                    </a:lnTo>
                    <a:lnTo>
                      <a:pt x="64" y="330"/>
                    </a:lnTo>
                    <a:lnTo>
                      <a:pt x="64" y="319"/>
                    </a:lnTo>
                    <a:lnTo>
                      <a:pt x="85" y="287"/>
                    </a:lnTo>
                    <a:lnTo>
                      <a:pt x="107" y="277"/>
                    </a:lnTo>
                    <a:lnTo>
                      <a:pt x="128" y="245"/>
                    </a:lnTo>
                    <a:lnTo>
                      <a:pt x="149" y="277"/>
                    </a:lnTo>
                    <a:lnTo>
                      <a:pt x="181" y="266"/>
                    </a:lnTo>
                    <a:lnTo>
                      <a:pt x="192" y="266"/>
                    </a:lnTo>
                    <a:lnTo>
                      <a:pt x="213" y="266"/>
                    </a:lnTo>
                    <a:lnTo>
                      <a:pt x="224" y="245"/>
                    </a:lnTo>
                    <a:lnTo>
                      <a:pt x="256" y="245"/>
                    </a:lnTo>
                    <a:lnTo>
                      <a:pt x="277" y="213"/>
                    </a:lnTo>
                    <a:lnTo>
                      <a:pt x="266" y="213"/>
                    </a:lnTo>
                    <a:lnTo>
                      <a:pt x="298" y="138"/>
                    </a:lnTo>
                    <a:lnTo>
                      <a:pt x="298" y="106"/>
                    </a:lnTo>
                    <a:lnTo>
                      <a:pt x="330" y="117"/>
                    </a:lnTo>
                    <a:lnTo>
                      <a:pt x="351" y="85"/>
                    </a:lnTo>
                    <a:lnTo>
                      <a:pt x="362" y="74"/>
                    </a:lnTo>
                    <a:lnTo>
                      <a:pt x="383" y="42"/>
                    </a:lnTo>
                    <a:lnTo>
                      <a:pt x="394" y="0"/>
                    </a:lnTo>
                    <a:lnTo>
                      <a:pt x="437" y="21"/>
                    </a:lnTo>
                    <a:lnTo>
                      <a:pt x="447" y="0"/>
                    </a:lnTo>
                    <a:lnTo>
                      <a:pt x="469" y="10"/>
                    </a:lnTo>
                    <a:lnTo>
                      <a:pt x="479" y="21"/>
                    </a:lnTo>
                    <a:lnTo>
                      <a:pt x="500" y="31"/>
                    </a:lnTo>
                    <a:lnTo>
                      <a:pt x="511" y="42"/>
                    </a:lnTo>
                    <a:lnTo>
                      <a:pt x="511" y="53"/>
                    </a:lnTo>
                    <a:lnTo>
                      <a:pt x="490" y="85"/>
                    </a:lnTo>
                    <a:lnTo>
                      <a:pt x="500" y="95"/>
                    </a:lnTo>
                    <a:lnTo>
                      <a:pt x="511" y="85"/>
                    </a:lnTo>
                    <a:lnTo>
                      <a:pt x="522" y="95"/>
                    </a:lnTo>
                    <a:lnTo>
                      <a:pt x="532" y="106"/>
                    </a:lnTo>
                    <a:lnTo>
                      <a:pt x="554" y="106"/>
                    </a:lnTo>
                    <a:lnTo>
                      <a:pt x="564" y="117"/>
                    </a:lnTo>
                    <a:lnTo>
                      <a:pt x="596" y="127"/>
                    </a:lnTo>
                    <a:lnTo>
                      <a:pt x="586" y="138"/>
                    </a:lnTo>
                    <a:lnTo>
                      <a:pt x="586" y="149"/>
                    </a:lnTo>
                    <a:lnTo>
                      <a:pt x="586" y="159"/>
                    </a:lnTo>
                    <a:lnTo>
                      <a:pt x="575" y="159"/>
                    </a:lnTo>
                    <a:lnTo>
                      <a:pt x="564" y="149"/>
                    </a:lnTo>
                    <a:lnTo>
                      <a:pt x="532" y="127"/>
                    </a:lnTo>
                    <a:lnTo>
                      <a:pt x="575" y="159"/>
                    </a:lnTo>
                    <a:lnTo>
                      <a:pt x="596" y="159"/>
                    </a:lnTo>
                    <a:lnTo>
                      <a:pt x="586" y="170"/>
                    </a:lnTo>
                    <a:lnTo>
                      <a:pt x="607" y="181"/>
                    </a:lnTo>
                    <a:lnTo>
                      <a:pt x="607" y="191"/>
                    </a:lnTo>
                    <a:lnTo>
                      <a:pt x="596" y="181"/>
                    </a:lnTo>
                    <a:lnTo>
                      <a:pt x="586" y="181"/>
                    </a:lnTo>
                    <a:lnTo>
                      <a:pt x="586" y="191"/>
                    </a:lnTo>
                    <a:lnTo>
                      <a:pt x="596" y="191"/>
                    </a:lnTo>
                    <a:lnTo>
                      <a:pt x="586" y="202"/>
                    </a:lnTo>
                    <a:lnTo>
                      <a:pt x="564" y="181"/>
                    </a:lnTo>
                    <a:lnTo>
                      <a:pt x="554" y="181"/>
                    </a:lnTo>
                    <a:lnTo>
                      <a:pt x="564" y="191"/>
                    </a:lnTo>
                    <a:lnTo>
                      <a:pt x="586" y="202"/>
                    </a:lnTo>
                    <a:lnTo>
                      <a:pt x="596" y="202"/>
                    </a:lnTo>
                    <a:lnTo>
                      <a:pt x="607" y="202"/>
                    </a:lnTo>
                    <a:lnTo>
                      <a:pt x="607" y="213"/>
                    </a:lnTo>
                    <a:lnTo>
                      <a:pt x="596" y="223"/>
                    </a:lnTo>
                    <a:lnTo>
                      <a:pt x="586" y="213"/>
                    </a:lnTo>
                    <a:lnTo>
                      <a:pt x="575" y="213"/>
                    </a:lnTo>
                    <a:lnTo>
                      <a:pt x="554" y="202"/>
                    </a:lnTo>
                    <a:lnTo>
                      <a:pt x="543" y="213"/>
                    </a:lnTo>
                    <a:lnTo>
                      <a:pt x="575" y="213"/>
                    </a:lnTo>
                    <a:lnTo>
                      <a:pt x="575" y="223"/>
                    </a:lnTo>
                    <a:lnTo>
                      <a:pt x="596" y="234"/>
                    </a:lnTo>
                    <a:lnTo>
                      <a:pt x="607" y="234"/>
                    </a:lnTo>
                    <a:lnTo>
                      <a:pt x="607" y="223"/>
                    </a:lnTo>
                    <a:lnTo>
                      <a:pt x="617" y="223"/>
                    </a:lnTo>
                    <a:lnTo>
                      <a:pt x="639" y="223"/>
                    </a:lnTo>
                    <a:lnTo>
                      <a:pt x="649" y="266"/>
                    </a:lnTo>
                    <a:lnTo>
                      <a:pt x="639" y="255"/>
                    </a:lnTo>
                    <a:lnTo>
                      <a:pt x="639" y="266"/>
                    </a:lnTo>
                    <a:lnTo>
                      <a:pt x="383" y="319"/>
                    </a:lnTo>
                    <a:lnTo>
                      <a:pt x="171" y="341"/>
                    </a:lnTo>
                    <a:lnTo>
                      <a:pt x="0" y="362"/>
                    </a:lnTo>
                  </a:path>
                </a:pathLst>
              </a:custGeom>
              <a:grpFill/>
              <a:ln w="17463" cap="flat">
                <a:solidFill>
                  <a:srgbClr val="000000"/>
                </a:solidFill>
                <a:prstDash val="solid"/>
                <a:round/>
                <a:headEnd/>
                <a:tailEnd/>
              </a:ln>
            </p:spPr>
            <p:txBody>
              <a:bodyPr/>
              <a:lstStyle/>
              <a:p>
                <a:pPr>
                  <a:defRPr/>
                </a:pPr>
                <a:endParaRPr lang="en-US"/>
              </a:p>
            </p:txBody>
          </p:sp>
        </p:grpSp>
        <p:grpSp>
          <p:nvGrpSpPr>
            <p:cNvPr id="13360" name="Group 170" descr="30%"/>
            <p:cNvGrpSpPr>
              <a:grpSpLocks/>
            </p:cNvGrpSpPr>
            <p:nvPr/>
          </p:nvGrpSpPr>
          <p:grpSpPr bwMode="auto">
            <a:xfrm>
              <a:off x="4400" y="2163"/>
              <a:ext cx="32" cy="107"/>
              <a:chOff x="4400" y="2163"/>
              <a:chExt cx="32" cy="107"/>
            </a:xfrm>
            <a:grpFill/>
          </p:grpSpPr>
          <p:sp>
            <p:nvSpPr>
              <p:cNvPr id="13472" name="Freeform 171" descr="30%"/>
              <p:cNvSpPr>
                <a:spLocks/>
              </p:cNvSpPr>
              <p:nvPr/>
            </p:nvSpPr>
            <p:spPr bwMode="auto">
              <a:xfrm>
                <a:off x="4400" y="2163"/>
                <a:ext cx="32" cy="107"/>
              </a:xfrm>
              <a:custGeom>
                <a:avLst/>
                <a:gdLst>
                  <a:gd name="T0" fmla="*/ 0 w 32"/>
                  <a:gd name="T1" fmla="*/ 64 h 107"/>
                  <a:gd name="T2" fmla="*/ 0 w 32"/>
                  <a:gd name="T3" fmla="*/ 64 h 107"/>
                  <a:gd name="T4" fmla="*/ 0 w 32"/>
                  <a:gd name="T5" fmla="*/ 96 h 107"/>
                  <a:gd name="T6" fmla="*/ 0 w 32"/>
                  <a:gd name="T7" fmla="*/ 107 h 107"/>
                  <a:gd name="T8" fmla="*/ 11 w 32"/>
                  <a:gd name="T9" fmla="*/ 75 h 107"/>
                  <a:gd name="T10" fmla="*/ 21 w 32"/>
                  <a:gd name="T11" fmla="*/ 54 h 107"/>
                  <a:gd name="T12" fmla="*/ 32 w 32"/>
                  <a:gd name="T13" fmla="*/ 0 h 107"/>
                  <a:gd name="T14" fmla="*/ 11 w 32"/>
                  <a:gd name="T15" fmla="*/ 11 h 107"/>
                  <a:gd name="T16" fmla="*/ 0 w 32"/>
                  <a:gd name="T17" fmla="*/ 64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107"/>
                  <a:gd name="T29" fmla="*/ 32 w 32"/>
                  <a:gd name="T30" fmla="*/ 107 h 10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107">
                    <a:moveTo>
                      <a:pt x="0" y="64"/>
                    </a:moveTo>
                    <a:lnTo>
                      <a:pt x="0" y="64"/>
                    </a:lnTo>
                    <a:lnTo>
                      <a:pt x="0" y="96"/>
                    </a:lnTo>
                    <a:lnTo>
                      <a:pt x="0" y="107"/>
                    </a:lnTo>
                    <a:lnTo>
                      <a:pt x="11" y="75"/>
                    </a:lnTo>
                    <a:lnTo>
                      <a:pt x="21" y="54"/>
                    </a:lnTo>
                    <a:lnTo>
                      <a:pt x="32" y="0"/>
                    </a:lnTo>
                    <a:lnTo>
                      <a:pt x="11" y="11"/>
                    </a:lnTo>
                    <a:lnTo>
                      <a:pt x="0" y="64"/>
                    </a:lnTo>
                    <a:close/>
                  </a:path>
                </a:pathLst>
              </a:custGeom>
              <a:grpFill/>
              <a:ln w="9525">
                <a:noFill/>
                <a:round/>
                <a:headEnd/>
                <a:tailEnd/>
              </a:ln>
            </p:spPr>
            <p:txBody>
              <a:bodyPr/>
              <a:lstStyle/>
              <a:p>
                <a:pPr>
                  <a:defRPr/>
                </a:pPr>
                <a:endParaRPr lang="en-US"/>
              </a:p>
            </p:txBody>
          </p:sp>
          <p:sp>
            <p:nvSpPr>
              <p:cNvPr id="13473" name="Freeform 172" descr="30%"/>
              <p:cNvSpPr>
                <a:spLocks/>
              </p:cNvSpPr>
              <p:nvPr/>
            </p:nvSpPr>
            <p:spPr bwMode="auto">
              <a:xfrm>
                <a:off x="4400" y="2163"/>
                <a:ext cx="32" cy="107"/>
              </a:xfrm>
              <a:custGeom>
                <a:avLst/>
                <a:gdLst>
                  <a:gd name="T0" fmla="*/ 0 w 32"/>
                  <a:gd name="T1" fmla="*/ 64 h 107"/>
                  <a:gd name="T2" fmla="*/ 0 w 32"/>
                  <a:gd name="T3" fmla="*/ 64 h 107"/>
                  <a:gd name="T4" fmla="*/ 0 w 32"/>
                  <a:gd name="T5" fmla="*/ 96 h 107"/>
                  <a:gd name="T6" fmla="*/ 0 w 32"/>
                  <a:gd name="T7" fmla="*/ 107 h 107"/>
                  <a:gd name="T8" fmla="*/ 11 w 32"/>
                  <a:gd name="T9" fmla="*/ 75 h 107"/>
                  <a:gd name="T10" fmla="*/ 21 w 32"/>
                  <a:gd name="T11" fmla="*/ 54 h 107"/>
                  <a:gd name="T12" fmla="*/ 32 w 32"/>
                  <a:gd name="T13" fmla="*/ 0 h 107"/>
                  <a:gd name="T14" fmla="*/ 11 w 32"/>
                  <a:gd name="T15" fmla="*/ 11 h 107"/>
                  <a:gd name="T16" fmla="*/ 0 w 32"/>
                  <a:gd name="T17" fmla="*/ 64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107"/>
                  <a:gd name="T29" fmla="*/ 32 w 32"/>
                  <a:gd name="T30" fmla="*/ 107 h 10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107">
                    <a:moveTo>
                      <a:pt x="0" y="64"/>
                    </a:moveTo>
                    <a:lnTo>
                      <a:pt x="0" y="64"/>
                    </a:lnTo>
                    <a:lnTo>
                      <a:pt x="0" y="96"/>
                    </a:lnTo>
                    <a:lnTo>
                      <a:pt x="0" y="107"/>
                    </a:lnTo>
                    <a:lnTo>
                      <a:pt x="11" y="75"/>
                    </a:lnTo>
                    <a:lnTo>
                      <a:pt x="21" y="54"/>
                    </a:lnTo>
                    <a:lnTo>
                      <a:pt x="32" y="0"/>
                    </a:lnTo>
                    <a:lnTo>
                      <a:pt x="11" y="11"/>
                    </a:lnTo>
                    <a:lnTo>
                      <a:pt x="0" y="64"/>
                    </a:lnTo>
                  </a:path>
                </a:pathLst>
              </a:custGeom>
              <a:grpFill/>
              <a:ln w="17463" cap="flat">
                <a:solidFill>
                  <a:srgbClr val="000000"/>
                </a:solidFill>
                <a:prstDash val="solid"/>
                <a:round/>
                <a:headEnd/>
                <a:tailEnd/>
              </a:ln>
            </p:spPr>
            <p:txBody>
              <a:bodyPr/>
              <a:lstStyle/>
              <a:p>
                <a:pPr>
                  <a:defRPr/>
                </a:pPr>
                <a:endParaRPr lang="en-US"/>
              </a:p>
            </p:txBody>
          </p:sp>
        </p:grpSp>
      </p:grpSp>
      <p:grpSp>
        <p:nvGrpSpPr>
          <p:cNvPr id="13364" name="Group 173"/>
          <p:cNvGrpSpPr>
            <a:grpSpLocks/>
          </p:cNvGrpSpPr>
          <p:nvPr/>
        </p:nvGrpSpPr>
        <p:grpSpPr bwMode="auto">
          <a:xfrm>
            <a:off x="685800" y="4562475"/>
            <a:ext cx="1250950" cy="828675"/>
            <a:chOff x="1431" y="3208"/>
            <a:chExt cx="788" cy="522"/>
          </a:xfrm>
          <a:solidFill>
            <a:schemeClr val="bg1"/>
          </a:solidFill>
        </p:grpSpPr>
        <p:grpSp>
          <p:nvGrpSpPr>
            <p:cNvPr id="13365" name="Group 174" descr="30%"/>
            <p:cNvGrpSpPr>
              <a:grpSpLocks/>
            </p:cNvGrpSpPr>
            <p:nvPr/>
          </p:nvGrpSpPr>
          <p:grpSpPr bwMode="auto">
            <a:xfrm>
              <a:off x="1431" y="3208"/>
              <a:ext cx="86" cy="64"/>
              <a:chOff x="1431" y="3208"/>
              <a:chExt cx="86" cy="64"/>
            </a:xfrm>
            <a:grpFill/>
          </p:grpSpPr>
          <p:sp>
            <p:nvSpPr>
              <p:cNvPr id="13468" name="Freeform 175" descr="30%"/>
              <p:cNvSpPr>
                <a:spLocks/>
              </p:cNvSpPr>
              <p:nvPr/>
            </p:nvSpPr>
            <p:spPr bwMode="auto">
              <a:xfrm>
                <a:off x="1431" y="3208"/>
                <a:ext cx="86" cy="64"/>
              </a:xfrm>
              <a:custGeom>
                <a:avLst/>
                <a:gdLst>
                  <a:gd name="T0" fmla="*/ 0 w 86"/>
                  <a:gd name="T1" fmla="*/ 32 h 64"/>
                  <a:gd name="T2" fmla="*/ 0 w 86"/>
                  <a:gd name="T3" fmla="*/ 32 h 64"/>
                  <a:gd name="T4" fmla="*/ 32 w 86"/>
                  <a:gd name="T5" fmla="*/ 64 h 64"/>
                  <a:gd name="T6" fmla="*/ 43 w 86"/>
                  <a:gd name="T7" fmla="*/ 64 h 64"/>
                  <a:gd name="T8" fmla="*/ 75 w 86"/>
                  <a:gd name="T9" fmla="*/ 42 h 64"/>
                  <a:gd name="T10" fmla="*/ 86 w 86"/>
                  <a:gd name="T11" fmla="*/ 10 h 64"/>
                  <a:gd name="T12" fmla="*/ 64 w 86"/>
                  <a:gd name="T13" fmla="*/ 0 h 64"/>
                  <a:gd name="T14" fmla="*/ 43 w 86"/>
                  <a:gd name="T15" fmla="*/ 0 h 64"/>
                  <a:gd name="T16" fmla="*/ 0 w 86"/>
                  <a:gd name="T17" fmla="*/ 32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6"/>
                  <a:gd name="T28" fmla="*/ 0 h 64"/>
                  <a:gd name="T29" fmla="*/ 86 w 86"/>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6" h="64">
                    <a:moveTo>
                      <a:pt x="0" y="32"/>
                    </a:moveTo>
                    <a:lnTo>
                      <a:pt x="0" y="32"/>
                    </a:lnTo>
                    <a:lnTo>
                      <a:pt x="32" y="64"/>
                    </a:lnTo>
                    <a:lnTo>
                      <a:pt x="43" y="64"/>
                    </a:lnTo>
                    <a:lnTo>
                      <a:pt x="75" y="42"/>
                    </a:lnTo>
                    <a:lnTo>
                      <a:pt x="86" y="10"/>
                    </a:lnTo>
                    <a:lnTo>
                      <a:pt x="64" y="0"/>
                    </a:lnTo>
                    <a:lnTo>
                      <a:pt x="43" y="0"/>
                    </a:lnTo>
                    <a:lnTo>
                      <a:pt x="0" y="32"/>
                    </a:lnTo>
                    <a:close/>
                  </a:path>
                </a:pathLst>
              </a:custGeom>
              <a:grpFill/>
              <a:ln w="9525">
                <a:noFill/>
                <a:round/>
                <a:headEnd/>
                <a:tailEnd/>
              </a:ln>
            </p:spPr>
            <p:txBody>
              <a:bodyPr/>
              <a:lstStyle/>
              <a:p>
                <a:pPr>
                  <a:defRPr/>
                </a:pPr>
                <a:endParaRPr lang="en-US"/>
              </a:p>
            </p:txBody>
          </p:sp>
          <p:sp>
            <p:nvSpPr>
              <p:cNvPr id="13469" name="Freeform 176" descr="30%"/>
              <p:cNvSpPr>
                <a:spLocks/>
              </p:cNvSpPr>
              <p:nvPr/>
            </p:nvSpPr>
            <p:spPr bwMode="auto">
              <a:xfrm>
                <a:off x="1431" y="3208"/>
                <a:ext cx="86" cy="64"/>
              </a:xfrm>
              <a:custGeom>
                <a:avLst/>
                <a:gdLst>
                  <a:gd name="T0" fmla="*/ 0 w 86"/>
                  <a:gd name="T1" fmla="*/ 32 h 64"/>
                  <a:gd name="T2" fmla="*/ 0 w 86"/>
                  <a:gd name="T3" fmla="*/ 32 h 64"/>
                  <a:gd name="T4" fmla="*/ 32 w 86"/>
                  <a:gd name="T5" fmla="*/ 64 h 64"/>
                  <a:gd name="T6" fmla="*/ 43 w 86"/>
                  <a:gd name="T7" fmla="*/ 64 h 64"/>
                  <a:gd name="T8" fmla="*/ 75 w 86"/>
                  <a:gd name="T9" fmla="*/ 42 h 64"/>
                  <a:gd name="T10" fmla="*/ 86 w 86"/>
                  <a:gd name="T11" fmla="*/ 10 h 64"/>
                  <a:gd name="T12" fmla="*/ 64 w 86"/>
                  <a:gd name="T13" fmla="*/ 0 h 64"/>
                  <a:gd name="T14" fmla="*/ 43 w 86"/>
                  <a:gd name="T15" fmla="*/ 0 h 64"/>
                  <a:gd name="T16" fmla="*/ 0 w 86"/>
                  <a:gd name="T17" fmla="*/ 32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6"/>
                  <a:gd name="T28" fmla="*/ 0 h 64"/>
                  <a:gd name="T29" fmla="*/ 86 w 86"/>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6" h="64">
                    <a:moveTo>
                      <a:pt x="0" y="32"/>
                    </a:moveTo>
                    <a:lnTo>
                      <a:pt x="0" y="32"/>
                    </a:lnTo>
                    <a:lnTo>
                      <a:pt x="32" y="64"/>
                    </a:lnTo>
                    <a:lnTo>
                      <a:pt x="43" y="64"/>
                    </a:lnTo>
                    <a:lnTo>
                      <a:pt x="75" y="42"/>
                    </a:lnTo>
                    <a:lnTo>
                      <a:pt x="86" y="10"/>
                    </a:lnTo>
                    <a:lnTo>
                      <a:pt x="64" y="0"/>
                    </a:lnTo>
                    <a:lnTo>
                      <a:pt x="43" y="0"/>
                    </a:lnTo>
                    <a:lnTo>
                      <a:pt x="0" y="32"/>
                    </a:lnTo>
                  </a:path>
                </a:pathLst>
              </a:custGeom>
              <a:grpFill/>
              <a:ln w="17463" cap="flat">
                <a:solidFill>
                  <a:srgbClr val="000000"/>
                </a:solidFill>
                <a:prstDash val="solid"/>
                <a:round/>
                <a:headEnd/>
                <a:tailEnd/>
              </a:ln>
            </p:spPr>
            <p:txBody>
              <a:bodyPr/>
              <a:lstStyle/>
              <a:p>
                <a:pPr>
                  <a:defRPr/>
                </a:pPr>
                <a:endParaRPr lang="en-US"/>
              </a:p>
            </p:txBody>
          </p:sp>
        </p:grpSp>
        <p:grpSp>
          <p:nvGrpSpPr>
            <p:cNvPr id="13366" name="Group 177" descr="30%"/>
            <p:cNvGrpSpPr>
              <a:grpSpLocks/>
            </p:cNvGrpSpPr>
            <p:nvPr/>
          </p:nvGrpSpPr>
          <p:grpSpPr bwMode="auto">
            <a:xfrm>
              <a:off x="1676" y="3293"/>
              <a:ext cx="85" cy="75"/>
              <a:chOff x="1676" y="3293"/>
              <a:chExt cx="85" cy="75"/>
            </a:xfrm>
            <a:grpFill/>
          </p:grpSpPr>
          <p:sp>
            <p:nvSpPr>
              <p:cNvPr id="13466" name="Freeform 178" descr="30%"/>
              <p:cNvSpPr>
                <a:spLocks/>
              </p:cNvSpPr>
              <p:nvPr/>
            </p:nvSpPr>
            <p:spPr bwMode="auto">
              <a:xfrm>
                <a:off x="1676" y="3293"/>
                <a:ext cx="85" cy="75"/>
              </a:xfrm>
              <a:custGeom>
                <a:avLst/>
                <a:gdLst>
                  <a:gd name="T0" fmla="*/ 0 w 85"/>
                  <a:gd name="T1" fmla="*/ 21 h 75"/>
                  <a:gd name="T2" fmla="*/ 0 w 85"/>
                  <a:gd name="T3" fmla="*/ 21 h 75"/>
                  <a:gd name="T4" fmla="*/ 21 w 85"/>
                  <a:gd name="T5" fmla="*/ 64 h 75"/>
                  <a:gd name="T6" fmla="*/ 43 w 85"/>
                  <a:gd name="T7" fmla="*/ 64 h 75"/>
                  <a:gd name="T8" fmla="*/ 43 w 85"/>
                  <a:gd name="T9" fmla="*/ 53 h 75"/>
                  <a:gd name="T10" fmla="*/ 64 w 85"/>
                  <a:gd name="T11" fmla="*/ 75 h 75"/>
                  <a:gd name="T12" fmla="*/ 85 w 85"/>
                  <a:gd name="T13" fmla="*/ 75 h 75"/>
                  <a:gd name="T14" fmla="*/ 85 w 85"/>
                  <a:gd name="T15" fmla="*/ 43 h 75"/>
                  <a:gd name="T16" fmla="*/ 64 w 85"/>
                  <a:gd name="T17" fmla="*/ 43 h 75"/>
                  <a:gd name="T18" fmla="*/ 53 w 85"/>
                  <a:gd name="T19" fmla="*/ 0 h 75"/>
                  <a:gd name="T20" fmla="*/ 0 w 85"/>
                  <a:gd name="T21" fmla="*/ 21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5"/>
                  <a:gd name="T34" fmla="*/ 0 h 75"/>
                  <a:gd name="T35" fmla="*/ 85 w 85"/>
                  <a:gd name="T36" fmla="*/ 75 h 7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5" h="75">
                    <a:moveTo>
                      <a:pt x="0" y="21"/>
                    </a:moveTo>
                    <a:lnTo>
                      <a:pt x="0" y="21"/>
                    </a:lnTo>
                    <a:lnTo>
                      <a:pt x="21" y="64"/>
                    </a:lnTo>
                    <a:lnTo>
                      <a:pt x="43" y="64"/>
                    </a:lnTo>
                    <a:lnTo>
                      <a:pt x="43" y="53"/>
                    </a:lnTo>
                    <a:lnTo>
                      <a:pt x="64" y="75"/>
                    </a:lnTo>
                    <a:lnTo>
                      <a:pt x="85" y="75"/>
                    </a:lnTo>
                    <a:lnTo>
                      <a:pt x="85" y="43"/>
                    </a:lnTo>
                    <a:lnTo>
                      <a:pt x="64" y="43"/>
                    </a:lnTo>
                    <a:lnTo>
                      <a:pt x="53" y="0"/>
                    </a:lnTo>
                    <a:lnTo>
                      <a:pt x="0" y="21"/>
                    </a:lnTo>
                    <a:close/>
                  </a:path>
                </a:pathLst>
              </a:custGeom>
              <a:grpFill/>
              <a:ln w="9525">
                <a:noFill/>
                <a:round/>
                <a:headEnd/>
                <a:tailEnd/>
              </a:ln>
            </p:spPr>
            <p:txBody>
              <a:bodyPr/>
              <a:lstStyle/>
              <a:p>
                <a:pPr>
                  <a:defRPr/>
                </a:pPr>
                <a:endParaRPr lang="en-US"/>
              </a:p>
            </p:txBody>
          </p:sp>
          <p:sp>
            <p:nvSpPr>
              <p:cNvPr id="13467" name="Freeform 179" descr="30%"/>
              <p:cNvSpPr>
                <a:spLocks/>
              </p:cNvSpPr>
              <p:nvPr/>
            </p:nvSpPr>
            <p:spPr bwMode="auto">
              <a:xfrm>
                <a:off x="1676" y="3293"/>
                <a:ext cx="85" cy="75"/>
              </a:xfrm>
              <a:custGeom>
                <a:avLst/>
                <a:gdLst>
                  <a:gd name="T0" fmla="*/ 0 w 85"/>
                  <a:gd name="T1" fmla="*/ 21 h 75"/>
                  <a:gd name="T2" fmla="*/ 0 w 85"/>
                  <a:gd name="T3" fmla="*/ 21 h 75"/>
                  <a:gd name="T4" fmla="*/ 21 w 85"/>
                  <a:gd name="T5" fmla="*/ 64 h 75"/>
                  <a:gd name="T6" fmla="*/ 43 w 85"/>
                  <a:gd name="T7" fmla="*/ 64 h 75"/>
                  <a:gd name="T8" fmla="*/ 43 w 85"/>
                  <a:gd name="T9" fmla="*/ 53 h 75"/>
                  <a:gd name="T10" fmla="*/ 64 w 85"/>
                  <a:gd name="T11" fmla="*/ 75 h 75"/>
                  <a:gd name="T12" fmla="*/ 85 w 85"/>
                  <a:gd name="T13" fmla="*/ 75 h 75"/>
                  <a:gd name="T14" fmla="*/ 85 w 85"/>
                  <a:gd name="T15" fmla="*/ 43 h 75"/>
                  <a:gd name="T16" fmla="*/ 64 w 85"/>
                  <a:gd name="T17" fmla="*/ 43 h 75"/>
                  <a:gd name="T18" fmla="*/ 53 w 85"/>
                  <a:gd name="T19" fmla="*/ 0 h 75"/>
                  <a:gd name="T20" fmla="*/ 0 w 85"/>
                  <a:gd name="T21" fmla="*/ 21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5"/>
                  <a:gd name="T34" fmla="*/ 0 h 75"/>
                  <a:gd name="T35" fmla="*/ 85 w 85"/>
                  <a:gd name="T36" fmla="*/ 75 h 7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5" h="75">
                    <a:moveTo>
                      <a:pt x="0" y="21"/>
                    </a:moveTo>
                    <a:lnTo>
                      <a:pt x="0" y="21"/>
                    </a:lnTo>
                    <a:lnTo>
                      <a:pt x="21" y="64"/>
                    </a:lnTo>
                    <a:lnTo>
                      <a:pt x="43" y="64"/>
                    </a:lnTo>
                    <a:lnTo>
                      <a:pt x="43" y="53"/>
                    </a:lnTo>
                    <a:lnTo>
                      <a:pt x="64" y="75"/>
                    </a:lnTo>
                    <a:lnTo>
                      <a:pt x="85" y="75"/>
                    </a:lnTo>
                    <a:lnTo>
                      <a:pt x="85" y="43"/>
                    </a:lnTo>
                    <a:lnTo>
                      <a:pt x="64" y="43"/>
                    </a:lnTo>
                    <a:lnTo>
                      <a:pt x="53" y="0"/>
                    </a:lnTo>
                    <a:lnTo>
                      <a:pt x="0" y="21"/>
                    </a:lnTo>
                  </a:path>
                </a:pathLst>
              </a:custGeom>
              <a:grpFill/>
              <a:ln w="17463" cap="flat">
                <a:solidFill>
                  <a:srgbClr val="000000"/>
                </a:solidFill>
                <a:prstDash val="solid"/>
                <a:round/>
                <a:headEnd/>
                <a:tailEnd/>
              </a:ln>
            </p:spPr>
            <p:txBody>
              <a:bodyPr/>
              <a:lstStyle/>
              <a:p>
                <a:pPr>
                  <a:defRPr/>
                </a:pPr>
                <a:endParaRPr lang="en-US"/>
              </a:p>
            </p:txBody>
          </p:sp>
        </p:grpSp>
        <p:grpSp>
          <p:nvGrpSpPr>
            <p:cNvPr id="13367" name="Group 180" descr="30%"/>
            <p:cNvGrpSpPr>
              <a:grpSpLocks/>
            </p:cNvGrpSpPr>
            <p:nvPr/>
          </p:nvGrpSpPr>
          <p:grpSpPr bwMode="auto">
            <a:xfrm>
              <a:off x="1825" y="3368"/>
              <a:ext cx="85" cy="32"/>
              <a:chOff x="1825" y="3368"/>
              <a:chExt cx="85" cy="32"/>
            </a:xfrm>
            <a:grpFill/>
          </p:grpSpPr>
          <p:sp>
            <p:nvSpPr>
              <p:cNvPr id="13464" name="Freeform 181" descr="30%"/>
              <p:cNvSpPr>
                <a:spLocks/>
              </p:cNvSpPr>
              <p:nvPr/>
            </p:nvSpPr>
            <p:spPr bwMode="auto">
              <a:xfrm>
                <a:off x="1825" y="3368"/>
                <a:ext cx="85" cy="32"/>
              </a:xfrm>
              <a:custGeom>
                <a:avLst/>
                <a:gdLst>
                  <a:gd name="T0" fmla="*/ 0 w 85"/>
                  <a:gd name="T1" fmla="*/ 21 h 32"/>
                  <a:gd name="T2" fmla="*/ 0 w 85"/>
                  <a:gd name="T3" fmla="*/ 21 h 32"/>
                  <a:gd name="T4" fmla="*/ 11 w 85"/>
                  <a:gd name="T5" fmla="*/ 0 h 32"/>
                  <a:gd name="T6" fmla="*/ 85 w 85"/>
                  <a:gd name="T7" fmla="*/ 10 h 32"/>
                  <a:gd name="T8" fmla="*/ 75 w 85"/>
                  <a:gd name="T9" fmla="*/ 32 h 32"/>
                  <a:gd name="T10" fmla="*/ 0 w 85"/>
                  <a:gd name="T11" fmla="*/ 21 h 32"/>
                  <a:gd name="T12" fmla="*/ 0 60000 65536"/>
                  <a:gd name="T13" fmla="*/ 0 60000 65536"/>
                  <a:gd name="T14" fmla="*/ 0 60000 65536"/>
                  <a:gd name="T15" fmla="*/ 0 60000 65536"/>
                  <a:gd name="T16" fmla="*/ 0 60000 65536"/>
                  <a:gd name="T17" fmla="*/ 0 60000 65536"/>
                  <a:gd name="T18" fmla="*/ 0 w 85"/>
                  <a:gd name="T19" fmla="*/ 0 h 32"/>
                  <a:gd name="T20" fmla="*/ 85 w 85"/>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85" h="32">
                    <a:moveTo>
                      <a:pt x="0" y="21"/>
                    </a:moveTo>
                    <a:lnTo>
                      <a:pt x="0" y="21"/>
                    </a:lnTo>
                    <a:lnTo>
                      <a:pt x="11" y="0"/>
                    </a:lnTo>
                    <a:lnTo>
                      <a:pt x="85" y="10"/>
                    </a:lnTo>
                    <a:lnTo>
                      <a:pt x="75" y="32"/>
                    </a:lnTo>
                    <a:lnTo>
                      <a:pt x="0" y="21"/>
                    </a:lnTo>
                    <a:close/>
                  </a:path>
                </a:pathLst>
              </a:custGeom>
              <a:grpFill/>
              <a:ln w="9525">
                <a:noFill/>
                <a:round/>
                <a:headEnd/>
                <a:tailEnd/>
              </a:ln>
            </p:spPr>
            <p:txBody>
              <a:bodyPr/>
              <a:lstStyle/>
              <a:p>
                <a:pPr>
                  <a:defRPr/>
                </a:pPr>
                <a:endParaRPr lang="en-US"/>
              </a:p>
            </p:txBody>
          </p:sp>
          <p:sp>
            <p:nvSpPr>
              <p:cNvPr id="13465" name="Freeform 182" descr="30%"/>
              <p:cNvSpPr>
                <a:spLocks/>
              </p:cNvSpPr>
              <p:nvPr/>
            </p:nvSpPr>
            <p:spPr bwMode="auto">
              <a:xfrm>
                <a:off x="1825" y="3368"/>
                <a:ext cx="85" cy="32"/>
              </a:xfrm>
              <a:custGeom>
                <a:avLst/>
                <a:gdLst>
                  <a:gd name="T0" fmla="*/ 0 w 85"/>
                  <a:gd name="T1" fmla="*/ 21 h 32"/>
                  <a:gd name="T2" fmla="*/ 0 w 85"/>
                  <a:gd name="T3" fmla="*/ 21 h 32"/>
                  <a:gd name="T4" fmla="*/ 11 w 85"/>
                  <a:gd name="T5" fmla="*/ 0 h 32"/>
                  <a:gd name="T6" fmla="*/ 85 w 85"/>
                  <a:gd name="T7" fmla="*/ 10 h 32"/>
                  <a:gd name="T8" fmla="*/ 75 w 85"/>
                  <a:gd name="T9" fmla="*/ 32 h 32"/>
                  <a:gd name="T10" fmla="*/ 0 w 85"/>
                  <a:gd name="T11" fmla="*/ 21 h 32"/>
                  <a:gd name="T12" fmla="*/ 0 60000 65536"/>
                  <a:gd name="T13" fmla="*/ 0 60000 65536"/>
                  <a:gd name="T14" fmla="*/ 0 60000 65536"/>
                  <a:gd name="T15" fmla="*/ 0 60000 65536"/>
                  <a:gd name="T16" fmla="*/ 0 60000 65536"/>
                  <a:gd name="T17" fmla="*/ 0 60000 65536"/>
                  <a:gd name="T18" fmla="*/ 0 w 85"/>
                  <a:gd name="T19" fmla="*/ 0 h 32"/>
                  <a:gd name="T20" fmla="*/ 85 w 85"/>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85" h="32">
                    <a:moveTo>
                      <a:pt x="0" y="21"/>
                    </a:moveTo>
                    <a:lnTo>
                      <a:pt x="0" y="21"/>
                    </a:lnTo>
                    <a:lnTo>
                      <a:pt x="11" y="0"/>
                    </a:lnTo>
                    <a:lnTo>
                      <a:pt x="85" y="10"/>
                    </a:lnTo>
                    <a:lnTo>
                      <a:pt x="75" y="32"/>
                    </a:lnTo>
                    <a:lnTo>
                      <a:pt x="0" y="21"/>
                    </a:lnTo>
                  </a:path>
                </a:pathLst>
              </a:custGeom>
              <a:grpFill/>
              <a:ln w="17463" cap="flat">
                <a:solidFill>
                  <a:srgbClr val="000000"/>
                </a:solidFill>
                <a:prstDash val="solid"/>
                <a:round/>
                <a:headEnd/>
                <a:tailEnd/>
              </a:ln>
            </p:spPr>
            <p:txBody>
              <a:bodyPr/>
              <a:lstStyle/>
              <a:p>
                <a:pPr>
                  <a:defRPr/>
                </a:pPr>
                <a:endParaRPr lang="en-US"/>
              </a:p>
            </p:txBody>
          </p:sp>
        </p:grpSp>
        <p:grpSp>
          <p:nvGrpSpPr>
            <p:cNvPr id="13368" name="Group 183" descr="30%"/>
            <p:cNvGrpSpPr>
              <a:grpSpLocks/>
            </p:cNvGrpSpPr>
            <p:nvPr/>
          </p:nvGrpSpPr>
          <p:grpSpPr bwMode="auto">
            <a:xfrm>
              <a:off x="1868" y="3421"/>
              <a:ext cx="32" cy="32"/>
              <a:chOff x="1868" y="3421"/>
              <a:chExt cx="32" cy="32"/>
            </a:xfrm>
            <a:grpFill/>
          </p:grpSpPr>
          <p:sp>
            <p:nvSpPr>
              <p:cNvPr id="13462" name="Freeform 184" descr="30%"/>
              <p:cNvSpPr>
                <a:spLocks/>
              </p:cNvSpPr>
              <p:nvPr/>
            </p:nvSpPr>
            <p:spPr bwMode="auto">
              <a:xfrm>
                <a:off x="1868" y="3421"/>
                <a:ext cx="32" cy="32"/>
              </a:xfrm>
              <a:custGeom>
                <a:avLst/>
                <a:gdLst>
                  <a:gd name="T0" fmla="*/ 0 w 32"/>
                  <a:gd name="T1" fmla="*/ 0 h 32"/>
                  <a:gd name="T2" fmla="*/ 0 w 32"/>
                  <a:gd name="T3" fmla="*/ 0 h 32"/>
                  <a:gd name="T4" fmla="*/ 10 w 32"/>
                  <a:gd name="T5" fmla="*/ 32 h 32"/>
                  <a:gd name="T6" fmla="*/ 32 w 32"/>
                  <a:gd name="T7" fmla="*/ 21 h 32"/>
                  <a:gd name="T8" fmla="*/ 21 w 32"/>
                  <a:gd name="T9" fmla="*/ 0 h 32"/>
                  <a:gd name="T10" fmla="*/ 0 w 32"/>
                  <a:gd name="T11" fmla="*/ 0 h 32"/>
                  <a:gd name="T12" fmla="*/ 0 60000 65536"/>
                  <a:gd name="T13" fmla="*/ 0 60000 65536"/>
                  <a:gd name="T14" fmla="*/ 0 60000 65536"/>
                  <a:gd name="T15" fmla="*/ 0 60000 65536"/>
                  <a:gd name="T16" fmla="*/ 0 60000 65536"/>
                  <a:gd name="T17" fmla="*/ 0 60000 65536"/>
                  <a:gd name="T18" fmla="*/ 0 w 32"/>
                  <a:gd name="T19" fmla="*/ 0 h 32"/>
                  <a:gd name="T20" fmla="*/ 32 w 32"/>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2" h="32">
                    <a:moveTo>
                      <a:pt x="0" y="0"/>
                    </a:moveTo>
                    <a:lnTo>
                      <a:pt x="0" y="0"/>
                    </a:lnTo>
                    <a:lnTo>
                      <a:pt x="10" y="32"/>
                    </a:lnTo>
                    <a:lnTo>
                      <a:pt x="32" y="21"/>
                    </a:lnTo>
                    <a:lnTo>
                      <a:pt x="21" y="0"/>
                    </a:lnTo>
                    <a:lnTo>
                      <a:pt x="0" y="0"/>
                    </a:lnTo>
                    <a:close/>
                  </a:path>
                </a:pathLst>
              </a:custGeom>
              <a:grpFill/>
              <a:ln w="9525">
                <a:noFill/>
                <a:round/>
                <a:headEnd/>
                <a:tailEnd/>
              </a:ln>
            </p:spPr>
            <p:txBody>
              <a:bodyPr/>
              <a:lstStyle/>
              <a:p>
                <a:pPr>
                  <a:defRPr/>
                </a:pPr>
                <a:endParaRPr lang="en-US"/>
              </a:p>
            </p:txBody>
          </p:sp>
          <p:sp>
            <p:nvSpPr>
              <p:cNvPr id="13463" name="Freeform 185" descr="30%"/>
              <p:cNvSpPr>
                <a:spLocks/>
              </p:cNvSpPr>
              <p:nvPr/>
            </p:nvSpPr>
            <p:spPr bwMode="auto">
              <a:xfrm>
                <a:off x="1868" y="3421"/>
                <a:ext cx="32" cy="32"/>
              </a:xfrm>
              <a:custGeom>
                <a:avLst/>
                <a:gdLst>
                  <a:gd name="T0" fmla="*/ 0 w 32"/>
                  <a:gd name="T1" fmla="*/ 0 h 32"/>
                  <a:gd name="T2" fmla="*/ 0 w 32"/>
                  <a:gd name="T3" fmla="*/ 0 h 32"/>
                  <a:gd name="T4" fmla="*/ 10 w 32"/>
                  <a:gd name="T5" fmla="*/ 32 h 32"/>
                  <a:gd name="T6" fmla="*/ 32 w 32"/>
                  <a:gd name="T7" fmla="*/ 21 h 32"/>
                  <a:gd name="T8" fmla="*/ 21 w 32"/>
                  <a:gd name="T9" fmla="*/ 0 h 32"/>
                  <a:gd name="T10" fmla="*/ 0 w 32"/>
                  <a:gd name="T11" fmla="*/ 0 h 32"/>
                  <a:gd name="T12" fmla="*/ 0 60000 65536"/>
                  <a:gd name="T13" fmla="*/ 0 60000 65536"/>
                  <a:gd name="T14" fmla="*/ 0 60000 65536"/>
                  <a:gd name="T15" fmla="*/ 0 60000 65536"/>
                  <a:gd name="T16" fmla="*/ 0 60000 65536"/>
                  <a:gd name="T17" fmla="*/ 0 60000 65536"/>
                  <a:gd name="T18" fmla="*/ 0 w 32"/>
                  <a:gd name="T19" fmla="*/ 0 h 32"/>
                  <a:gd name="T20" fmla="*/ 32 w 32"/>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2" h="32">
                    <a:moveTo>
                      <a:pt x="0" y="0"/>
                    </a:moveTo>
                    <a:lnTo>
                      <a:pt x="0" y="0"/>
                    </a:lnTo>
                    <a:lnTo>
                      <a:pt x="10" y="32"/>
                    </a:lnTo>
                    <a:lnTo>
                      <a:pt x="32" y="21"/>
                    </a:lnTo>
                    <a:lnTo>
                      <a:pt x="21" y="0"/>
                    </a:lnTo>
                    <a:lnTo>
                      <a:pt x="0" y="0"/>
                    </a:lnTo>
                  </a:path>
                </a:pathLst>
              </a:custGeom>
              <a:grpFill/>
              <a:ln w="17463" cap="flat">
                <a:solidFill>
                  <a:srgbClr val="000000"/>
                </a:solidFill>
                <a:prstDash val="solid"/>
                <a:round/>
                <a:headEnd/>
                <a:tailEnd/>
              </a:ln>
            </p:spPr>
            <p:txBody>
              <a:bodyPr/>
              <a:lstStyle/>
              <a:p>
                <a:pPr>
                  <a:defRPr/>
                </a:pPr>
                <a:endParaRPr lang="en-US"/>
              </a:p>
            </p:txBody>
          </p:sp>
        </p:grpSp>
        <p:grpSp>
          <p:nvGrpSpPr>
            <p:cNvPr id="13369" name="Group 186" descr="30%"/>
            <p:cNvGrpSpPr>
              <a:grpSpLocks/>
            </p:cNvGrpSpPr>
            <p:nvPr/>
          </p:nvGrpSpPr>
          <p:grpSpPr bwMode="auto">
            <a:xfrm>
              <a:off x="1921" y="3400"/>
              <a:ext cx="117" cy="64"/>
              <a:chOff x="1921" y="3400"/>
              <a:chExt cx="117" cy="64"/>
            </a:xfrm>
            <a:grpFill/>
          </p:grpSpPr>
          <p:sp>
            <p:nvSpPr>
              <p:cNvPr id="13460" name="Freeform 187" descr="30%"/>
              <p:cNvSpPr>
                <a:spLocks/>
              </p:cNvSpPr>
              <p:nvPr/>
            </p:nvSpPr>
            <p:spPr bwMode="auto">
              <a:xfrm>
                <a:off x="1921" y="3400"/>
                <a:ext cx="117" cy="64"/>
              </a:xfrm>
              <a:custGeom>
                <a:avLst/>
                <a:gdLst>
                  <a:gd name="T0" fmla="*/ 0 w 117"/>
                  <a:gd name="T1" fmla="*/ 21 h 64"/>
                  <a:gd name="T2" fmla="*/ 0 w 117"/>
                  <a:gd name="T3" fmla="*/ 21 h 64"/>
                  <a:gd name="T4" fmla="*/ 11 w 117"/>
                  <a:gd name="T5" fmla="*/ 0 h 64"/>
                  <a:gd name="T6" fmla="*/ 32 w 117"/>
                  <a:gd name="T7" fmla="*/ 21 h 64"/>
                  <a:gd name="T8" fmla="*/ 64 w 117"/>
                  <a:gd name="T9" fmla="*/ 10 h 64"/>
                  <a:gd name="T10" fmla="*/ 117 w 117"/>
                  <a:gd name="T11" fmla="*/ 42 h 64"/>
                  <a:gd name="T12" fmla="*/ 96 w 117"/>
                  <a:gd name="T13" fmla="*/ 53 h 64"/>
                  <a:gd name="T14" fmla="*/ 42 w 117"/>
                  <a:gd name="T15" fmla="*/ 64 h 64"/>
                  <a:gd name="T16" fmla="*/ 32 w 117"/>
                  <a:gd name="T17" fmla="*/ 42 h 64"/>
                  <a:gd name="T18" fmla="*/ 11 w 117"/>
                  <a:gd name="T19" fmla="*/ 42 h 64"/>
                  <a:gd name="T20" fmla="*/ 0 w 117"/>
                  <a:gd name="T21" fmla="*/ 21 h 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7"/>
                  <a:gd name="T34" fmla="*/ 0 h 64"/>
                  <a:gd name="T35" fmla="*/ 117 w 117"/>
                  <a:gd name="T36" fmla="*/ 64 h 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7" h="64">
                    <a:moveTo>
                      <a:pt x="0" y="21"/>
                    </a:moveTo>
                    <a:lnTo>
                      <a:pt x="0" y="21"/>
                    </a:lnTo>
                    <a:lnTo>
                      <a:pt x="11" y="0"/>
                    </a:lnTo>
                    <a:lnTo>
                      <a:pt x="32" y="21"/>
                    </a:lnTo>
                    <a:lnTo>
                      <a:pt x="64" y="10"/>
                    </a:lnTo>
                    <a:lnTo>
                      <a:pt x="117" y="42"/>
                    </a:lnTo>
                    <a:lnTo>
                      <a:pt x="96" y="53"/>
                    </a:lnTo>
                    <a:lnTo>
                      <a:pt x="42" y="64"/>
                    </a:lnTo>
                    <a:lnTo>
                      <a:pt x="32" y="42"/>
                    </a:lnTo>
                    <a:lnTo>
                      <a:pt x="11" y="42"/>
                    </a:lnTo>
                    <a:lnTo>
                      <a:pt x="0" y="21"/>
                    </a:lnTo>
                    <a:close/>
                  </a:path>
                </a:pathLst>
              </a:custGeom>
              <a:grpFill/>
              <a:ln w="9525">
                <a:noFill/>
                <a:round/>
                <a:headEnd/>
                <a:tailEnd/>
              </a:ln>
            </p:spPr>
            <p:txBody>
              <a:bodyPr/>
              <a:lstStyle/>
              <a:p>
                <a:pPr>
                  <a:defRPr/>
                </a:pPr>
                <a:endParaRPr lang="en-US"/>
              </a:p>
            </p:txBody>
          </p:sp>
          <p:sp>
            <p:nvSpPr>
              <p:cNvPr id="13461" name="Freeform 188" descr="30%"/>
              <p:cNvSpPr>
                <a:spLocks/>
              </p:cNvSpPr>
              <p:nvPr/>
            </p:nvSpPr>
            <p:spPr bwMode="auto">
              <a:xfrm>
                <a:off x="1921" y="3400"/>
                <a:ext cx="117" cy="64"/>
              </a:xfrm>
              <a:custGeom>
                <a:avLst/>
                <a:gdLst>
                  <a:gd name="T0" fmla="*/ 0 w 117"/>
                  <a:gd name="T1" fmla="*/ 21 h 64"/>
                  <a:gd name="T2" fmla="*/ 0 w 117"/>
                  <a:gd name="T3" fmla="*/ 21 h 64"/>
                  <a:gd name="T4" fmla="*/ 11 w 117"/>
                  <a:gd name="T5" fmla="*/ 0 h 64"/>
                  <a:gd name="T6" fmla="*/ 32 w 117"/>
                  <a:gd name="T7" fmla="*/ 21 h 64"/>
                  <a:gd name="T8" fmla="*/ 64 w 117"/>
                  <a:gd name="T9" fmla="*/ 10 h 64"/>
                  <a:gd name="T10" fmla="*/ 117 w 117"/>
                  <a:gd name="T11" fmla="*/ 42 h 64"/>
                  <a:gd name="T12" fmla="*/ 96 w 117"/>
                  <a:gd name="T13" fmla="*/ 53 h 64"/>
                  <a:gd name="T14" fmla="*/ 42 w 117"/>
                  <a:gd name="T15" fmla="*/ 64 h 64"/>
                  <a:gd name="T16" fmla="*/ 32 w 117"/>
                  <a:gd name="T17" fmla="*/ 42 h 64"/>
                  <a:gd name="T18" fmla="*/ 11 w 117"/>
                  <a:gd name="T19" fmla="*/ 42 h 64"/>
                  <a:gd name="T20" fmla="*/ 0 w 117"/>
                  <a:gd name="T21" fmla="*/ 21 h 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7"/>
                  <a:gd name="T34" fmla="*/ 0 h 64"/>
                  <a:gd name="T35" fmla="*/ 117 w 117"/>
                  <a:gd name="T36" fmla="*/ 64 h 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7" h="64">
                    <a:moveTo>
                      <a:pt x="0" y="21"/>
                    </a:moveTo>
                    <a:lnTo>
                      <a:pt x="0" y="21"/>
                    </a:lnTo>
                    <a:lnTo>
                      <a:pt x="11" y="0"/>
                    </a:lnTo>
                    <a:lnTo>
                      <a:pt x="32" y="21"/>
                    </a:lnTo>
                    <a:lnTo>
                      <a:pt x="64" y="10"/>
                    </a:lnTo>
                    <a:lnTo>
                      <a:pt x="117" y="42"/>
                    </a:lnTo>
                    <a:lnTo>
                      <a:pt x="96" y="53"/>
                    </a:lnTo>
                    <a:lnTo>
                      <a:pt x="42" y="64"/>
                    </a:lnTo>
                    <a:lnTo>
                      <a:pt x="32" y="42"/>
                    </a:lnTo>
                    <a:lnTo>
                      <a:pt x="11" y="42"/>
                    </a:lnTo>
                    <a:lnTo>
                      <a:pt x="0" y="21"/>
                    </a:lnTo>
                  </a:path>
                </a:pathLst>
              </a:custGeom>
              <a:grpFill/>
              <a:ln w="17463" cap="flat">
                <a:solidFill>
                  <a:srgbClr val="000000"/>
                </a:solidFill>
                <a:prstDash val="solid"/>
                <a:round/>
                <a:headEnd/>
                <a:tailEnd/>
              </a:ln>
            </p:spPr>
            <p:txBody>
              <a:bodyPr/>
              <a:lstStyle/>
              <a:p>
                <a:pPr>
                  <a:defRPr/>
                </a:pPr>
                <a:endParaRPr lang="en-US"/>
              </a:p>
            </p:txBody>
          </p:sp>
        </p:grpSp>
        <p:grpSp>
          <p:nvGrpSpPr>
            <p:cNvPr id="13401" name="Group 189" descr="30%"/>
            <p:cNvGrpSpPr>
              <a:grpSpLocks/>
            </p:cNvGrpSpPr>
            <p:nvPr/>
          </p:nvGrpSpPr>
          <p:grpSpPr bwMode="auto">
            <a:xfrm>
              <a:off x="2027" y="3517"/>
              <a:ext cx="192" cy="213"/>
              <a:chOff x="2027" y="3517"/>
              <a:chExt cx="192" cy="213"/>
            </a:xfrm>
            <a:grpFill/>
          </p:grpSpPr>
          <p:sp>
            <p:nvSpPr>
              <p:cNvPr id="13458" name="Freeform 190" descr="30%"/>
              <p:cNvSpPr>
                <a:spLocks/>
              </p:cNvSpPr>
              <p:nvPr/>
            </p:nvSpPr>
            <p:spPr bwMode="auto">
              <a:xfrm>
                <a:off x="2027" y="3517"/>
                <a:ext cx="192" cy="213"/>
              </a:xfrm>
              <a:custGeom>
                <a:avLst/>
                <a:gdLst>
                  <a:gd name="T0" fmla="*/ 0 w 192"/>
                  <a:gd name="T1" fmla="*/ 85 h 213"/>
                  <a:gd name="T2" fmla="*/ 0 w 192"/>
                  <a:gd name="T3" fmla="*/ 85 h 213"/>
                  <a:gd name="T4" fmla="*/ 22 w 192"/>
                  <a:gd name="T5" fmla="*/ 149 h 213"/>
                  <a:gd name="T6" fmla="*/ 22 w 192"/>
                  <a:gd name="T7" fmla="*/ 192 h 213"/>
                  <a:gd name="T8" fmla="*/ 64 w 192"/>
                  <a:gd name="T9" fmla="*/ 213 h 213"/>
                  <a:gd name="T10" fmla="*/ 85 w 192"/>
                  <a:gd name="T11" fmla="*/ 181 h 213"/>
                  <a:gd name="T12" fmla="*/ 171 w 192"/>
                  <a:gd name="T13" fmla="*/ 149 h 213"/>
                  <a:gd name="T14" fmla="*/ 192 w 192"/>
                  <a:gd name="T15" fmla="*/ 117 h 213"/>
                  <a:gd name="T16" fmla="*/ 128 w 192"/>
                  <a:gd name="T17" fmla="*/ 43 h 213"/>
                  <a:gd name="T18" fmla="*/ 32 w 192"/>
                  <a:gd name="T19" fmla="*/ 0 h 213"/>
                  <a:gd name="T20" fmla="*/ 22 w 192"/>
                  <a:gd name="T21" fmla="*/ 11 h 213"/>
                  <a:gd name="T22" fmla="*/ 32 w 192"/>
                  <a:gd name="T23" fmla="*/ 43 h 213"/>
                  <a:gd name="T24" fmla="*/ 0 w 192"/>
                  <a:gd name="T25" fmla="*/ 85 h 2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2"/>
                  <a:gd name="T40" fmla="*/ 0 h 213"/>
                  <a:gd name="T41" fmla="*/ 192 w 192"/>
                  <a:gd name="T42" fmla="*/ 213 h 2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2" h="213">
                    <a:moveTo>
                      <a:pt x="0" y="85"/>
                    </a:moveTo>
                    <a:lnTo>
                      <a:pt x="0" y="85"/>
                    </a:lnTo>
                    <a:lnTo>
                      <a:pt x="22" y="149"/>
                    </a:lnTo>
                    <a:lnTo>
                      <a:pt x="22" y="192"/>
                    </a:lnTo>
                    <a:lnTo>
                      <a:pt x="64" y="213"/>
                    </a:lnTo>
                    <a:lnTo>
                      <a:pt x="85" y="181"/>
                    </a:lnTo>
                    <a:lnTo>
                      <a:pt x="171" y="149"/>
                    </a:lnTo>
                    <a:lnTo>
                      <a:pt x="192" y="117"/>
                    </a:lnTo>
                    <a:lnTo>
                      <a:pt x="128" y="43"/>
                    </a:lnTo>
                    <a:lnTo>
                      <a:pt x="32" y="0"/>
                    </a:lnTo>
                    <a:lnTo>
                      <a:pt x="22" y="11"/>
                    </a:lnTo>
                    <a:lnTo>
                      <a:pt x="32" y="43"/>
                    </a:lnTo>
                    <a:lnTo>
                      <a:pt x="0" y="85"/>
                    </a:lnTo>
                    <a:close/>
                  </a:path>
                </a:pathLst>
              </a:custGeom>
              <a:grpFill/>
              <a:ln w="9525">
                <a:noFill/>
                <a:round/>
                <a:headEnd/>
                <a:tailEnd/>
              </a:ln>
            </p:spPr>
            <p:txBody>
              <a:bodyPr/>
              <a:lstStyle/>
              <a:p>
                <a:pPr>
                  <a:defRPr/>
                </a:pPr>
                <a:endParaRPr lang="en-US"/>
              </a:p>
            </p:txBody>
          </p:sp>
          <p:sp>
            <p:nvSpPr>
              <p:cNvPr id="13459" name="Freeform 191" descr="30%"/>
              <p:cNvSpPr>
                <a:spLocks/>
              </p:cNvSpPr>
              <p:nvPr/>
            </p:nvSpPr>
            <p:spPr bwMode="auto">
              <a:xfrm>
                <a:off x="2027" y="3517"/>
                <a:ext cx="192" cy="213"/>
              </a:xfrm>
              <a:custGeom>
                <a:avLst/>
                <a:gdLst>
                  <a:gd name="T0" fmla="*/ 0 w 192"/>
                  <a:gd name="T1" fmla="*/ 85 h 213"/>
                  <a:gd name="T2" fmla="*/ 0 w 192"/>
                  <a:gd name="T3" fmla="*/ 85 h 213"/>
                  <a:gd name="T4" fmla="*/ 22 w 192"/>
                  <a:gd name="T5" fmla="*/ 149 h 213"/>
                  <a:gd name="T6" fmla="*/ 22 w 192"/>
                  <a:gd name="T7" fmla="*/ 192 h 213"/>
                  <a:gd name="T8" fmla="*/ 64 w 192"/>
                  <a:gd name="T9" fmla="*/ 213 h 213"/>
                  <a:gd name="T10" fmla="*/ 85 w 192"/>
                  <a:gd name="T11" fmla="*/ 181 h 213"/>
                  <a:gd name="T12" fmla="*/ 171 w 192"/>
                  <a:gd name="T13" fmla="*/ 149 h 213"/>
                  <a:gd name="T14" fmla="*/ 192 w 192"/>
                  <a:gd name="T15" fmla="*/ 117 h 213"/>
                  <a:gd name="T16" fmla="*/ 128 w 192"/>
                  <a:gd name="T17" fmla="*/ 43 h 213"/>
                  <a:gd name="T18" fmla="*/ 32 w 192"/>
                  <a:gd name="T19" fmla="*/ 0 h 213"/>
                  <a:gd name="T20" fmla="*/ 22 w 192"/>
                  <a:gd name="T21" fmla="*/ 11 h 213"/>
                  <a:gd name="T22" fmla="*/ 32 w 192"/>
                  <a:gd name="T23" fmla="*/ 43 h 213"/>
                  <a:gd name="T24" fmla="*/ 0 w 192"/>
                  <a:gd name="T25" fmla="*/ 85 h 2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2"/>
                  <a:gd name="T40" fmla="*/ 0 h 213"/>
                  <a:gd name="T41" fmla="*/ 192 w 192"/>
                  <a:gd name="T42" fmla="*/ 213 h 2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2" h="213">
                    <a:moveTo>
                      <a:pt x="0" y="85"/>
                    </a:moveTo>
                    <a:lnTo>
                      <a:pt x="0" y="85"/>
                    </a:lnTo>
                    <a:lnTo>
                      <a:pt x="22" y="149"/>
                    </a:lnTo>
                    <a:lnTo>
                      <a:pt x="22" y="192"/>
                    </a:lnTo>
                    <a:lnTo>
                      <a:pt x="64" y="213"/>
                    </a:lnTo>
                    <a:lnTo>
                      <a:pt x="85" y="181"/>
                    </a:lnTo>
                    <a:lnTo>
                      <a:pt x="171" y="149"/>
                    </a:lnTo>
                    <a:lnTo>
                      <a:pt x="192" y="117"/>
                    </a:lnTo>
                    <a:lnTo>
                      <a:pt x="128" y="43"/>
                    </a:lnTo>
                    <a:lnTo>
                      <a:pt x="32" y="0"/>
                    </a:lnTo>
                    <a:lnTo>
                      <a:pt x="22" y="11"/>
                    </a:lnTo>
                    <a:lnTo>
                      <a:pt x="32" y="43"/>
                    </a:lnTo>
                    <a:lnTo>
                      <a:pt x="0" y="85"/>
                    </a:lnTo>
                  </a:path>
                </a:pathLst>
              </a:custGeom>
              <a:grpFill/>
              <a:ln w="17463" cap="flat">
                <a:solidFill>
                  <a:srgbClr val="000000"/>
                </a:solidFill>
                <a:prstDash val="solid"/>
                <a:round/>
                <a:headEnd/>
                <a:tailEnd/>
              </a:ln>
            </p:spPr>
            <p:txBody>
              <a:bodyPr/>
              <a:lstStyle/>
              <a:p>
                <a:pPr>
                  <a:defRPr/>
                </a:pPr>
                <a:endParaRPr lang="en-US"/>
              </a:p>
            </p:txBody>
          </p:sp>
        </p:grpSp>
      </p:grpSp>
      <p:sp>
        <p:nvSpPr>
          <p:cNvPr id="13361" name="Rectangle 192"/>
          <p:cNvSpPr>
            <a:spLocks noChangeArrowheads="1"/>
          </p:cNvSpPr>
          <p:nvPr/>
        </p:nvSpPr>
        <p:spPr bwMode="auto">
          <a:xfrm>
            <a:off x="7467600" y="3657600"/>
            <a:ext cx="1468438" cy="574675"/>
          </a:xfrm>
          <a:prstGeom prst="rect">
            <a:avLst/>
          </a:prstGeom>
          <a:noFill/>
          <a:ln w="9525">
            <a:noFill/>
            <a:miter lim="800000"/>
            <a:headEnd/>
            <a:tailEnd/>
          </a:ln>
        </p:spPr>
        <p:txBody>
          <a:bodyPr/>
          <a:lstStyle/>
          <a:p>
            <a:endParaRPr lang="en-US"/>
          </a:p>
        </p:txBody>
      </p:sp>
      <p:sp>
        <p:nvSpPr>
          <p:cNvPr id="13362" name="Rectangle 193"/>
          <p:cNvSpPr>
            <a:spLocks noChangeArrowheads="1"/>
          </p:cNvSpPr>
          <p:nvPr/>
        </p:nvSpPr>
        <p:spPr bwMode="auto">
          <a:xfrm>
            <a:off x="7391400" y="4038600"/>
            <a:ext cx="1468438" cy="339725"/>
          </a:xfrm>
          <a:prstGeom prst="rect">
            <a:avLst/>
          </a:prstGeom>
          <a:noFill/>
          <a:ln w="9525">
            <a:noFill/>
            <a:miter lim="800000"/>
            <a:headEnd/>
            <a:tailEnd/>
          </a:ln>
        </p:spPr>
        <p:txBody>
          <a:bodyPr/>
          <a:lstStyle/>
          <a:p>
            <a:endParaRPr lang="en-US"/>
          </a:p>
        </p:txBody>
      </p:sp>
      <p:sp>
        <p:nvSpPr>
          <p:cNvPr id="13363" name="Rectangle 194"/>
          <p:cNvSpPr>
            <a:spLocks noChangeArrowheads="1"/>
          </p:cNvSpPr>
          <p:nvPr/>
        </p:nvSpPr>
        <p:spPr bwMode="auto">
          <a:xfrm>
            <a:off x="1596537" y="533400"/>
            <a:ext cx="6432851" cy="861774"/>
          </a:xfrm>
          <a:prstGeom prst="rect">
            <a:avLst/>
          </a:prstGeom>
          <a:noFill/>
          <a:ln w="9525">
            <a:noFill/>
            <a:miter lim="800000"/>
            <a:headEnd/>
            <a:tailEnd/>
          </a:ln>
        </p:spPr>
        <p:txBody>
          <a:bodyPr wrap="none" lIns="0" tIns="0" rIns="0" bIns="0">
            <a:spAutoFit/>
          </a:bodyPr>
          <a:lstStyle/>
          <a:p>
            <a:pPr algn="ctr"/>
            <a:r>
              <a:rPr lang="en-US" sz="2800" b="1" dirty="0" smtClean="0">
                <a:solidFill>
                  <a:srgbClr val="000000"/>
                </a:solidFill>
                <a:latin typeface="Comic Sans MS" pitchFamily="66" charset="0"/>
              </a:rPr>
              <a:t>States with legislation pertaining to </a:t>
            </a:r>
            <a:br>
              <a:rPr lang="en-US" sz="2800" b="1" dirty="0" smtClean="0">
                <a:solidFill>
                  <a:srgbClr val="000000"/>
                </a:solidFill>
                <a:latin typeface="Comic Sans MS" pitchFamily="66" charset="0"/>
              </a:rPr>
            </a:br>
            <a:r>
              <a:rPr lang="en-US" sz="2800" b="1" dirty="0" smtClean="0">
                <a:solidFill>
                  <a:srgbClr val="000000"/>
                </a:solidFill>
                <a:latin typeface="Comic Sans MS" pitchFamily="66" charset="0"/>
              </a:rPr>
              <a:t>non-medical exemptions in 2015</a:t>
            </a:r>
            <a:endParaRPr lang="en-US" sz="2800" dirty="0">
              <a:latin typeface="Comic Sans MS" pitchFamily="66" charset="0"/>
            </a:endParaRPr>
          </a:p>
        </p:txBody>
      </p:sp>
      <p:grpSp>
        <p:nvGrpSpPr>
          <p:cNvPr id="13405" name="Group 282"/>
          <p:cNvGrpSpPr/>
          <p:nvPr/>
        </p:nvGrpSpPr>
        <p:grpSpPr>
          <a:xfrm>
            <a:off x="1847850" y="1465263"/>
            <a:ext cx="895350" cy="660400"/>
            <a:chOff x="1847850" y="1465263"/>
            <a:chExt cx="895350" cy="660400"/>
          </a:xfrm>
          <a:solidFill>
            <a:schemeClr val="bg1"/>
          </a:solidFill>
        </p:grpSpPr>
        <p:grpSp>
          <p:nvGrpSpPr>
            <p:cNvPr id="13406" name="Group 38"/>
            <p:cNvGrpSpPr>
              <a:grpSpLocks/>
            </p:cNvGrpSpPr>
            <p:nvPr/>
          </p:nvGrpSpPr>
          <p:grpSpPr bwMode="auto">
            <a:xfrm>
              <a:off x="1847850" y="1465263"/>
              <a:ext cx="895350" cy="660400"/>
              <a:chOff x="697" y="895"/>
              <a:chExt cx="564" cy="416"/>
            </a:xfrm>
            <a:grpFill/>
          </p:grpSpPr>
          <p:grpSp>
            <p:nvGrpSpPr>
              <p:cNvPr id="13408" name="Group 39"/>
              <p:cNvGrpSpPr>
                <a:grpSpLocks/>
              </p:cNvGrpSpPr>
              <p:nvPr/>
            </p:nvGrpSpPr>
            <p:grpSpPr bwMode="auto">
              <a:xfrm>
                <a:off x="697" y="895"/>
                <a:ext cx="564" cy="416"/>
                <a:chOff x="697" y="895"/>
                <a:chExt cx="564" cy="416"/>
              </a:xfrm>
              <a:grpFill/>
            </p:grpSpPr>
            <p:sp>
              <p:nvSpPr>
                <p:cNvPr id="18" name="Freeform 40"/>
                <p:cNvSpPr>
                  <a:spLocks/>
                </p:cNvSpPr>
                <p:nvPr/>
              </p:nvSpPr>
              <p:spPr bwMode="auto">
                <a:xfrm>
                  <a:off x="697" y="895"/>
                  <a:ext cx="564" cy="416"/>
                </a:xfrm>
                <a:custGeom>
                  <a:avLst/>
                  <a:gdLst>
                    <a:gd name="T0" fmla="*/ 22 w 564"/>
                    <a:gd name="T1" fmla="*/ 96 h 416"/>
                    <a:gd name="T2" fmla="*/ 22 w 564"/>
                    <a:gd name="T3" fmla="*/ 149 h 416"/>
                    <a:gd name="T4" fmla="*/ 43 w 564"/>
                    <a:gd name="T5" fmla="*/ 181 h 416"/>
                    <a:gd name="T6" fmla="*/ 11 w 564"/>
                    <a:gd name="T7" fmla="*/ 203 h 416"/>
                    <a:gd name="T8" fmla="*/ 32 w 564"/>
                    <a:gd name="T9" fmla="*/ 213 h 416"/>
                    <a:gd name="T10" fmla="*/ 11 w 564"/>
                    <a:gd name="T11" fmla="*/ 245 h 416"/>
                    <a:gd name="T12" fmla="*/ 11 w 564"/>
                    <a:gd name="T13" fmla="*/ 213 h 416"/>
                    <a:gd name="T14" fmla="*/ 43 w 564"/>
                    <a:gd name="T15" fmla="*/ 267 h 416"/>
                    <a:gd name="T16" fmla="*/ 75 w 564"/>
                    <a:gd name="T17" fmla="*/ 320 h 416"/>
                    <a:gd name="T18" fmla="*/ 160 w 564"/>
                    <a:gd name="T19" fmla="*/ 363 h 416"/>
                    <a:gd name="T20" fmla="*/ 351 w 564"/>
                    <a:gd name="T21" fmla="*/ 384 h 416"/>
                    <a:gd name="T22" fmla="*/ 564 w 564"/>
                    <a:gd name="T23" fmla="*/ 107 h 416"/>
                    <a:gd name="T24" fmla="*/ 171 w 564"/>
                    <a:gd name="T25" fmla="*/ 11 h 416"/>
                    <a:gd name="T26" fmla="*/ 171 w 564"/>
                    <a:gd name="T27" fmla="*/ 22 h 416"/>
                    <a:gd name="T28" fmla="*/ 181 w 564"/>
                    <a:gd name="T29" fmla="*/ 32 h 416"/>
                    <a:gd name="T30" fmla="*/ 171 w 564"/>
                    <a:gd name="T31" fmla="*/ 64 h 416"/>
                    <a:gd name="T32" fmla="*/ 160 w 564"/>
                    <a:gd name="T33" fmla="*/ 64 h 416"/>
                    <a:gd name="T34" fmla="*/ 171 w 564"/>
                    <a:gd name="T35" fmla="*/ 107 h 416"/>
                    <a:gd name="T36" fmla="*/ 181 w 564"/>
                    <a:gd name="T37" fmla="*/ 117 h 416"/>
                    <a:gd name="T38" fmla="*/ 160 w 564"/>
                    <a:gd name="T39" fmla="*/ 139 h 416"/>
                    <a:gd name="T40" fmla="*/ 160 w 564"/>
                    <a:gd name="T41" fmla="*/ 149 h 416"/>
                    <a:gd name="T42" fmla="*/ 149 w 564"/>
                    <a:gd name="T43" fmla="*/ 181 h 416"/>
                    <a:gd name="T44" fmla="*/ 139 w 564"/>
                    <a:gd name="T45" fmla="*/ 181 h 416"/>
                    <a:gd name="T46" fmla="*/ 117 w 564"/>
                    <a:gd name="T47" fmla="*/ 192 h 416"/>
                    <a:gd name="T48" fmla="*/ 107 w 564"/>
                    <a:gd name="T49" fmla="*/ 203 h 416"/>
                    <a:gd name="T50" fmla="*/ 96 w 564"/>
                    <a:gd name="T51" fmla="*/ 192 h 416"/>
                    <a:gd name="T52" fmla="*/ 107 w 564"/>
                    <a:gd name="T53" fmla="*/ 181 h 416"/>
                    <a:gd name="T54" fmla="*/ 107 w 564"/>
                    <a:gd name="T55" fmla="*/ 181 h 416"/>
                    <a:gd name="T56" fmla="*/ 117 w 564"/>
                    <a:gd name="T57" fmla="*/ 181 h 416"/>
                    <a:gd name="T58" fmla="*/ 128 w 564"/>
                    <a:gd name="T59" fmla="*/ 171 h 416"/>
                    <a:gd name="T60" fmla="*/ 128 w 564"/>
                    <a:gd name="T61" fmla="*/ 171 h 416"/>
                    <a:gd name="T62" fmla="*/ 149 w 564"/>
                    <a:gd name="T63" fmla="*/ 149 h 416"/>
                    <a:gd name="T64" fmla="*/ 139 w 564"/>
                    <a:gd name="T65" fmla="*/ 149 h 416"/>
                    <a:gd name="T66" fmla="*/ 160 w 564"/>
                    <a:gd name="T67" fmla="*/ 117 h 416"/>
                    <a:gd name="T68" fmla="*/ 149 w 564"/>
                    <a:gd name="T69" fmla="*/ 117 h 416"/>
                    <a:gd name="T70" fmla="*/ 128 w 564"/>
                    <a:gd name="T71" fmla="*/ 139 h 416"/>
                    <a:gd name="T72" fmla="*/ 117 w 564"/>
                    <a:gd name="T73" fmla="*/ 160 h 416"/>
                    <a:gd name="T74" fmla="*/ 117 w 564"/>
                    <a:gd name="T75" fmla="*/ 139 h 416"/>
                    <a:gd name="T76" fmla="*/ 139 w 564"/>
                    <a:gd name="T77" fmla="*/ 128 h 416"/>
                    <a:gd name="T78" fmla="*/ 149 w 564"/>
                    <a:gd name="T79" fmla="*/ 96 h 416"/>
                    <a:gd name="T80" fmla="*/ 149 w 564"/>
                    <a:gd name="T81" fmla="*/ 86 h 416"/>
                    <a:gd name="T82" fmla="*/ 139 w 564"/>
                    <a:gd name="T83" fmla="*/ 107 h 416"/>
                    <a:gd name="T84" fmla="*/ 128 w 564"/>
                    <a:gd name="T85" fmla="*/ 96 h 416"/>
                    <a:gd name="T86" fmla="*/ 64 w 564"/>
                    <a:gd name="T87" fmla="*/ 54 h 416"/>
                    <a:gd name="T88" fmla="*/ 11 w 564"/>
                    <a:gd name="T89" fmla="*/ 75 h 41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64"/>
                    <a:gd name="T136" fmla="*/ 0 h 416"/>
                    <a:gd name="T137" fmla="*/ 564 w 564"/>
                    <a:gd name="T138" fmla="*/ 416 h 41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64" h="416">
                      <a:moveTo>
                        <a:pt x="11" y="75"/>
                      </a:moveTo>
                      <a:lnTo>
                        <a:pt x="11" y="75"/>
                      </a:lnTo>
                      <a:lnTo>
                        <a:pt x="22" y="96"/>
                      </a:lnTo>
                      <a:lnTo>
                        <a:pt x="22" y="117"/>
                      </a:lnTo>
                      <a:lnTo>
                        <a:pt x="22" y="139"/>
                      </a:lnTo>
                      <a:lnTo>
                        <a:pt x="22" y="149"/>
                      </a:lnTo>
                      <a:lnTo>
                        <a:pt x="11" y="181"/>
                      </a:lnTo>
                      <a:lnTo>
                        <a:pt x="22" y="171"/>
                      </a:lnTo>
                      <a:lnTo>
                        <a:pt x="43" y="181"/>
                      </a:lnTo>
                      <a:lnTo>
                        <a:pt x="22" y="192"/>
                      </a:lnTo>
                      <a:lnTo>
                        <a:pt x="11" y="181"/>
                      </a:lnTo>
                      <a:lnTo>
                        <a:pt x="11" y="203"/>
                      </a:lnTo>
                      <a:lnTo>
                        <a:pt x="22" y="203"/>
                      </a:lnTo>
                      <a:lnTo>
                        <a:pt x="32" y="213"/>
                      </a:lnTo>
                      <a:lnTo>
                        <a:pt x="22" y="213"/>
                      </a:lnTo>
                      <a:lnTo>
                        <a:pt x="22" y="235"/>
                      </a:lnTo>
                      <a:lnTo>
                        <a:pt x="11" y="245"/>
                      </a:lnTo>
                      <a:lnTo>
                        <a:pt x="11" y="224"/>
                      </a:lnTo>
                      <a:lnTo>
                        <a:pt x="11" y="213"/>
                      </a:lnTo>
                      <a:lnTo>
                        <a:pt x="0" y="245"/>
                      </a:lnTo>
                      <a:lnTo>
                        <a:pt x="11" y="256"/>
                      </a:lnTo>
                      <a:lnTo>
                        <a:pt x="43" y="267"/>
                      </a:lnTo>
                      <a:lnTo>
                        <a:pt x="43" y="277"/>
                      </a:lnTo>
                      <a:lnTo>
                        <a:pt x="53" y="277"/>
                      </a:lnTo>
                      <a:lnTo>
                        <a:pt x="75" y="320"/>
                      </a:lnTo>
                      <a:lnTo>
                        <a:pt x="75" y="341"/>
                      </a:lnTo>
                      <a:lnTo>
                        <a:pt x="107" y="363"/>
                      </a:lnTo>
                      <a:lnTo>
                        <a:pt x="160" y="363"/>
                      </a:lnTo>
                      <a:lnTo>
                        <a:pt x="202" y="384"/>
                      </a:lnTo>
                      <a:lnTo>
                        <a:pt x="224" y="373"/>
                      </a:lnTo>
                      <a:lnTo>
                        <a:pt x="351" y="384"/>
                      </a:lnTo>
                      <a:lnTo>
                        <a:pt x="500" y="416"/>
                      </a:lnTo>
                      <a:lnTo>
                        <a:pt x="500" y="373"/>
                      </a:lnTo>
                      <a:lnTo>
                        <a:pt x="564" y="107"/>
                      </a:lnTo>
                      <a:lnTo>
                        <a:pt x="171" y="0"/>
                      </a:lnTo>
                      <a:lnTo>
                        <a:pt x="171" y="11"/>
                      </a:lnTo>
                      <a:lnTo>
                        <a:pt x="171" y="22"/>
                      </a:lnTo>
                      <a:lnTo>
                        <a:pt x="171" y="32"/>
                      </a:lnTo>
                      <a:lnTo>
                        <a:pt x="181" y="32"/>
                      </a:lnTo>
                      <a:lnTo>
                        <a:pt x="181" y="43"/>
                      </a:lnTo>
                      <a:lnTo>
                        <a:pt x="181" y="54"/>
                      </a:lnTo>
                      <a:lnTo>
                        <a:pt x="171" y="64"/>
                      </a:lnTo>
                      <a:lnTo>
                        <a:pt x="171" y="54"/>
                      </a:lnTo>
                      <a:lnTo>
                        <a:pt x="160" y="54"/>
                      </a:lnTo>
                      <a:lnTo>
                        <a:pt x="160" y="64"/>
                      </a:lnTo>
                      <a:lnTo>
                        <a:pt x="171" y="64"/>
                      </a:lnTo>
                      <a:lnTo>
                        <a:pt x="181" y="86"/>
                      </a:lnTo>
                      <a:lnTo>
                        <a:pt x="171" y="107"/>
                      </a:lnTo>
                      <a:lnTo>
                        <a:pt x="181" y="107"/>
                      </a:lnTo>
                      <a:lnTo>
                        <a:pt x="181" y="117"/>
                      </a:lnTo>
                      <a:lnTo>
                        <a:pt x="171" y="117"/>
                      </a:lnTo>
                      <a:lnTo>
                        <a:pt x="160" y="128"/>
                      </a:lnTo>
                      <a:lnTo>
                        <a:pt x="160" y="139"/>
                      </a:lnTo>
                      <a:lnTo>
                        <a:pt x="160" y="149"/>
                      </a:lnTo>
                      <a:lnTo>
                        <a:pt x="160" y="181"/>
                      </a:lnTo>
                      <a:lnTo>
                        <a:pt x="149" y="181"/>
                      </a:lnTo>
                      <a:lnTo>
                        <a:pt x="149" y="192"/>
                      </a:lnTo>
                      <a:lnTo>
                        <a:pt x="139" y="181"/>
                      </a:lnTo>
                      <a:lnTo>
                        <a:pt x="128" y="203"/>
                      </a:lnTo>
                      <a:lnTo>
                        <a:pt x="117" y="192"/>
                      </a:lnTo>
                      <a:lnTo>
                        <a:pt x="107" y="192"/>
                      </a:lnTo>
                      <a:lnTo>
                        <a:pt x="107" y="203"/>
                      </a:lnTo>
                      <a:lnTo>
                        <a:pt x="107" y="192"/>
                      </a:lnTo>
                      <a:lnTo>
                        <a:pt x="96" y="192"/>
                      </a:lnTo>
                      <a:lnTo>
                        <a:pt x="107" y="181"/>
                      </a:lnTo>
                      <a:lnTo>
                        <a:pt x="96" y="181"/>
                      </a:lnTo>
                      <a:lnTo>
                        <a:pt x="107" y="181"/>
                      </a:lnTo>
                      <a:lnTo>
                        <a:pt x="96" y="181"/>
                      </a:lnTo>
                      <a:lnTo>
                        <a:pt x="96" y="171"/>
                      </a:lnTo>
                      <a:lnTo>
                        <a:pt x="107" y="181"/>
                      </a:lnTo>
                      <a:lnTo>
                        <a:pt x="107" y="171"/>
                      </a:lnTo>
                      <a:lnTo>
                        <a:pt x="128" y="171"/>
                      </a:lnTo>
                      <a:lnTo>
                        <a:pt x="117" y="181"/>
                      </a:lnTo>
                      <a:lnTo>
                        <a:pt x="117" y="192"/>
                      </a:lnTo>
                      <a:lnTo>
                        <a:pt x="128" y="171"/>
                      </a:lnTo>
                      <a:lnTo>
                        <a:pt x="128" y="181"/>
                      </a:lnTo>
                      <a:lnTo>
                        <a:pt x="128" y="171"/>
                      </a:lnTo>
                      <a:lnTo>
                        <a:pt x="139" y="171"/>
                      </a:lnTo>
                      <a:lnTo>
                        <a:pt x="149" y="160"/>
                      </a:lnTo>
                      <a:lnTo>
                        <a:pt x="149" y="149"/>
                      </a:lnTo>
                      <a:lnTo>
                        <a:pt x="128" y="149"/>
                      </a:lnTo>
                      <a:lnTo>
                        <a:pt x="139" y="139"/>
                      </a:lnTo>
                      <a:lnTo>
                        <a:pt x="139" y="149"/>
                      </a:lnTo>
                      <a:lnTo>
                        <a:pt x="139" y="139"/>
                      </a:lnTo>
                      <a:lnTo>
                        <a:pt x="160" y="139"/>
                      </a:lnTo>
                      <a:lnTo>
                        <a:pt x="160" y="117"/>
                      </a:lnTo>
                      <a:lnTo>
                        <a:pt x="149" y="107"/>
                      </a:lnTo>
                      <a:lnTo>
                        <a:pt x="149" y="128"/>
                      </a:lnTo>
                      <a:lnTo>
                        <a:pt x="149" y="117"/>
                      </a:lnTo>
                      <a:lnTo>
                        <a:pt x="139" y="128"/>
                      </a:lnTo>
                      <a:lnTo>
                        <a:pt x="128" y="139"/>
                      </a:lnTo>
                      <a:lnTo>
                        <a:pt x="117" y="149"/>
                      </a:lnTo>
                      <a:lnTo>
                        <a:pt x="107" y="160"/>
                      </a:lnTo>
                      <a:lnTo>
                        <a:pt x="117" y="160"/>
                      </a:lnTo>
                      <a:lnTo>
                        <a:pt x="107" y="160"/>
                      </a:lnTo>
                      <a:lnTo>
                        <a:pt x="96" y="160"/>
                      </a:lnTo>
                      <a:lnTo>
                        <a:pt x="117" y="139"/>
                      </a:lnTo>
                      <a:lnTo>
                        <a:pt x="128" y="139"/>
                      </a:lnTo>
                      <a:lnTo>
                        <a:pt x="139" y="117"/>
                      </a:lnTo>
                      <a:lnTo>
                        <a:pt x="139" y="128"/>
                      </a:lnTo>
                      <a:lnTo>
                        <a:pt x="149" y="117"/>
                      </a:lnTo>
                      <a:lnTo>
                        <a:pt x="149" y="107"/>
                      </a:lnTo>
                      <a:lnTo>
                        <a:pt x="149" y="96"/>
                      </a:lnTo>
                      <a:lnTo>
                        <a:pt x="149" y="107"/>
                      </a:lnTo>
                      <a:lnTo>
                        <a:pt x="139" y="96"/>
                      </a:lnTo>
                      <a:lnTo>
                        <a:pt x="149" y="86"/>
                      </a:lnTo>
                      <a:lnTo>
                        <a:pt x="139" y="86"/>
                      </a:lnTo>
                      <a:lnTo>
                        <a:pt x="139" y="96"/>
                      </a:lnTo>
                      <a:lnTo>
                        <a:pt x="139" y="107"/>
                      </a:lnTo>
                      <a:lnTo>
                        <a:pt x="139" y="96"/>
                      </a:lnTo>
                      <a:lnTo>
                        <a:pt x="128" y="86"/>
                      </a:lnTo>
                      <a:lnTo>
                        <a:pt x="128" y="96"/>
                      </a:lnTo>
                      <a:lnTo>
                        <a:pt x="117" y="86"/>
                      </a:lnTo>
                      <a:lnTo>
                        <a:pt x="107" y="86"/>
                      </a:lnTo>
                      <a:lnTo>
                        <a:pt x="64" y="54"/>
                      </a:lnTo>
                      <a:lnTo>
                        <a:pt x="22" y="22"/>
                      </a:lnTo>
                      <a:lnTo>
                        <a:pt x="11" y="43"/>
                      </a:lnTo>
                      <a:lnTo>
                        <a:pt x="11" y="75"/>
                      </a:lnTo>
                      <a:close/>
                    </a:path>
                  </a:pathLst>
                </a:custGeom>
                <a:grpFill/>
                <a:ln w="9525">
                  <a:noFill/>
                  <a:round/>
                  <a:headEnd/>
                  <a:tailEnd/>
                </a:ln>
              </p:spPr>
              <p:txBody>
                <a:bodyPr/>
                <a:lstStyle/>
                <a:p>
                  <a:endParaRPr lang="en-US"/>
                </a:p>
              </p:txBody>
            </p:sp>
            <p:sp>
              <p:nvSpPr>
                <p:cNvPr id="20" name="Freeform 41"/>
                <p:cNvSpPr>
                  <a:spLocks/>
                </p:cNvSpPr>
                <p:nvPr/>
              </p:nvSpPr>
              <p:spPr bwMode="auto">
                <a:xfrm>
                  <a:off x="697" y="895"/>
                  <a:ext cx="564" cy="416"/>
                </a:xfrm>
                <a:custGeom>
                  <a:avLst/>
                  <a:gdLst>
                    <a:gd name="T0" fmla="*/ 22 w 564"/>
                    <a:gd name="T1" fmla="*/ 96 h 416"/>
                    <a:gd name="T2" fmla="*/ 22 w 564"/>
                    <a:gd name="T3" fmla="*/ 149 h 416"/>
                    <a:gd name="T4" fmla="*/ 43 w 564"/>
                    <a:gd name="T5" fmla="*/ 181 h 416"/>
                    <a:gd name="T6" fmla="*/ 11 w 564"/>
                    <a:gd name="T7" fmla="*/ 203 h 416"/>
                    <a:gd name="T8" fmla="*/ 32 w 564"/>
                    <a:gd name="T9" fmla="*/ 213 h 416"/>
                    <a:gd name="T10" fmla="*/ 11 w 564"/>
                    <a:gd name="T11" fmla="*/ 245 h 416"/>
                    <a:gd name="T12" fmla="*/ 11 w 564"/>
                    <a:gd name="T13" fmla="*/ 213 h 416"/>
                    <a:gd name="T14" fmla="*/ 43 w 564"/>
                    <a:gd name="T15" fmla="*/ 267 h 416"/>
                    <a:gd name="T16" fmla="*/ 75 w 564"/>
                    <a:gd name="T17" fmla="*/ 320 h 416"/>
                    <a:gd name="T18" fmla="*/ 160 w 564"/>
                    <a:gd name="T19" fmla="*/ 363 h 416"/>
                    <a:gd name="T20" fmla="*/ 351 w 564"/>
                    <a:gd name="T21" fmla="*/ 384 h 416"/>
                    <a:gd name="T22" fmla="*/ 564 w 564"/>
                    <a:gd name="T23" fmla="*/ 107 h 416"/>
                    <a:gd name="T24" fmla="*/ 171 w 564"/>
                    <a:gd name="T25" fmla="*/ 11 h 416"/>
                    <a:gd name="T26" fmla="*/ 171 w 564"/>
                    <a:gd name="T27" fmla="*/ 22 h 416"/>
                    <a:gd name="T28" fmla="*/ 181 w 564"/>
                    <a:gd name="T29" fmla="*/ 32 h 416"/>
                    <a:gd name="T30" fmla="*/ 171 w 564"/>
                    <a:gd name="T31" fmla="*/ 64 h 416"/>
                    <a:gd name="T32" fmla="*/ 160 w 564"/>
                    <a:gd name="T33" fmla="*/ 64 h 416"/>
                    <a:gd name="T34" fmla="*/ 171 w 564"/>
                    <a:gd name="T35" fmla="*/ 107 h 416"/>
                    <a:gd name="T36" fmla="*/ 181 w 564"/>
                    <a:gd name="T37" fmla="*/ 117 h 416"/>
                    <a:gd name="T38" fmla="*/ 160 w 564"/>
                    <a:gd name="T39" fmla="*/ 139 h 416"/>
                    <a:gd name="T40" fmla="*/ 160 w 564"/>
                    <a:gd name="T41" fmla="*/ 149 h 416"/>
                    <a:gd name="T42" fmla="*/ 149 w 564"/>
                    <a:gd name="T43" fmla="*/ 181 h 416"/>
                    <a:gd name="T44" fmla="*/ 139 w 564"/>
                    <a:gd name="T45" fmla="*/ 181 h 416"/>
                    <a:gd name="T46" fmla="*/ 117 w 564"/>
                    <a:gd name="T47" fmla="*/ 192 h 416"/>
                    <a:gd name="T48" fmla="*/ 107 w 564"/>
                    <a:gd name="T49" fmla="*/ 203 h 416"/>
                    <a:gd name="T50" fmla="*/ 96 w 564"/>
                    <a:gd name="T51" fmla="*/ 192 h 416"/>
                    <a:gd name="T52" fmla="*/ 107 w 564"/>
                    <a:gd name="T53" fmla="*/ 181 h 416"/>
                    <a:gd name="T54" fmla="*/ 107 w 564"/>
                    <a:gd name="T55" fmla="*/ 181 h 416"/>
                    <a:gd name="T56" fmla="*/ 117 w 564"/>
                    <a:gd name="T57" fmla="*/ 181 h 416"/>
                    <a:gd name="T58" fmla="*/ 128 w 564"/>
                    <a:gd name="T59" fmla="*/ 171 h 416"/>
                    <a:gd name="T60" fmla="*/ 128 w 564"/>
                    <a:gd name="T61" fmla="*/ 171 h 416"/>
                    <a:gd name="T62" fmla="*/ 149 w 564"/>
                    <a:gd name="T63" fmla="*/ 149 h 416"/>
                    <a:gd name="T64" fmla="*/ 139 w 564"/>
                    <a:gd name="T65" fmla="*/ 149 h 416"/>
                    <a:gd name="T66" fmla="*/ 160 w 564"/>
                    <a:gd name="T67" fmla="*/ 117 h 416"/>
                    <a:gd name="T68" fmla="*/ 149 w 564"/>
                    <a:gd name="T69" fmla="*/ 117 h 416"/>
                    <a:gd name="T70" fmla="*/ 128 w 564"/>
                    <a:gd name="T71" fmla="*/ 139 h 416"/>
                    <a:gd name="T72" fmla="*/ 117 w 564"/>
                    <a:gd name="T73" fmla="*/ 160 h 416"/>
                    <a:gd name="T74" fmla="*/ 117 w 564"/>
                    <a:gd name="T75" fmla="*/ 139 h 416"/>
                    <a:gd name="T76" fmla="*/ 139 w 564"/>
                    <a:gd name="T77" fmla="*/ 128 h 416"/>
                    <a:gd name="T78" fmla="*/ 149 w 564"/>
                    <a:gd name="T79" fmla="*/ 96 h 416"/>
                    <a:gd name="T80" fmla="*/ 149 w 564"/>
                    <a:gd name="T81" fmla="*/ 86 h 416"/>
                    <a:gd name="T82" fmla="*/ 139 w 564"/>
                    <a:gd name="T83" fmla="*/ 107 h 416"/>
                    <a:gd name="T84" fmla="*/ 128 w 564"/>
                    <a:gd name="T85" fmla="*/ 96 h 416"/>
                    <a:gd name="T86" fmla="*/ 64 w 564"/>
                    <a:gd name="T87" fmla="*/ 54 h 416"/>
                    <a:gd name="T88" fmla="*/ 11 w 564"/>
                    <a:gd name="T89" fmla="*/ 75 h 41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64"/>
                    <a:gd name="T136" fmla="*/ 0 h 416"/>
                    <a:gd name="T137" fmla="*/ 564 w 564"/>
                    <a:gd name="T138" fmla="*/ 416 h 41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64" h="416">
                      <a:moveTo>
                        <a:pt x="11" y="75"/>
                      </a:moveTo>
                      <a:lnTo>
                        <a:pt x="11" y="75"/>
                      </a:lnTo>
                      <a:lnTo>
                        <a:pt x="22" y="96"/>
                      </a:lnTo>
                      <a:lnTo>
                        <a:pt x="22" y="117"/>
                      </a:lnTo>
                      <a:lnTo>
                        <a:pt x="22" y="139"/>
                      </a:lnTo>
                      <a:lnTo>
                        <a:pt x="22" y="149"/>
                      </a:lnTo>
                      <a:lnTo>
                        <a:pt x="11" y="181"/>
                      </a:lnTo>
                      <a:lnTo>
                        <a:pt x="22" y="171"/>
                      </a:lnTo>
                      <a:lnTo>
                        <a:pt x="43" y="181"/>
                      </a:lnTo>
                      <a:lnTo>
                        <a:pt x="22" y="192"/>
                      </a:lnTo>
                      <a:lnTo>
                        <a:pt x="11" y="181"/>
                      </a:lnTo>
                      <a:lnTo>
                        <a:pt x="11" y="203"/>
                      </a:lnTo>
                      <a:lnTo>
                        <a:pt x="22" y="203"/>
                      </a:lnTo>
                      <a:lnTo>
                        <a:pt x="32" y="213"/>
                      </a:lnTo>
                      <a:lnTo>
                        <a:pt x="22" y="213"/>
                      </a:lnTo>
                      <a:lnTo>
                        <a:pt x="22" y="235"/>
                      </a:lnTo>
                      <a:lnTo>
                        <a:pt x="11" y="245"/>
                      </a:lnTo>
                      <a:lnTo>
                        <a:pt x="11" y="224"/>
                      </a:lnTo>
                      <a:lnTo>
                        <a:pt x="11" y="213"/>
                      </a:lnTo>
                      <a:lnTo>
                        <a:pt x="0" y="245"/>
                      </a:lnTo>
                      <a:lnTo>
                        <a:pt x="11" y="256"/>
                      </a:lnTo>
                      <a:lnTo>
                        <a:pt x="43" y="267"/>
                      </a:lnTo>
                      <a:lnTo>
                        <a:pt x="43" y="277"/>
                      </a:lnTo>
                      <a:lnTo>
                        <a:pt x="53" y="277"/>
                      </a:lnTo>
                      <a:lnTo>
                        <a:pt x="75" y="320"/>
                      </a:lnTo>
                      <a:lnTo>
                        <a:pt x="75" y="341"/>
                      </a:lnTo>
                      <a:lnTo>
                        <a:pt x="107" y="363"/>
                      </a:lnTo>
                      <a:lnTo>
                        <a:pt x="160" y="363"/>
                      </a:lnTo>
                      <a:lnTo>
                        <a:pt x="202" y="384"/>
                      </a:lnTo>
                      <a:lnTo>
                        <a:pt x="224" y="373"/>
                      </a:lnTo>
                      <a:lnTo>
                        <a:pt x="351" y="384"/>
                      </a:lnTo>
                      <a:lnTo>
                        <a:pt x="500" y="416"/>
                      </a:lnTo>
                      <a:lnTo>
                        <a:pt x="500" y="373"/>
                      </a:lnTo>
                      <a:lnTo>
                        <a:pt x="564" y="107"/>
                      </a:lnTo>
                      <a:lnTo>
                        <a:pt x="171" y="0"/>
                      </a:lnTo>
                      <a:lnTo>
                        <a:pt x="171" y="11"/>
                      </a:lnTo>
                      <a:lnTo>
                        <a:pt x="171" y="22"/>
                      </a:lnTo>
                      <a:lnTo>
                        <a:pt x="171" y="32"/>
                      </a:lnTo>
                      <a:lnTo>
                        <a:pt x="181" y="32"/>
                      </a:lnTo>
                      <a:lnTo>
                        <a:pt x="181" y="43"/>
                      </a:lnTo>
                      <a:lnTo>
                        <a:pt x="181" y="54"/>
                      </a:lnTo>
                      <a:lnTo>
                        <a:pt x="171" y="64"/>
                      </a:lnTo>
                      <a:lnTo>
                        <a:pt x="171" y="54"/>
                      </a:lnTo>
                      <a:lnTo>
                        <a:pt x="160" y="54"/>
                      </a:lnTo>
                      <a:lnTo>
                        <a:pt x="160" y="64"/>
                      </a:lnTo>
                      <a:lnTo>
                        <a:pt x="171" y="64"/>
                      </a:lnTo>
                      <a:lnTo>
                        <a:pt x="181" y="86"/>
                      </a:lnTo>
                      <a:lnTo>
                        <a:pt x="171" y="107"/>
                      </a:lnTo>
                      <a:lnTo>
                        <a:pt x="181" y="107"/>
                      </a:lnTo>
                      <a:lnTo>
                        <a:pt x="181" y="117"/>
                      </a:lnTo>
                      <a:lnTo>
                        <a:pt x="171" y="117"/>
                      </a:lnTo>
                      <a:lnTo>
                        <a:pt x="160" y="128"/>
                      </a:lnTo>
                      <a:lnTo>
                        <a:pt x="160" y="139"/>
                      </a:lnTo>
                      <a:lnTo>
                        <a:pt x="160" y="149"/>
                      </a:lnTo>
                      <a:lnTo>
                        <a:pt x="160" y="181"/>
                      </a:lnTo>
                      <a:lnTo>
                        <a:pt x="149" y="181"/>
                      </a:lnTo>
                      <a:lnTo>
                        <a:pt x="149" y="192"/>
                      </a:lnTo>
                      <a:lnTo>
                        <a:pt x="139" y="181"/>
                      </a:lnTo>
                      <a:lnTo>
                        <a:pt x="128" y="203"/>
                      </a:lnTo>
                      <a:lnTo>
                        <a:pt x="117" y="192"/>
                      </a:lnTo>
                      <a:lnTo>
                        <a:pt x="107" y="192"/>
                      </a:lnTo>
                      <a:lnTo>
                        <a:pt x="107" y="203"/>
                      </a:lnTo>
                      <a:lnTo>
                        <a:pt x="107" y="192"/>
                      </a:lnTo>
                      <a:lnTo>
                        <a:pt x="96" y="192"/>
                      </a:lnTo>
                      <a:lnTo>
                        <a:pt x="107" y="181"/>
                      </a:lnTo>
                      <a:lnTo>
                        <a:pt x="96" y="181"/>
                      </a:lnTo>
                      <a:lnTo>
                        <a:pt x="107" y="181"/>
                      </a:lnTo>
                      <a:lnTo>
                        <a:pt x="96" y="181"/>
                      </a:lnTo>
                      <a:lnTo>
                        <a:pt x="96" y="171"/>
                      </a:lnTo>
                      <a:lnTo>
                        <a:pt x="107" y="181"/>
                      </a:lnTo>
                      <a:lnTo>
                        <a:pt x="107" y="171"/>
                      </a:lnTo>
                      <a:lnTo>
                        <a:pt x="128" y="171"/>
                      </a:lnTo>
                      <a:lnTo>
                        <a:pt x="117" y="181"/>
                      </a:lnTo>
                      <a:lnTo>
                        <a:pt x="117" y="192"/>
                      </a:lnTo>
                      <a:lnTo>
                        <a:pt x="128" y="171"/>
                      </a:lnTo>
                      <a:lnTo>
                        <a:pt x="128" y="181"/>
                      </a:lnTo>
                      <a:lnTo>
                        <a:pt x="128" y="171"/>
                      </a:lnTo>
                      <a:lnTo>
                        <a:pt x="139" y="171"/>
                      </a:lnTo>
                      <a:lnTo>
                        <a:pt x="149" y="160"/>
                      </a:lnTo>
                      <a:lnTo>
                        <a:pt x="149" y="149"/>
                      </a:lnTo>
                      <a:lnTo>
                        <a:pt x="128" y="149"/>
                      </a:lnTo>
                      <a:lnTo>
                        <a:pt x="139" y="139"/>
                      </a:lnTo>
                      <a:lnTo>
                        <a:pt x="139" y="149"/>
                      </a:lnTo>
                      <a:lnTo>
                        <a:pt x="139" y="139"/>
                      </a:lnTo>
                      <a:lnTo>
                        <a:pt x="160" y="139"/>
                      </a:lnTo>
                      <a:lnTo>
                        <a:pt x="160" y="117"/>
                      </a:lnTo>
                      <a:lnTo>
                        <a:pt x="149" y="107"/>
                      </a:lnTo>
                      <a:lnTo>
                        <a:pt x="149" y="128"/>
                      </a:lnTo>
                      <a:lnTo>
                        <a:pt x="149" y="117"/>
                      </a:lnTo>
                      <a:lnTo>
                        <a:pt x="139" y="128"/>
                      </a:lnTo>
                      <a:lnTo>
                        <a:pt x="128" y="139"/>
                      </a:lnTo>
                      <a:lnTo>
                        <a:pt x="117" y="149"/>
                      </a:lnTo>
                      <a:lnTo>
                        <a:pt x="107" y="160"/>
                      </a:lnTo>
                      <a:lnTo>
                        <a:pt x="117" y="160"/>
                      </a:lnTo>
                      <a:lnTo>
                        <a:pt x="107" y="160"/>
                      </a:lnTo>
                      <a:lnTo>
                        <a:pt x="96" y="160"/>
                      </a:lnTo>
                      <a:lnTo>
                        <a:pt x="117" y="139"/>
                      </a:lnTo>
                      <a:lnTo>
                        <a:pt x="128" y="139"/>
                      </a:lnTo>
                      <a:lnTo>
                        <a:pt x="139" y="117"/>
                      </a:lnTo>
                      <a:lnTo>
                        <a:pt x="139" y="128"/>
                      </a:lnTo>
                      <a:lnTo>
                        <a:pt x="149" y="117"/>
                      </a:lnTo>
                      <a:lnTo>
                        <a:pt x="149" y="107"/>
                      </a:lnTo>
                      <a:lnTo>
                        <a:pt x="149" y="96"/>
                      </a:lnTo>
                      <a:lnTo>
                        <a:pt x="149" y="107"/>
                      </a:lnTo>
                      <a:lnTo>
                        <a:pt x="139" y="96"/>
                      </a:lnTo>
                      <a:lnTo>
                        <a:pt x="149" y="86"/>
                      </a:lnTo>
                      <a:lnTo>
                        <a:pt x="139" y="86"/>
                      </a:lnTo>
                      <a:lnTo>
                        <a:pt x="139" y="96"/>
                      </a:lnTo>
                      <a:lnTo>
                        <a:pt x="139" y="107"/>
                      </a:lnTo>
                      <a:lnTo>
                        <a:pt x="139" y="96"/>
                      </a:lnTo>
                      <a:lnTo>
                        <a:pt x="128" y="86"/>
                      </a:lnTo>
                      <a:lnTo>
                        <a:pt x="128" y="96"/>
                      </a:lnTo>
                      <a:lnTo>
                        <a:pt x="117" y="86"/>
                      </a:lnTo>
                      <a:lnTo>
                        <a:pt x="107" y="86"/>
                      </a:lnTo>
                      <a:lnTo>
                        <a:pt x="64" y="54"/>
                      </a:lnTo>
                      <a:lnTo>
                        <a:pt x="22" y="22"/>
                      </a:lnTo>
                      <a:lnTo>
                        <a:pt x="11" y="43"/>
                      </a:lnTo>
                      <a:lnTo>
                        <a:pt x="11" y="75"/>
                      </a:lnTo>
                    </a:path>
                  </a:pathLst>
                </a:custGeom>
                <a:grpFill/>
                <a:ln w="17463" cap="flat">
                  <a:solidFill>
                    <a:srgbClr val="000000"/>
                  </a:solidFill>
                  <a:prstDash val="solid"/>
                  <a:round/>
                  <a:headEnd/>
                  <a:tailEnd/>
                </a:ln>
              </p:spPr>
              <p:txBody>
                <a:bodyPr/>
                <a:lstStyle/>
                <a:p>
                  <a:endParaRPr lang="en-US"/>
                </a:p>
              </p:txBody>
            </p:sp>
          </p:grpSp>
          <p:grpSp>
            <p:nvGrpSpPr>
              <p:cNvPr id="13410" name="Group 42"/>
              <p:cNvGrpSpPr>
                <a:grpSpLocks/>
              </p:cNvGrpSpPr>
              <p:nvPr/>
            </p:nvGrpSpPr>
            <p:grpSpPr bwMode="auto">
              <a:xfrm>
                <a:off x="825" y="927"/>
                <a:ext cx="32" cy="22"/>
                <a:chOff x="825" y="927"/>
                <a:chExt cx="32" cy="22"/>
              </a:xfrm>
              <a:grpFill/>
            </p:grpSpPr>
            <p:sp>
              <p:nvSpPr>
                <p:cNvPr id="13493" name="Freeform 43"/>
                <p:cNvSpPr>
                  <a:spLocks/>
                </p:cNvSpPr>
                <p:nvPr/>
              </p:nvSpPr>
              <p:spPr bwMode="auto">
                <a:xfrm>
                  <a:off x="825" y="927"/>
                  <a:ext cx="32" cy="22"/>
                </a:xfrm>
                <a:custGeom>
                  <a:avLst/>
                  <a:gdLst>
                    <a:gd name="T0" fmla="*/ 0 w 32"/>
                    <a:gd name="T1" fmla="*/ 11 h 22"/>
                    <a:gd name="T2" fmla="*/ 0 w 32"/>
                    <a:gd name="T3" fmla="*/ 11 h 22"/>
                    <a:gd name="T4" fmla="*/ 32 w 32"/>
                    <a:gd name="T5" fmla="*/ 0 h 22"/>
                    <a:gd name="T6" fmla="*/ 32 w 32"/>
                    <a:gd name="T7" fmla="*/ 11 h 22"/>
                    <a:gd name="T8" fmla="*/ 32 w 32"/>
                    <a:gd name="T9" fmla="*/ 22 h 22"/>
                    <a:gd name="T10" fmla="*/ 0 w 32"/>
                    <a:gd name="T11" fmla="*/ 11 h 22"/>
                    <a:gd name="T12" fmla="*/ 0 60000 65536"/>
                    <a:gd name="T13" fmla="*/ 0 60000 65536"/>
                    <a:gd name="T14" fmla="*/ 0 60000 65536"/>
                    <a:gd name="T15" fmla="*/ 0 60000 65536"/>
                    <a:gd name="T16" fmla="*/ 0 60000 65536"/>
                    <a:gd name="T17" fmla="*/ 0 60000 65536"/>
                    <a:gd name="T18" fmla="*/ 0 w 32"/>
                    <a:gd name="T19" fmla="*/ 0 h 22"/>
                    <a:gd name="T20" fmla="*/ 32 w 32"/>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32" h="22">
                      <a:moveTo>
                        <a:pt x="0" y="11"/>
                      </a:moveTo>
                      <a:lnTo>
                        <a:pt x="0" y="11"/>
                      </a:lnTo>
                      <a:lnTo>
                        <a:pt x="32" y="0"/>
                      </a:lnTo>
                      <a:lnTo>
                        <a:pt x="32" y="11"/>
                      </a:lnTo>
                      <a:lnTo>
                        <a:pt x="32" y="22"/>
                      </a:lnTo>
                      <a:lnTo>
                        <a:pt x="0" y="11"/>
                      </a:lnTo>
                      <a:close/>
                    </a:path>
                  </a:pathLst>
                </a:custGeom>
                <a:grpFill/>
                <a:ln w="9525">
                  <a:noFill/>
                  <a:round/>
                  <a:headEnd/>
                  <a:tailEnd/>
                </a:ln>
              </p:spPr>
              <p:txBody>
                <a:bodyPr/>
                <a:lstStyle/>
                <a:p>
                  <a:endParaRPr lang="en-US"/>
                </a:p>
              </p:txBody>
            </p:sp>
            <p:sp>
              <p:nvSpPr>
                <p:cNvPr id="13494" name="Freeform 44"/>
                <p:cNvSpPr>
                  <a:spLocks/>
                </p:cNvSpPr>
                <p:nvPr/>
              </p:nvSpPr>
              <p:spPr bwMode="auto">
                <a:xfrm>
                  <a:off x="825" y="927"/>
                  <a:ext cx="32" cy="22"/>
                </a:xfrm>
                <a:custGeom>
                  <a:avLst/>
                  <a:gdLst>
                    <a:gd name="T0" fmla="*/ 0 w 32"/>
                    <a:gd name="T1" fmla="*/ 11 h 22"/>
                    <a:gd name="T2" fmla="*/ 0 w 32"/>
                    <a:gd name="T3" fmla="*/ 11 h 22"/>
                    <a:gd name="T4" fmla="*/ 32 w 32"/>
                    <a:gd name="T5" fmla="*/ 0 h 22"/>
                    <a:gd name="T6" fmla="*/ 32 w 32"/>
                    <a:gd name="T7" fmla="*/ 11 h 22"/>
                    <a:gd name="T8" fmla="*/ 32 w 32"/>
                    <a:gd name="T9" fmla="*/ 22 h 22"/>
                    <a:gd name="T10" fmla="*/ 0 w 32"/>
                    <a:gd name="T11" fmla="*/ 11 h 22"/>
                    <a:gd name="T12" fmla="*/ 0 60000 65536"/>
                    <a:gd name="T13" fmla="*/ 0 60000 65536"/>
                    <a:gd name="T14" fmla="*/ 0 60000 65536"/>
                    <a:gd name="T15" fmla="*/ 0 60000 65536"/>
                    <a:gd name="T16" fmla="*/ 0 60000 65536"/>
                    <a:gd name="T17" fmla="*/ 0 60000 65536"/>
                    <a:gd name="T18" fmla="*/ 0 w 32"/>
                    <a:gd name="T19" fmla="*/ 0 h 22"/>
                    <a:gd name="T20" fmla="*/ 32 w 32"/>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32" h="22">
                      <a:moveTo>
                        <a:pt x="0" y="11"/>
                      </a:moveTo>
                      <a:lnTo>
                        <a:pt x="0" y="11"/>
                      </a:lnTo>
                      <a:lnTo>
                        <a:pt x="32" y="0"/>
                      </a:lnTo>
                      <a:lnTo>
                        <a:pt x="32" y="11"/>
                      </a:lnTo>
                      <a:lnTo>
                        <a:pt x="32" y="22"/>
                      </a:lnTo>
                      <a:lnTo>
                        <a:pt x="0" y="11"/>
                      </a:lnTo>
                    </a:path>
                  </a:pathLst>
                </a:custGeom>
                <a:grpFill/>
                <a:ln w="17463" cap="flat">
                  <a:solidFill>
                    <a:srgbClr val="000000"/>
                  </a:solidFill>
                  <a:prstDash val="solid"/>
                  <a:round/>
                  <a:headEnd/>
                  <a:tailEnd/>
                </a:ln>
              </p:spPr>
              <p:txBody>
                <a:bodyPr/>
                <a:lstStyle/>
                <a:p>
                  <a:endParaRPr lang="en-US"/>
                </a:p>
              </p:txBody>
            </p:sp>
          </p:grpSp>
          <p:grpSp>
            <p:nvGrpSpPr>
              <p:cNvPr id="13411" name="Group 45"/>
              <p:cNvGrpSpPr>
                <a:grpSpLocks/>
              </p:cNvGrpSpPr>
              <p:nvPr/>
            </p:nvGrpSpPr>
            <p:grpSpPr bwMode="auto">
              <a:xfrm>
                <a:off x="846" y="959"/>
                <a:ext cx="22" cy="43"/>
                <a:chOff x="846" y="959"/>
                <a:chExt cx="22" cy="43"/>
              </a:xfrm>
              <a:grpFill/>
            </p:grpSpPr>
            <p:sp>
              <p:nvSpPr>
                <p:cNvPr id="13491" name="Freeform 46"/>
                <p:cNvSpPr>
                  <a:spLocks/>
                </p:cNvSpPr>
                <p:nvPr/>
              </p:nvSpPr>
              <p:spPr bwMode="auto">
                <a:xfrm>
                  <a:off x="846" y="959"/>
                  <a:ext cx="22" cy="43"/>
                </a:xfrm>
                <a:custGeom>
                  <a:avLst/>
                  <a:gdLst>
                    <a:gd name="T0" fmla="*/ 0 w 22"/>
                    <a:gd name="T1" fmla="*/ 11 h 43"/>
                    <a:gd name="T2" fmla="*/ 0 w 22"/>
                    <a:gd name="T3" fmla="*/ 11 h 43"/>
                    <a:gd name="T4" fmla="*/ 11 w 22"/>
                    <a:gd name="T5" fmla="*/ 0 h 43"/>
                    <a:gd name="T6" fmla="*/ 22 w 22"/>
                    <a:gd name="T7" fmla="*/ 11 h 43"/>
                    <a:gd name="T8" fmla="*/ 22 w 22"/>
                    <a:gd name="T9" fmla="*/ 43 h 43"/>
                    <a:gd name="T10" fmla="*/ 0 w 22"/>
                    <a:gd name="T11" fmla="*/ 11 h 43"/>
                    <a:gd name="T12" fmla="*/ 0 60000 65536"/>
                    <a:gd name="T13" fmla="*/ 0 60000 65536"/>
                    <a:gd name="T14" fmla="*/ 0 60000 65536"/>
                    <a:gd name="T15" fmla="*/ 0 60000 65536"/>
                    <a:gd name="T16" fmla="*/ 0 60000 65536"/>
                    <a:gd name="T17" fmla="*/ 0 60000 65536"/>
                    <a:gd name="T18" fmla="*/ 0 w 22"/>
                    <a:gd name="T19" fmla="*/ 0 h 43"/>
                    <a:gd name="T20" fmla="*/ 22 w 22"/>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22" h="43">
                      <a:moveTo>
                        <a:pt x="0" y="11"/>
                      </a:moveTo>
                      <a:lnTo>
                        <a:pt x="0" y="11"/>
                      </a:lnTo>
                      <a:lnTo>
                        <a:pt x="11" y="0"/>
                      </a:lnTo>
                      <a:lnTo>
                        <a:pt x="22" y="11"/>
                      </a:lnTo>
                      <a:lnTo>
                        <a:pt x="22" y="43"/>
                      </a:lnTo>
                      <a:lnTo>
                        <a:pt x="0" y="11"/>
                      </a:lnTo>
                      <a:close/>
                    </a:path>
                  </a:pathLst>
                </a:custGeom>
                <a:grpFill/>
                <a:ln w="9525">
                  <a:noFill/>
                  <a:round/>
                  <a:headEnd/>
                  <a:tailEnd/>
                </a:ln>
              </p:spPr>
              <p:txBody>
                <a:bodyPr/>
                <a:lstStyle/>
                <a:p>
                  <a:endParaRPr lang="en-US"/>
                </a:p>
              </p:txBody>
            </p:sp>
            <p:sp>
              <p:nvSpPr>
                <p:cNvPr id="13492" name="Freeform 47"/>
                <p:cNvSpPr>
                  <a:spLocks/>
                </p:cNvSpPr>
                <p:nvPr/>
              </p:nvSpPr>
              <p:spPr bwMode="auto">
                <a:xfrm>
                  <a:off x="846" y="959"/>
                  <a:ext cx="22" cy="43"/>
                </a:xfrm>
                <a:custGeom>
                  <a:avLst/>
                  <a:gdLst>
                    <a:gd name="T0" fmla="*/ 0 w 22"/>
                    <a:gd name="T1" fmla="*/ 11 h 43"/>
                    <a:gd name="T2" fmla="*/ 0 w 22"/>
                    <a:gd name="T3" fmla="*/ 11 h 43"/>
                    <a:gd name="T4" fmla="*/ 11 w 22"/>
                    <a:gd name="T5" fmla="*/ 0 h 43"/>
                    <a:gd name="T6" fmla="*/ 22 w 22"/>
                    <a:gd name="T7" fmla="*/ 11 h 43"/>
                    <a:gd name="T8" fmla="*/ 22 w 22"/>
                    <a:gd name="T9" fmla="*/ 43 h 43"/>
                    <a:gd name="T10" fmla="*/ 0 w 22"/>
                    <a:gd name="T11" fmla="*/ 11 h 43"/>
                    <a:gd name="T12" fmla="*/ 0 60000 65536"/>
                    <a:gd name="T13" fmla="*/ 0 60000 65536"/>
                    <a:gd name="T14" fmla="*/ 0 60000 65536"/>
                    <a:gd name="T15" fmla="*/ 0 60000 65536"/>
                    <a:gd name="T16" fmla="*/ 0 60000 65536"/>
                    <a:gd name="T17" fmla="*/ 0 60000 65536"/>
                    <a:gd name="T18" fmla="*/ 0 w 22"/>
                    <a:gd name="T19" fmla="*/ 0 h 43"/>
                    <a:gd name="T20" fmla="*/ 22 w 22"/>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22" h="43">
                      <a:moveTo>
                        <a:pt x="0" y="11"/>
                      </a:moveTo>
                      <a:lnTo>
                        <a:pt x="0" y="11"/>
                      </a:lnTo>
                      <a:lnTo>
                        <a:pt x="11" y="0"/>
                      </a:lnTo>
                      <a:lnTo>
                        <a:pt x="22" y="11"/>
                      </a:lnTo>
                      <a:lnTo>
                        <a:pt x="22" y="43"/>
                      </a:lnTo>
                      <a:lnTo>
                        <a:pt x="0" y="11"/>
                      </a:lnTo>
                    </a:path>
                  </a:pathLst>
                </a:custGeom>
                <a:grpFill/>
                <a:ln w="17463" cap="flat">
                  <a:solidFill>
                    <a:srgbClr val="000000"/>
                  </a:solidFill>
                  <a:prstDash val="solid"/>
                  <a:round/>
                  <a:headEnd/>
                  <a:tailEnd/>
                </a:ln>
              </p:spPr>
              <p:txBody>
                <a:bodyPr/>
                <a:lstStyle/>
                <a:p>
                  <a:endParaRPr lang="en-US"/>
                </a:p>
              </p:txBody>
            </p:sp>
          </p:grpSp>
        </p:grpSp>
        <p:sp>
          <p:nvSpPr>
            <p:cNvPr id="13372" name="Rectangle 201"/>
            <p:cNvSpPr>
              <a:spLocks noChangeArrowheads="1"/>
            </p:cNvSpPr>
            <p:nvPr/>
          </p:nvSpPr>
          <p:spPr bwMode="auto">
            <a:xfrm>
              <a:off x="2136775" y="1717675"/>
              <a:ext cx="396875" cy="244475"/>
            </a:xfrm>
            <a:prstGeom prst="rect">
              <a:avLst/>
            </a:prstGeom>
            <a:grpFill/>
            <a:ln w="9525">
              <a:noFill/>
              <a:miter lim="800000"/>
              <a:headEnd/>
              <a:tailEnd/>
            </a:ln>
          </p:spPr>
          <p:txBody>
            <a:bodyPr wrap="none">
              <a:spAutoFit/>
            </a:bodyPr>
            <a:lstStyle/>
            <a:p>
              <a:pPr algn="l"/>
              <a:r>
                <a:rPr lang="en-US" sz="1000" b="1" baseline="0">
                  <a:latin typeface="Arial" charset="0"/>
                </a:rPr>
                <a:t>WA</a:t>
              </a:r>
            </a:p>
          </p:txBody>
        </p:sp>
      </p:grpSp>
      <p:sp>
        <p:nvSpPr>
          <p:cNvPr id="13373" name="Rectangle 202"/>
          <p:cNvSpPr>
            <a:spLocks noChangeArrowheads="1"/>
          </p:cNvSpPr>
          <p:nvPr/>
        </p:nvSpPr>
        <p:spPr bwMode="auto">
          <a:xfrm>
            <a:off x="1892300" y="2228850"/>
            <a:ext cx="374650" cy="244475"/>
          </a:xfrm>
          <a:prstGeom prst="rect">
            <a:avLst/>
          </a:prstGeom>
          <a:noFill/>
          <a:ln w="9525">
            <a:noFill/>
            <a:miter lim="800000"/>
            <a:headEnd/>
            <a:tailEnd/>
          </a:ln>
        </p:spPr>
        <p:txBody>
          <a:bodyPr wrap="none">
            <a:spAutoFit/>
          </a:bodyPr>
          <a:lstStyle/>
          <a:p>
            <a:pPr algn="l"/>
            <a:r>
              <a:rPr lang="en-US" sz="1000" b="1" baseline="0">
                <a:latin typeface="Arial" charset="0"/>
              </a:rPr>
              <a:t>OR</a:t>
            </a:r>
          </a:p>
        </p:txBody>
      </p:sp>
      <p:sp>
        <p:nvSpPr>
          <p:cNvPr id="13374" name="Rectangle 203"/>
          <p:cNvSpPr>
            <a:spLocks noChangeArrowheads="1"/>
          </p:cNvSpPr>
          <p:nvPr/>
        </p:nvSpPr>
        <p:spPr bwMode="auto">
          <a:xfrm>
            <a:off x="2195513" y="3022600"/>
            <a:ext cx="360362" cy="244475"/>
          </a:xfrm>
          <a:prstGeom prst="rect">
            <a:avLst/>
          </a:prstGeom>
          <a:noFill/>
          <a:ln w="9525">
            <a:noFill/>
            <a:miter lim="800000"/>
            <a:headEnd/>
            <a:tailEnd/>
          </a:ln>
        </p:spPr>
        <p:txBody>
          <a:bodyPr wrap="none">
            <a:spAutoFit/>
          </a:bodyPr>
          <a:lstStyle/>
          <a:p>
            <a:pPr algn="l"/>
            <a:r>
              <a:rPr lang="en-US" sz="1000" b="1" baseline="0">
                <a:latin typeface="Arial" charset="0"/>
              </a:rPr>
              <a:t>NV</a:t>
            </a:r>
          </a:p>
        </p:txBody>
      </p:sp>
      <p:sp>
        <p:nvSpPr>
          <p:cNvPr id="13375" name="Rectangle 204"/>
          <p:cNvSpPr>
            <a:spLocks noChangeArrowheads="1"/>
          </p:cNvSpPr>
          <p:nvPr/>
        </p:nvSpPr>
        <p:spPr bwMode="auto">
          <a:xfrm>
            <a:off x="3302000" y="1962150"/>
            <a:ext cx="368300" cy="244475"/>
          </a:xfrm>
          <a:prstGeom prst="rect">
            <a:avLst/>
          </a:prstGeom>
          <a:noFill/>
          <a:ln w="9525">
            <a:noFill/>
            <a:miter lim="800000"/>
            <a:headEnd/>
            <a:tailEnd/>
          </a:ln>
        </p:spPr>
        <p:txBody>
          <a:bodyPr wrap="none">
            <a:spAutoFit/>
          </a:bodyPr>
          <a:lstStyle/>
          <a:p>
            <a:pPr algn="l"/>
            <a:r>
              <a:rPr lang="en-US" sz="1000" b="1" baseline="0">
                <a:latin typeface="Arial" charset="0"/>
              </a:rPr>
              <a:t>MT</a:t>
            </a:r>
          </a:p>
        </p:txBody>
      </p:sp>
      <p:sp>
        <p:nvSpPr>
          <p:cNvPr id="13376" name="Rectangle 205"/>
          <p:cNvSpPr>
            <a:spLocks noChangeArrowheads="1"/>
          </p:cNvSpPr>
          <p:nvPr/>
        </p:nvSpPr>
        <p:spPr bwMode="auto">
          <a:xfrm>
            <a:off x="2592388" y="2451100"/>
            <a:ext cx="311150" cy="244475"/>
          </a:xfrm>
          <a:prstGeom prst="rect">
            <a:avLst/>
          </a:prstGeom>
          <a:noFill/>
          <a:ln w="9525">
            <a:noFill/>
            <a:miter lim="800000"/>
            <a:headEnd/>
            <a:tailEnd/>
          </a:ln>
        </p:spPr>
        <p:txBody>
          <a:bodyPr wrap="none">
            <a:spAutoFit/>
          </a:bodyPr>
          <a:lstStyle/>
          <a:p>
            <a:pPr algn="l"/>
            <a:r>
              <a:rPr lang="en-US" sz="1000" b="1" baseline="0">
                <a:latin typeface="Arial" charset="0"/>
              </a:rPr>
              <a:t>ID</a:t>
            </a:r>
          </a:p>
        </p:txBody>
      </p:sp>
      <p:sp>
        <p:nvSpPr>
          <p:cNvPr id="13377" name="Rectangle 206"/>
          <p:cNvSpPr>
            <a:spLocks noChangeArrowheads="1"/>
          </p:cNvSpPr>
          <p:nvPr/>
        </p:nvSpPr>
        <p:spPr bwMode="auto">
          <a:xfrm>
            <a:off x="685800" y="785813"/>
            <a:ext cx="368300" cy="244475"/>
          </a:xfrm>
          <a:prstGeom prst="rect">
            <a:avLst/>
          </a:prstGeom>
          <a:noFill/>
          <a:ln w="9525">
            <a:noFill/>
            <a:miter lim="800000"/>
            <a:headEnd/>
            <a:tailEnd/>
          </a:ln>
        </p:spPr>
        <p:txBody>
          <a:bodyPr wrap="none">
            <a:spAutoFit/>
          </a:bodyPr>
          <a:lstStyle/>
          <a:p>
            <a:pPr algn="l"/>
            <a:r>
              <a:rPr lang="en-US" sz="1000" b="1" baseline="0">
                <a:latin typeface="Arial" charset="0"/>
              </a:rPr>
              <a:t>AK</a:t>
            </a:r>
          </a:p>
        </p:txBody>
      </p:sp>
      <p:sp>
        <p:nvSpPr>
          <p:cNvPr id="13378" name="Rectangle 207"/>
          <p:cNvSpPr>
            <a:spLocks noChangeArrowheads="1"/>
          </p:cNvSpPr>
          <p:nvPr/>
        </p:nvSpPr>
        <p:spPr bwMode="auto">
          <a:xfrm>
            <a:off x="2828925" y="3257550"/>
            <a:ext cx="354013" cy="244475"/>
          </a:xfrm>
          <a:prstGeom prst="rect">
            <a:avLst/>
          </a:prstGeom>
          <a:noFill/>
          <a:ln w="9525">
            <a:noFill/>
            <a:miter lim="800000"/>
            <a:headEnd/>
            <a:tailEnd/>
          </a:ln>
        </p:spPr>
        <p:txBody>
          <a:bodyPr wrap="none">
            <a:spAutoFit/>
          </a:bodyPr>
          <a:lstStyle/>
          <a:p>
            <a:pPr algn="l"/>
            <a:r>
              <a:rPr lang="en-US" sz="1000" b="1" baseline="0">
                <a:latin typeface="Arial" charset="0"/>
              </a:rPr>
              <a:t>UT</a:t>
            </a:r>
          </a:p>
        </p:txBody>
      </p:sp>
      <p:grpSp>
        <p:nvGrpSpPr>
          <p:cNvPr id="13413" name="Group 295"/>
          <p:cNvGrpSpPr/>
          <p:nvPr/>
        </p:nvGrpSpPr>
        <p:grpSpPr>
          <a:xfrm>
            <a:off x="2439988" y="3698875"/>
            <a:ext cx="912812" cy="1065213"/>
            <a:chOff x="2439988" y="3698875"/>
            <a:chExt cx="912812" cy="1065213"/>
          </a:xfrm>
          <a:solidFill>
            <a:schemeClr val="bg1"/>
          </a:solidFill>
        </p:grpSpPr>
        <p:grpSp>
          <p:nvGrpSpPr>
            <p:cNvPr id="13416" name="Group 51"/>
            <p:cNvGrpSpPr>
              <a:grpSpLocks/>
            </p:cNvGrpSpPr>
            <p:nvPr/>
          </p:nvGrpSpPr>
          <p:grpSpPr bwMode="auto">
            <a:xfrm>
              <a:off x="2439988" y="3698875"/>
              <a:ext cx="912812" cy="1065213"/>
              <a:chOff x="1059" y="2302"/>
              <a:chExt cx="575" cy="671"/>
            </a:xfrm>
            <a:grpFill/>
          </p:grpSpPr>
          <p:sp>
            <p:nvSpPr>
              <p:cNvPr id="23" name="Freeform 52"/>
              <p:cNvSpPr>
                <a:spLocks/>
              </p:cNvSpPr>
              <p:nvPr/>
            </p:nvSpPr>
            <p:spPr bwMode="auto">
              <a:xfrm>
                <a:off x="1059" y="2302"/>
                <a:ext cx="575" cy="671"/>
              </a:xfrm>
              <a:custGeom>
                <a:avLst/>
                <a:gdLst>
                  <a:gd name="T0" fmla="*/ 0 w 575"/>
                  <a:gd name="T1" fmla="*/ 458 h 671"/>
                  <a:gd name="T2" fmla="*/ 0 w 575"/>
                  <a:gd name="T3" fmla="*/ 458 h 671"/>
                  <a:gd name="T4" fmla="*/ 32 w 575"/>
                  <a:gd name="T5" fmla="*/ 426 h 671"/>
                  <a:gd name="T6" fmla="*/ 21 w 575"/>
                  <a:gd name="T7" fmla="*/ 394 h 671"/>
                  <a:gd name="T8" fmla="*/ 32 w 575"/>
                  <a:gd name="T9" fmla="*/ 362 h 671"/>
                  <a:gd name="T10" fmla="*/ 64 w 575"/>
                  <a:gd name="T11" fmla="*/ 298 h 671"/>
                  <a:gd name="T12" fmla="*/ 96 w 575"/>
                  <a:gd name="T13" fmla="*/ 277 h 671"/>
                  <a:gd name="T14" fmla="*/ 75 w 575"/>
                  <a:gd name="T15" fmla="*/ 256 h 671"/>
                  <a:gd name="T16" fmla="*/ 75 w 575"/>
                  <a:gd name="T17" fmla="*/ 202 h 671"/>
                  <a:gd name="T18" fmla="*/ 75 w 575"/>
                  <a:gd name="T19" fmla="*/ 85 h 671"/>
                  <a:gd name="T20" fmla="*/ 96 w 575"/>
                  <a:gd name="T21" fmla="*/ 75 h 671"/>
                  <a:gd name="T22" fmla="*/ 128 w 575"/>
                  <a:gd name="T23" fmla="*/ 96 h 671"/>
                  <a:gd name="T24" fmla="*/ 160 w 575"/>
                  <a:gd name="T25" fmla="*/ 0 h 671"/>
                  <a:gd name="T26" fmla="*/ 575 w 575"/>
                  <a:gd name="T27" fmla="*/ 75 h 671"/>
                  <a:gd name="T28" fmla="*/ 490 w 575"/>
                  <a:gd name="T29" fmla="*/ 671 h 671"/>
                  <a:gd name="T30" fmla="*/ 362 w 575"/>
                  <a:gd name="T31" fmla="*/ 650 h 671"/>
                  <a:gd name="T32" fmla="*/ 277 w 575"/>
                  <a:gd name="T33" fmla="*/ 629 h 671"/>
                  <a:gd name="T34" fmla="*/ 117 w 575"/>
                  <a:gd name="T35" fmla="*/ 533 h 671"/>
                  <a:gd name="T36" fmla="*/ 0 w 575"/>
                  <a:gd name="T37" fmla="*/ 458 h 6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75"/>
                  <a:gd name="T58" fmla="*/ 0 h 671"/>
                  <a:gd name="T59" fmla="*/ 575 w 575"/>
                  <a:gd name="T60" fmla="*/ 671 h 6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75" h="671">
                    <a:moveTo>
                      <a:pt x="0" y="458"/>
                    </a:moveTo>
                    <a:lnTo>
                      <a:pt x="0" y="458"/>
                    </a:lnTo>
                    <a:lnTo>
                      <a:pt x="32" y="426"/>
                    </a:lnTo>
                    <a:lnTo>
                      <a:pt x="21" y="394"/>
                    </a:lnTo>
                    <a:lnTo>
                      <a:pt x="32" y="362"/>
                    </a:lnTo>
                    <a:lnTo>
                      <a:pt x="64" y="298"/>
                    </a:lnTo>
                    <a:lnTo>
                      <a:pt x="96" y="277"/>
                    </a:lnTo>
                    <a:lnTo>
                      <a:pt x="75" y="256"/>
                    </a:lnTo>
                    <a:lnTo>
                      <a:pt x="75" y="202"/>
                    </a:lnTo>
                    <a:lnTo>
                      <a:pt x="75" y="85"/>
                    </a:lnTo>
                    <a:lnTo>
                      <a:pt x="96" y="75"/>
                    </a:lnTo>
                    <a:lnTo>
                      <a:pt x="128" y="96"/>
                    </a:lnTo>
                    <a:lnTo>
                      <a:pt x="160" y="0"/>
                    </a:lnTo>
                    <a:lnTo>
                      <a:pt x="575" y="75"/>
                    </a:lnTo>
                    <a:lnTo>
                      <a:pt x="490" y="671"/>
                    </a:lnTo>
                    <a:lnTo>
                      <a:pt x="362" y="650"/>
                    </a:lnTo>
                    <a:lnTo>
                      <a:pt x="277" y="629"/>
                    </a:lnTo>
                    <a:lnTo>
                      <a:pt x="117" y="533"/>
                    </a:lnTo>
                    <a:lnTo>
                      <a:pt x="0" y="458"/>
                    </a:lnTo>
                    <a:close/>
                  </a:path>
                </a:pathLst>
              </a:custGeom>
              <a:grpFill/>
              <a:ln w="9525">
                <a:noFill/>
                <a:round/>
                <a:headEnd/>
                <a:tailEnd/>
              </a:ln>
            </p:spPr>
            <p:txBody>
              <a:bodyPr/>
              <a:lstStyle/>
              <a:p>
                <a:endParaRPr lang="en-US"/>
              </a:p>
            </p:txBody>
          </p:sp>
          <p:sp>
            <p:nvSpPr>
              <p:cNvPr id="13487" name="Freeform 53"/>
              <p:cNvSpPr>
                <a:spLocks/>
              </p:cNvSpPr>
              <p:nvPr/>
            </p:nvSpPr>
            <p:spPr bwMode="auto">
              <a:xfrm>
                <a:off x="1059" y="2302"/>
                <a:ext cx="575" cy="671"/>
              </a:xfrm>
              <a:custGeom>
                <a:avLst/>
                <a:gdLst>
                  <a:gd name="T0" fmla="*/ 0 w 575"/>
                  <a:gd name="T1" fmla="*/ 458 h 671"/>
                  <a:gd name="T2" fmla="*/ 0 w 575"/>
                  <a:gd name="T3" fmla="*/ 458 h 671"/>
                  <a:gd name="T4" fmla="*/ 32 w 575"/>
                  <a:gd name="T5" fmla="*/ 426 h 671"/>
                  <a:gd name="T6" fmla="*/ 21 w 575"/>
                  <a:gd name="T7" fmla="*/ 394 h 671"/>
                  <a:gd name="T8" fmla="*/ 32 w 575"/>
                  <a:gd name="T9" fmla="*/ 362 h 671"/>
                  <a:gd name="T10" fmla="*/ 64 w 575"/>
                  <a:gd name="T11" fmla="*/ 298 h 671"/>
                  <a:gd name="T12" fmla="*/ 96 w 575"/>
                  <a:gd name="T13" fmla="*/ 277 h 671"/>
                  <a:gd name="T14" fmla="*/ 75 w 575"/>
                  <a:gd name="T15" fmla="*/ 256 h 671"/>
                  <a:gd name="T16" fmla="*/ 75 w 575"/>
                  <a:gd name="T17" fmla="*/ 202 h 671"/>
                  <a:gd name="T18" fmla="*/ 75 w 575"/>
                  <a:gd name="T19" fmla="*/ 85 h 671"/>
                  <a:gd name="T20" fmla="*/ 96 w 575"/>
                  <a:gd name="T21" fmla="*/ 75 h 671"/>
                  <a:gd name="T22" fmla="*/ 128 w 575"/>
                  <a:gd name="T23" fmla="*/ 96 h 671"/>
                  <a:gd name="T24" fmla="*/ 160 w 575"/>
                  <a:gd name="T25" fmla="*/ 0 h 671"/>
                  <a:gd name="T26" fmla="*/ 575 w 575"/>
                  <a:gd name="T27" fmla="*/ 75 h 671"/>
                  <a:gd name="T28" fmla="*/ 490 w 575"/>
                  <a:gd name="T29" fmla="*/ 671 h 671"/>
                  <a:gd name="T30" fmla="*/ 362 w 575"/>
                  <a:gd name="T31" fmla="*/ 650 h 671"/>
                  <a:gd name="T32" fmla="*/ 277 w 575"/>
                  <a:gd name="T33" fmla="*/ 629 h 671"/>
                  <a:gd name="T34" fmla="*/ 117 w 575"/>
                  <a:gd name="T35" fmla="*/ 533 h 671"/>
                  <a:gd name="T36" fmla="*/ 0 w 575"/>
                  <a:gd name="T37" fmla="*/ 458 h 6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75"/>
                  <a:gd name="T58" fmla="*/ 0 h 671"/>
                  <a:gd name="T59" fmla="*/ 575 w 575"/>
                  <a:gd name="T60" fmla="*/ 671 h 6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75" h="671">
                    <a:moveTo>
                      <a:pt x="0" y="458"/>
                    </a:moveTo>
                    <a:lnTo>
                      <a:pt x="0" y="458"/>
                    </a:lnTo>
                    <a:lnTo>
                      <a:pt x="32" y="426"/>
                    </a:lnTo>
                    <a:lnTo>
                      <a:pt x="21" y="394"/>
                    </a:lnTo>
                    <a:lnTo>
                      <a:pt x="32" y="362"/>
                    </a:lnTo>
                    <a:lnTo>
                      <a:pt x="64" y="298"/>
                    </a:lnTo>
                    <a:lnTo>
                      <a:pt x="96" y="277"/>
                    </a:lnTo>
                    <a:lnTo>
                      <a:pt x="75" y="256"/>
                    </a:lnTo>
                    <a:lnTo>
                      <a:pt x="75" y="202"/>
                    </a:lnTo>
                    <a:lnTo>
                      <a:pt x="75" y="85"/>
                    </a:lnTo>
                    <a:lnTo>
                      <a:pt x="96" y="75"/>
                    </a:lnTo>
                    <a:lnTo>
                      <a:pt x="128" y="96"/>
                    </a:lnTo>
                    <a:lnTo>
                      <a:pt x="160" y="0"/>
                    </a:lnTo>
                    <a:lnTo>
                      <a:pt x="575" y="75"/>
                    </a:lnTo>
                    <a:lnTo>
                      <a:pt x="490" y="671"/>
                    </a:lnTo>
                    <a:lnTo>
                      <a:pt x="362" y="650"/>
                    </a:lnTo>
                    <a:lnTo>
                      <a:pt x="277" y="629"/>
                    </a:lnTo>
                    <a:lnTo>
                      <a:pt x="117" y="533"/>
                    </a:lnTo>
                    <a:lnTo>
                      <a:pt x="0" y="458"/>
                    </a:lnTo>
                  </a:path>
                </a:pathLst>
              </a:custGeom>
              <a:grpFill/>
              <a:ln w="17463" cap="flat">
                <a:solidFill>
                  <a:srgbClr val="000000"/>
                </a:solidFill>
                <a:prstDash val="solid"/>
                <a:round/>
                <a:headEnd/>
                <a:tailEnd/>
              </a:ln>
            </p:spPr>
            <p:txBody>
              <a:bodyPr/>
              <a:lstStyle/>
              <a:p>
                <a:endParaRPr lang="en-US"/>
              </a:p>
            </p:txBody>
          </p:sp>
        </p:grpSp>
        <p:sp>
          <p:nvSpPr>
            <p:cNvPr id="13379" name="Rectangle 208"/>
            <p:cNvSpPr>
              <a:spLocks noChangeArrowheads="1"/>
            </p:cNvSpPr>
            <p:nvPr/>
          </p:nvSpPr>
          <p:spPr bwMode="auto">
            <a:xfrm>
              <a:off x="2760663" y="4003675"/>
              <a:ext cx="354012" cy="244475"/>
            </a:xfrm>
            <a:prstGeom prst="rect">
              <a:avLst/>
            </a:prstGeom>
            <a:grpFill/>
            <a:ln w="9525">
              <a:noFill/>
              <a:miter lim="800000"/>
              <a:headEnd/>
              <a:tailEnd/>
            </a:ln>
          </p:spPr>
          <p:txBody>
            <a:bodyPr wrap="none">
              <a:spAutoFit/>
            </a:bodyPr>
            <a:lstStyle/>
            <a:p>
              <a:pPr algn="l"/>
              <a:r>
                <a:rPr lang="en-US" sz="1000" b="1" baseline="0">
                  <a:latin typeface="Arial" charset="0"/>
                </a:rPr>
                <a:t>AZ</a:t>
              </a:r>
            </a:p>
          </p:txBody>
        </p:sp>
      </p:grpSp>
      <p:sp>
        <p:nvSpPr>
          <p:cNvPr id="13380" name="Rectangle 209"/>
          <p:cNvSpPr>
            <a:spLocks noChangeArrowheads="1"/>
          </p:cNvSpPr>
          <p:nvPr/>
        </p:nvSpPr>
        <p:spPr bwMode="auto">
          <a:xfrm>
            <a:off x="3452813" y="2659063"/>
            <a:ext cx="388937" cy="244475"/>
          </a:xfrm>
          <a:prstGeom prst="rect">
            <a:avLst/>
          </a:prstGeom>
          <a:noFill/>
          <a:ln w="9525">
            <a:noFill/>
            <a:miter lim="800000"/>
            <a:headEnd/>
            <a:tailEnd/>
          </a:ln>
        </p:spPr>
        <p:txBody>
          <a:bodyPr wrap="none">
            <a:spAutoFit/>
          </a:bodyPr>
          <a:lstStyle/>
          <a:p>
            <a:pPr algn="l"/>
            <a:r>
              <a:rPr lang="en-US" sz="1000" b="1" baseline="0">
                <a:latin typeface="Arial" charset="0"/>
              </a:rPr>
              <a:t>WY</a:t>
            </a:r>
          </a:p>
        </p:txBody>
      </p:sp>
      <p:sp>
        <p:nvSpPr>
          <p:cNvPr id="13381" name="Rectangle 210"/>
          <p:cNvSpPr>
            <a:spLocks noChangeArrowheads="1"/>
          </p:cNvSpPr>
          <p:nvPr/>
        </p:nvSpPr>
        <p:spPr bwMode="auto">
          <a:xfrm>
            <a:off x="4332288" y="2043113"/>
            <a:ext cx="368300" cy="244475"/>
          </a:xfrm>
          <a:prstGeom prst="rect">
            <a:avLst/>
          </a:prstGeom>
          <a:noFill/>
          <a:ln w="9525">
            <a:noFill/>
            <a:miter lim="800000"/>
            <a:headEnd/>
            <a:tailEnd/>
          </a:ln>
        </p:spPr>
        <p:txBody>
          <a:bodyPr wrap="none">
            <a:spAutoFit/>
          </a:bodyPr>
          <a:lstStyle/>
          <a:p>
            <a:pPr algn="l"/>
            <a:r>
              <a:rPr lang="en-US" sz="1000" b="1" baseline="0">
                <a:latin typeface="Arial" charset="0"/>
              </a:rPr>
              <a:t>ND</a:t>
            </a:r>
          </a:p>
        </p:txBody>
      </p:sp>
      <p:sp>
        <p:nvSpPr>
          <p:cNvPr id="13382" name="Rectangle 211"/>
          <p:cNvSpPr>
            <a:spLocks noChangeArrowheads="1"/>
          </p:cNvSpPr>
          <p:nvPr/>
        </p:nvSpPr>
        <p:spPr bwMode="auto">
          <a:xfrm>
            <a:off x="4591050" y="3554413"/>
            <a:ext cx="360363" cy="244475"/>
          </a:xfrm>
          <a:prstGeom prst="rect">
            <a:avLst/>
          </a:prstGeom>
          <a:noFill/>
          <a:ln w="9525">
            <a:noFill/>
            <a:miter lim="800000"/>
            <a:headEnd/>
            <a:tailEnd/>
          </a:ln>
        </p:spPr>
        <p:txBody>
          <a:bodyPr wrap="none">
            <a:spAutoFit/>
          </a:bodyPr>
          <a:lstStyle/>
          <a:p>
            <a:pPr algn="l"/>
            <a:r>
              <a:rPr lang="en-US" sz="1000" b="1" baseline="0">
                <a:latin typeface="Arial" charset="0"/>
              </a:rPr>
              <a:t>KS</a:t>
            </a:r>
          </a:p>
        </p:txBody>
      </p:sp>
      <p:sp>
        <p:nvSpPr>
          <p:cNvPr id="13383" name="Rectangle 212"/>
          <p:cNvSpPr>
            <a:spLocks noChangeArrowheads="1"/>
          </p:cNvSpPr>
          <p:nvPr/>
        </p:nvSpPr>
        <p:spPr bwMode="auto">
          <a:xfrm>
            <a:off x="3459163" y="4116388"/>
            <a:ext cx="382587" cy="244475"/>
          </a:xfrm>
          <a:prstGeom prst="rect">
            <a:avLst/>
          </a:prstGeom>
          <a:noFill/>
          <a:ln w="9525">
            <a:noFill/>
            <a:miter lim="800000"/>
            <a:headEnd/>
            <a:tailEnd/>
          </a:ln>
        </p:spPr>
        <p:txBody>
          <a:bodyPr wrap="none">
            <a:spAutoFit/>
          </a:bodyPr>
          <a:lstStyle/>
          <a:p>
            <a:pPr algn="l"/>
            <a:r>
              <a:rPr lang="en-US" sz="1000" b="1" baseline="0">
                <a:latin typeface="Arial" charset="0"/>
              </a:rPr>
              <a:t>NM</a:t>
            </a:r>
          </a:p>
        </p:txBody>
      </p:sp>
      <p:sp>
        <p:nvSpPr>
          <p:cNvPr id="13384" name="Rectangle 213"/>
          <p:cNvSpPr>
            <a:spLocks noChangeArrowheads="1"/>
          </p:cNvSpPr>
          <p:nvPr/>
        </p:nvSpPr>
        <p:spPr bwMode="auto">
          <a:xfrm>
            <a:off x="3670300" y="3376613"/>
            <a:ext cx="374650" cy="244475"/>
          </a:xfrm>
          <a:prstGeom prst="rect">
            <a:avLst/>
          </a:prstGeom>
          <a:noFill/>
          <a:ln w="9525">
            <a:noFill/>
            <a:miter lim="800000"/>
            <a:headEnd/>
            <a:tailEnd/>
          </a:ln>
        </p:spPr>
        <p:txBody>
          <a:bodyPr wrap="none">
            <a:spAutoFit/>
          </a:bodyPr>
          <a:lstStyle/>
          <a:p>
            <a:pPr algn="l"/>
            <a:r>
              <a:rPr lang="en-US" sz="1000" b="1" baseline="0">
                <a:latin typeface="Arial" charset="0"/>
              </a:rPr>
              <a:t>CO</a:t>
            </a:r>
          </a:p>
        </p:txBody>
      </p:sp>
      <p:sp>
        <p:nvSpPr>
          <p:cNvPr id="13385" name="Rectangle 214"/>
          <p:cNvSpPr>
            <a:spLocks noChangeArrowheads="1"/>
          </p:cNvSpPr>
          <p:nvPr/>
        </p:nvSpPr>
        <p:spPr bwMode="auto">
          <a:xfrm>
            <a:off x="5400675" y="4808538"/>
            <a:ext cx="354013" cy="244475"/>
          </a:xfrm>
          <a:prstGeom prst="rect">
            <a:avLst/>
          </a:prstGeom>
          <a:noFill/>
          <a:ln w="9525">
            <a:noFill/>
            <a:miter lim="800000"/>
            <a:headEnd/>
            <a:tailEnd/>
          </a:ln>
        </p:spPr>
        <p:txBody>
          <a:bodyPr wrap="none">
            <a:spAutoFit/>
          </a:bodyPr>
          <a:lstStyle/>
          <a:p>
            <a:pPr algn="l"/>
            <a:r>
              <a:rPr lang="en-US" sz="1000" b="1" baseline="0">
                <a:latin typeface="Arial" charset="0"/>
              </a:rPr>
              <a:t>LA</a:t>
            </a:r>
          </a:p>
        </p:txBody>
      </p:sp>
      <p:sp>
        <p:nvSpPr>
          <p:cNvPr id="13386" name="Rectangle 215"/>
          <p:cNvSpPr>
            <a:spLocks noChangeArrowheads="1"/>
          </p:cNvSpPr>
          <p:nvPr/>
        </p:nvSpPr>
        <p:spPr bwMode="auto">
          <a:xfrm>
            <a:off x="5400675" y="4130675"/>
            <a:ext cx="368300" cy="244475"/>
          </a:xfrm>
          <a:prstGeom prst="rect">
            <a:avLst/>
          </a:prstGeom>
          <a:noFill/>
          <a:ln w="9525">
            <a:noFill/>
            <a:miter lim="800000"/>
            <a:headEnd/>
            <a:tailEnd/>
          </a:ln>
        </p:spPr>
        <p:txBody>
          <a:bodyPr wrap="none">
            <a:spAutoFit/>
          </a:bodyPr>
          <a:lstStyle/>
          <a:p>
            <a:pPr algn="l"/>
            <a:r>
              <a:rPr lang="en-US" sz="1000" b="1" baseline="0">
                <a:latin typeface="Arial" charset="0"/>
              </a:rPr>
              <a:t>AR</a:t>
            </a:r>
          </a:p>
        </p:txBody>
      </p:sp>
      <p:sp>
        <p:nvSpPr>
          <p:cNvPr id="13387" name="Rectangle 216"/>
          <p:cNvSpPr>
            <a:spLocks noChangeArrowheads="1"/>
          </p:cNvSpPr>
          <p:nvPr/>
        </p:nvSpPr>
        <p:spPr bwMode="auto">
          <a:xfrm>
            <a:off x="6199188" y="3238500"/>
            <a:ext cx="311150" cy="244475"/>
          </a:xfrm>
          <a:prstGeom prst="rect">
            <a:avLst/>
          </a:prstGeom>
          <a:noFill/>
          <a:ln w="9525">
            <a:noFill/>
            <a:miter lim="800000"/>
            <a:headEnd/>
            <a:tailEnd/>
          </a:ln>
        </p:spPr>
        <p:txBody>
          <a:bodyPr wrap="none">
            <a:spAutoFit/>
          </a:bodyPr>
          <a:lstStyle/>
          <a:p>
            <a:pPr algn="l"/>
            <a:r>
              <a:rPr lang="en-US" sz="1000" b="1" baseline="0">
                <a:latin typeface="Arial" charset="0"/>
              </a:rPr>
              <a:t>IN</a:t>
            </a:r>
          </a:p>
        </p:txBody>
      </p:sp>
      <p:sp>
        <p:nvSpPr>
          <p:cNvPr id="13388" name="Rectangle 217"/>
          <p:cNvSpPr>
            <a:spLocks noChangeArrowheads="1"/>
          </p:cNvSpPr>
          <p:nvPr/>
        </p:nvSpPr>
        <p:spPr bwMode="auto">
          <a:xfrm>
            <a:off x="6291263" y="2692400"/>
            <a:ext cx="325437" cy="244475"/>
          </a:xfrm>
          <a:prstGeom prst="rect">
            <a:avLst/>
          </a:prstGeom>
          <a:noFill/>
          <a:ln w="9525">
            <a:noFill/>
            <a:miter lim="800000"/>
            <a:headEnd/>
            <a:tailEnd/>
          </a:ln>
        </p:spPr>
        <p:txBody>
          <a:bodyPr wrap="none">
            <a:spAutoFit/>
          </a:bodyPr>
          <a:lstStyle/>
          <a:p>
            <a:pPr algn="l"/>
            <a:r>
              <a:rPr lang="en-US" sz="1000" b="1" baseline="0">
                <a:latin typeface="Arial" charset="0"/>
              </a:rPr>
              <a:t>MI</a:t>
            </a:r>
          </a:p>
        </p:txBody>
      </p:sp>
      <p:sp>
        <p:nvSpPr>
          <p:cNvPr id="13389" name="Rectangle 218"/>
          <p:cNvSpPr>
            <a:spLocks noChangeArrowheads="1"/>
          </p:cNvSpPr>
          <p:nvPr/>
        </p:nvSpPr>
        <p:spPr bwMode="auto">
          <a:xfrm>
            <a:off x="6575425" y="3155950"/>
            <a:ext cx="374650" cy="244475"/>
          </a:xfrm>
          <a:prstGeom prst="rect">
            <a:avLst/>
          </a:prstGeom>
          <a:noFill/>
          <a:ln w="9525">
            <a:noFill/>
            <a:miter lim="800000"/>
            <a:headEnd/>
            <a:tailEnd/>
          </a:ln>
        </p:spPr>
        <p:txBody>
          <a:bodyPr wrap="none">
            <a:spAutoFit/>
          </a:bodyPr>
          <a:lstStyle/>
          <a:p>
            <a:pPr algn="l"/>
            <a:r>
              <a:rPr lang="en-US" sz="1000" b="1" baseline="0">
                <a:latin typeface="Arial" charset="0"/>
              </a:rPr>
              <a:t>OH</a:t>
            </a:r>
          </a:p>
        </p:txBody>
      </p:sp>
      <p:sp>
        <p:nvSpPr>
          <p:cNvPr id="13390" name="Rectangle 219"/>
          <p:cNvSpPr>
            <a:spLocks noChangeArrowheads="1"/>
          </p:cNvSpPr>
          <p:nvPr/>
        </p:nvSpPr>
        <p:spPr bwMode="auto">
          <a:xfrm>
            <a:off x="6740525" y="4481513"/>
            <a:ext cx="374650" cy="244475"/>
          </a:xfrm>
          <a:prstGeom prst="rect">
            <a:avLst/>
          </a:prstGeom>
          <a:noFill/>
          <a:ln w="9525">
            <a:noFill/>
            <a:miter lim="800000"/>
            <a:headEnd/>
            <a:tailEnd/>
          </a:ln>
        </p:spPr>
        <p:txBody>
          <a:bodyPr wrap="none">
            <a:spAutoFit/>
          </a:bodyPr>
          <a:lstStyle/>
          <a:p>
            <a:pPr algn="l"/>
            <a:r>
              <a:rPr lang="en-US" sz="1000" b="1" baseline="0">
                <a:latin typeface="Arial" charset="0"/>
              </a:rPr>
              <a:t>GA</a:t>
            </a:r>
          </a:p>
        </p:txBody>
      </p:sp>
      <p:sp>
        <p:nvSpPr>
          <p:cNvPr id="13391" name="Rectangle 220"/>
          <p:cNvSpPr>
            <a:spLocks noChangeArrowheads="1"/>
          </p:cNvSpPr>
          <p:nvPr/>
        </p:nvSpPr>
        <p:spPr bwMode="auto">
          <a:xfrm>
            <a:off x="6216650" y="4481513"/>
            <a:ext cx="354013" cy="244475"/>
          </a:xfrm>
          <a:prstGeom prst="rect">
            <a:avLst/>
          </a:prstGeom>
          <a:noFill/>
          <a:ln w="9525">
            <a:noFill/>
            <a:miter lim="800000"/>
            <a:headEnd/>
            <a:tailEnd/>
          </a:ln>
        </p:spPr>
        <p:txBody>
          <a:bodyPr wrap="none">
            <a:spAutoFit/>
          </a:bodyPr>
          <a:lstStyle/>
          <a:p>
            <a:pPr algn="l"/>
            <a:r>
              <a:rPr lang="en-US" sz="1000" b="1" baseline="0">
                <a:latin typeface="Arial" charset="0"/>
              </a:rPr>
              <a:t>AL</a:t>
            </a:r>
          </a:p>
        </p:txBody>
      </p:sp>
      <p:sp>
        <p:nvSpPr>
          <p:cNvPr id="13392" name="Rectangle 221"/>
          <p:cNvSpPr>
            <a:spLocks noChangeArrowheads="1"/>
          </p:cNvSpPr>
          <p:nvPr/>
        </p:nvSpPr>
        <p:spPr bwMode="auto">
          <a:xfrm>
            <a:off x="7237413" y="3502025"/>
            <a:ext cx="360362" cy="244475"/>
          </a:xfrm>
          <a:prstGeom prst="rect">
            <a:avLst/>
          </a:prstGeom>
          <a:noFill/>
          <a:ln w="9525">
            <a:noFill/>
            <a:miter lim="800000"/>
            <a:headEnd/>
            <a:tailEnd/>
          </a:ln>
        </p:spPr>
        <p:txBody>
          <a:bodyPr wrap="none">
            <a:spAutoFit/>
          </a:bodyPr>
          <a:lstStyle/>
          <a:p>
            <a:pPr algn="l"/>
            <a:r>
              <a:rPr lang="en-US" sz="1000" b="1" baseline="0">
                <a:latin typeface="Arial" charset="0"/>
              </a:rPr>
              <a:t>VA</a:t>
            </a:r>
          </a:p>
        </p:txBody>
      </p:sp>
      <p:sp>
        <p:nvSpPr>
          <p:cNvPr id="13393" name="Rectangle 222"/>
          <p:cNvSpPr>
            <a:spLocks noChangeArrowheads="1"/>
          </p:cNvSpPr>
          <p:nvPr/>
        </p:nvSpPr>
        <p:spPr bwMode="auto">
          <a:xfrm>
            <a:off x="7237413" y="3886200"/>
            <a:ext cx="368300" cy="244475"/>
          </a:xfrm>
          <a:prstGeom prst="rect">
            <a:avLst/>
          </a:prstGeom>
          <a:noFill/>
          <a:ln w="9525">
            <a:noFill/>
            <a:miter lim="800000"/>
            <a:headEnd/>
            <a:tailEnd/>
          </a:ln>
        </p:spPr>
        <p:txBody>
          <a:bodyPr wrap="none">
            <a:spAutoFit/>
          </a:bodyPr>
          <a:lstStyle/>
          <a:p>
            <a:pPr algn="l"/>
            <a:r>
              <a:rPr lang="en-US" sz="1000" b="1" baseline="0">
                <a:latin typeface="Arial" charset="0"/>
              </a:rPr>
              <a:t>NC</a:t>
            </a:r>
          </a:p>
        </p:txBody>
      </p:sp>
      <p:sp>
        <p:nvSpPr>
          <p:cNvPr id="13394" name="Rectangle 223"/>
          <p:cNvSpPr>
            <a:spLocks noChangeArrowheads="1"/>
          </p:cNvSpPr>
          <p:nvPr/>
        </p:nvSpPr>
        <p:spPr bwMode="auto">
          <a:xfrm>
            <a:off x="7015163" y="4186238"/>
            <a:ext cx="360362" cy="244475"/>
          </a:xfrm>
          <a:prstGeom prst="rect">
            <a:avLst/>
          </a:prstGeom>
          <a:noFill/>
          <a:ln w="9525">
            <a:noFill/>
            <a:miter lim="800000"/>
            <a:headEnd/>
            <a:tailEnd/>
          </a:ln>
        </p:spPr>
        <p:txBody>
          <a:bodyPr wrap="none">
            <a:spAutoFit/>
          </a:bodyPr>
          <a:lstStyle/>
          <a:p>
            <a:pPr algn="l"/>
            <a:r>
              <a:rPr lang="en-US" sz="1000" b="1" baseline="0">
                <a:latin typeface="Arial" charset="0"/>
              </a:rPr>
              <a:t>SC</a:t>
            </a:r>
          </a:p>
        </p:txBody>
      </p:sp>
      <p:sp>
        <p:nvSpPr>
          <p:cNvPr id="13395" name="Rectangle 224"/>
          <p:cNvSpPr>
            <a:spLocks noChangeArrowheads="1"/>
          </p:cNvSpPr>
          <p:nvPr/>
        </p:nvSpPr>
        <p:spPr bwMode="auto">
          <a:xfrm>
            <a:off x="6848475" y="3451225"/>
            <a:ext cx="388938" cy="244475"/>
          </a:xfrm>
          <a:prstGeom prst="rect">
            <a:avLst/>
          </a:prstGeom>
          <a:noFill/>
          <a:ln w="9525">
            <a:noFill/>
            <a:miter lim="800000"/>
            <a:headEnd/>
            <a:tailEnd/>
          </a:ln>
        </p:spPr>
        <p:txBody>
          <a:bodyPr wrap="none">
            <a:spAutoFit/>
          </a:bodyPr>
          <a:lstStyle/>
          <a:p>
            <a:pPr algn="l"/>
            <a:r>
              <a:rPr lang="en-US" sz="1000" b="1" baseline="0">
                <a:latin typeface="Arial" charset="0"/>
              </a:rPr>
              <a:t>WV</a:t>
            </a:r>
          </a:p>
        </p:txBody>
      </p:sp>
      <p:sp>
        <p:nvSpPr>
          <p:cNvPr id="13396" name="Rectangle 225"/>
          <p:cNvSpPr>
            <a:spLocks noChangeArrowheads="1"/>
          </p:cNvSpPr>
          <p:nvPr/>
        </p:nvSpPr>
        <p:spPr bwMode="auto">
          <a:xfrm>
            <a:off x="8031163" y="1984375"/>
            <a:ext cx="374650" cy="244475"/>
          </a:xfrm>
          <a:prstGeom prst="rect">
            <a:avLst/>
          </a:prstGeom>
          <a:noFill/>
          <a:ln w="9525">
            <a:noFill/>
            <a:miter lim="800000"/>
            <a:headEnd/>
            <a:tailEnd/>
          </a:ln>
        </p:spPr>
        <p:txBody>
          <a:bodyPr wrap="none">
            <a:spAutoFit/>
          </a:bodyPr>
          <a:lstStyle/>
          <a:p>
            <a:pPr algn="l"/>
            <a:r>
              <a:rPr lang="en-US" sz="1000" b="1" baseline="0">
                <a:latin typeface="Arial" charset="0"/>
              </a:rPr>
              <a:t>ME</a:t>
            </a:r>
          </a:p>
        </p:txBody>
      </p:sp>
      <p:sp>
        <p:nvSpPr>
          <p:cNvPr id="13397" name="Rectangle 226"/>
          <p:cNvSpPr>
            <a:spLocks noChangeArrowheads="1"/>
          </p:cNvSpPr>
          <p:nvPr/>
        </p:nvSpPr>
        <p:spPr bwMode="auto">
          <a:xfrm>
            <a:off x="7440613" y="2501900"/>
            <a:ext cx="360362" cy="244475"/>
          </a:xfrm>
          <a:prstGeom prst="rect">
            <a:avLst/>
          </a:prstGeom>
          <a:noFill/>
          <a:ln w="9525">
            <a:noFill/>
            <a:miter lim="800000"/>
            <a:headEnd/>
            <a:tailEnd/>
          </a:ln>
        </p:spPr>
        <p:txBody>
          <a:bodyPr wrap="none">
            <a:spAutoFit/>
          </a:bodyPr>
          <a:lstStyle/>
          <a:p>
            <a:pPr algn="l"/>
            <a:r>
              <a:rPr lang="en-US" sz="1000" b="1" baseline="0">
                <a:latin typeface="Arial" charset="0"/>
              </a:rPr>
              <a:t>NY</a:t>
            </a:r>
          </a:p>
        </p:txBody>
      </p:sp>
      <p:sp>
        <p:nvSpPr>
          <p:cNvPr id="13398" name="Rectangle 227"/>
          <p:cNvSpPr>
            <a:spLocks noChangeArrowheads="1"/>
          </p:cNvSpPr>
          <p:nvPr/>
        </p:nvSpPr>
        <p:spPr bwMode="auto">
          <a:xfrm>
            <a:off x="7185025" y="2936875"/>
            <a:ext cx="360363" cy="244475"/>
          </a:xfrm>
          <a:prstGeom prst="rect">
            <a:avLst/>
          </a:prstGeom>
          <a:noFill/>
          <a:ln w="9525">
            <a:noFill/>
            <a:miter lim="800000"/>
            <a:headEnd/>
            <a:tailEnd/>
          </a:ln>
        </p:spPr>
        <p:txBody>
          <a:bodyPr wrap="none">
            <a:spAutoFit/>
          </a:bodyPr>
          <a:lstStyle/>
          <a:p>
            <a:pPr algn="l"/>
            <a:r>
              <a:rPr lang="en-US" sz="1000" b="1" baseline="0">
                <a:latin typeface="Arial" charset="0"/>
              </a:rPr>
              <a:t>PA</a:t>
            </a:r>
          </a:p>
        </p:txBody>
      </p:sp>
      <p:sp>
        <p:nvSpPr>
          <p:cNvPr id="13399" name="Rectangle 228"/>
          <p:cNvSpPr>
            <a:spLocks noChangeArrowheads="1"/>
          </p:cNvSpPr>
          <p:nvPr/>
        </p:nvSpPr>
        <p:spPr bwMode="auto">
          <a:xfrm>
            <a:off x="7885113" y="2387600"/>
            <a:ext cx="349250" cy="228600"/>
          </a:xfrm>
          <a:prstGeom prst="rect">
            <a:avLst/>
          </a:prstGeom>
          <a:noFill/>
          <a:ln w="9525">
            <a:noFill/>
            <a:miter lim="800000"/>
            <a:headEnd/>
            <a:tailEnd/>
          </a:ln>
        </p:spPr>
        <p:txBody>
          <a:bodyPr wrap="none">
            <a:spAutoFit/>
          </a:bodyPr>
          <a:lstStyle/>
          <a:p>
            <a:pPr algn="l"/>
            <a:r>
              <a:rPr lang="en-US" sz="900" b="1" baseline="0">
                <a:latin typeface="Arial" charset="0"/>
              </a:rPr>
              <a:t>NH</a:t>
            </a:r>
            <a:endParaRPr lang="en-US" sz="1000" b="1" baseline="0">
              <a:latin typeface="Arial" charset="0"/>
            </a:endParaRPr>
          </a:p>
        </p:txBody>
      </p:sp>
      <p:grpSp>
        <p:nvGrpSpPr>
          <p:cNvPr id="13440" name="Group 307"/>
          <p:cNvGrpSpPr/>
          <p:nvPr/>
        </p:nvGrpSpPr>
        <p:grpSpPr>
          <a:xfrm>
            <a:off x="7721600" y="2209800"/>
            <a:ext cx="330200" cy="423863"/>
            <a:chOff x="7721600" y="2209800"/>
            <a:chExt cx="330200" cy="423863"/>
          </a:xfrm>
        </p:grpSpPr>
        <p:grpSp>
          <p:nvGrpSpPr>
            <p:cNvPr id="13441" name="Group 147"/>
            <p:cNvGrpSpPr>
              <a:grpSpLocks/>
            </p:cNvGrpSpPr>
            <p:nvPr/>
          </p:nvGrpSpPr>
          <p:grpSpPr bwMode="auto">
            <a:xfrm>
              <a:off x="7777163" y="2209800"/>
              <a:ext cx="220662" cy="423863"/>
              <a:chOff x="4421" y="1364"/>
              <a:chExt cx="139" cy="267"/>
            </a:xfrm>
            <a:solidFill>
              <a:schemeClr val="bg1"/>
            </a:solidFill>
          </p:grpSpPr>
          <p:sp>
            <p:nvSpPr>
              <p:cNvPr id="13456" name="Freeform 148"/>
              <p:cNvSpPr>
                <a:spLocks/>
              </p:cNvSpPr>
              <p:nvPr/>
            </p:nvSpPr>
            <p:spPr bwMode="auto">
              <a:xfrm>
                <a:off x="4421" y="1364"/>
                <a:ext cx="139" cy="267"/>
              </a:xfrm>
              <a:custGeom>
                <a:avLst/>
                <a:gdLst>
                  <a:gd name="T0" fmla="*/ 0 w 139"/>
                  <a:gd name="T1" fmla="*/ 32 h 267"/>
                  <a:gd name="T2" fmla="*/ 0 w 139"/>
                  <a:gd name="T3" fmla="*/ 32 h 267"/>
                  <a:gd name="T4" fmla="*/ 22 w 139"/>
                  <a:gd name="T5" fmla="*/ 117 h 267"/>
                  <a:gd name="T6" fmla="*/ 32 w 139"/>
                  <a:gd name="T7" fmla="*/ 160 h 267"/>
                  <a:gd name="T8" fmla="*/ 54 w 139"/>
                  <a:gd name="T9" fmla="*/ 213 h 267"/>
                  <a:gd name="T10" fmla="*/ 64 w 139"/>
                  <a:gd name="T11" fmla="*/ 267 h 267"/>
                  <a:gd name="T12" fmla="*/ 128 w 139"/>
                  <a:gd name="T13" fmla="*/ 256 h 267"/>
                  <a:gd name="T14" fmla="*/ 117 w 139"/>
                  <a:gd name="T15" fmla="*/ 171 h 267"/>
                  <a:gd name="T16" fmla="*/ 117 w 139"/>
                  <a:gd name="T17" fmla="*/ 107 h 267"/>
                  <a:gd name="T18" fmla="*/ 139 w 139"/>
                  <a:gd name="T19" fmla="*/ 75 h 267"/>
                  <a:gd name="T20" fmla="*/ 139 w 139"/>
                  <a:gd name="T21" fmla="*/ 0 h 267"/>
                  <a:gd name="T22" fmla="*/ 0 w 139"/>
                  <a:gd name="T23" fmla="*/ 32 h 2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
                  <a:gd name="T37" fmla="*/ 0 h 267"/>
                  <a:gd name="T38" fmla="*/ 139 w 139"/>
                  <a:gd name="T39" fmla="*/ 267 h 26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 h="267">
                    <a:moveTo>
                      <a:pt x="0" y="32"/>
                    </a:moveTo>
                    <a:lnTo>
                      <a:pt x="0" y="32"/>
                    </a:lnTo>
                    <a:lnTo>
                      <a:pt x="22" y="117"/>
                    </a:lnTo>
                    <a:lnTo>
                      <a:pt x="32" y="160"/>
                    </a:lnTo>
                    <a:lnTo>
                      <a:pt x="54" y="213"/>
                    </a:lnTo>
                    <a:lnTo>
                      <a:pt x="64" y="267"/>
                    </a:lnTo>
                    <a:lnTo>
                      <a:pt x="128" y="256"/>
                    </a:lnTo>
                    <a:lnTo>
                      <a:pt x="117" y="171"/>
                    </a:lnTo>
                    <a:lnTo>
                      <a:pt x="117" y="107"/>
                    </a:lnTo>
                    <a:lnTo>
                      <a:pt x="139" y="75"/>
                    </a:lnTo>
                    <a:lnTo>
                      <a:pt x="139" y="0"/>
                    </a:lnTo>
                    <a:lnTo>
                      <a:pt x="0" y="32"/>
                    </a:lnTo>
                    <a:close/>
                  </a:path>
                </a:pathLst>
              </a:custGeom>
              <a:grpFill/>
              <a:ln w="9525">
                <a:noFill/>
                <a:round/>
                <a:headEnd/>
                <a:tailEnd/>
              </a:ln>
            </p:spPr>
            <p:txBody>
              <a:bodyPr/>
              <a:lstStyle/>
              <a:p>
                <a:endParaRPr lang="en-US"/>
              </a:p>
            </p:txBody>
          </p:sp>
          <p:sp>
            <p:nvSpPr>
              <p:cNvPr id="13457" name="Freeform 149"/>
              <p:cNvSpPr>
                <a:spLocks/>
              </p:cNvSpPr>
              <p:nvPr/>
            </p:nvSpPr>
            <p:spPr bwMode="auto">
              <a:xfrm>
                <a:off x="4421" y="1364"/>
                <a:ext cx="139" cy="267"/>
              </a:xfrm>
              <a:custGeom>
                <a:avLst/>
                <a:gdLst>
                  <a:gd name="T0" fmla="*/ 0 w 139"/>
                  <a:gd name="T1" fmla="*/ 32 h 267"/>
                  <a:gd name="T2" fmla="*/ 0 w 139"/>
                  <a:gd name="T3" fmla="*/ 32 h 267"/>
                  <a:gd name="T4" fmla="*/ 22 w 139"/>
                  <a:gd name="T5" fmla="*/ 117 h 267"/>
                  <a:gd name="T6" fmla="*/ 32 w 139"/>
                  <a:gd name="T7" fmla="*/ 160 h 267"/>
                  <a:gd name="T8" fmla="*/ 54 w 139"/>
                  <a:gd name="T9" fmla="*/ 213 h 267"/>
                  <a:gd name="T10" fmla="*/ 64 w 139"/>
                  <a:gd name="T11" fmla="*/ 267 h 267"/>
                  <a:gd name="T12" fmla="*/ 128 w 139"/>
                  <a:gd name="T13" fmla="*/ 256 h 267"/>
                  <a:gd name="T14" fmla="*/ 117 w 139"/>
                  <a:gd name="T15" fmla="*/ 171 h 267"/>
                  <a:gd name="T16" fmla="*/ 117 w 139"/>
                  <a:gd name="T17" fmla="*/ 107 h 267"/>
                  <a:gd name="T18" fmla="*/ 139 w 139"/>
                  <a:gd name="T19" fmla="*/ 75 h 267"/>
                  <a:gd name="T20" fmla="*/ 139 w 139"/>
                  <a:gd name="T21" fmla="*/ 0 h 267"/>
                  <a:gd name="T22" fmla="*/ 0 w 139"/>
                  <a:gd name="T23" fmla="*/ 32 h 2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
                  <a:gd name="T37" fmla="*/ 0 h 267"/>
                  <a:gd name="T38" fmla="*/ 139 w 139"/>
                  <a:gd name="T39" fmla="*/ 267 h 26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 h="267">
                    <a:moveTo>
                      <a:pt x="0" y="32"/>
                    </a:moveTo>
                    <a:lnTo>
                      <a:pt x="0" y="32"/>
                    </a:lnTo>
                    <a:lnTo>
                      <a:pt x="22" y="117"/>
                    </a:lnTo>
                    <a:lnTo>
                      <a:pt x="32" y="160"/>
                    </a:lnTo>
                    <a:lnTo>
                      <a:pt x="54" y="213"/>
                    </a:lnTo>
                    <a:lnTo>
                      <a:pt x="64" y="267"/>
                    </a:lnTo>
                    <a:lnTo>
                      <a:pt x="128" y="256"/>
                    </a:lnTo>
                    <a:lnTo>
                      <a:pt x="117" y="171"/>
                    </a:lnTo>
                    <a:lnTo>
                      <a:pt x="117" y="107"/>
                    </a:lnTo>
                    <a:lnTo>
                      <a:pt x="139" y="75"/>
                    </a:lnTo>
                    <a:lnTo>
                      <a:pt x="139" y="0"/>
                    </a:lnTo>
                    <a:lnTo>
                      <a:pt x="0" y="32"/>
                    </a:lnTo>
                  </a:path>
                </a:pathLst>
              </a:custGeom>
              <a:grpFill/>
              <a:ln w="17463" cap="flat">
                <a:solidFill>
                  <a:srgbClr val="000000"/>
                </a:solidFill>
                <a:prstDash val="solid"/>
                <a:round/>
                <a:headEnd/>
                <a:tailEnd/>
              </a:ln>
            </p:spPr>
            <p:txBody>
              <a:bodyPr/>
              <a:lstStyle/>
              <a:p>
                <a:endParaRPr lang="en-US"/>
              </a:p>
            </p:txBody>
          </p:sp>
        </p:grpSp>
        <p:sp>
          <p:nvSpPr>
            <p:cNvPr id="13400" name="Rectangle 229"/>
            <p:cNvSpPr>
              <a:spLocks noChangeArrowheads="1"/>
            </p:cNvSpPr>
            <p:nvPr/>
          </p:nvSpPr>
          <p:spPr bwMode="auto">
            <a:xfrm>
              <a:off x="7721600" y="2222500"/>
              <a:ext cx="330200" cy="228600"/>
            </a:xfrm>
            <a:prstGeom prst="rect">
              <a:avLst/>
            </a:prstGeom>
            <a:noFill/>
            <a:ln w="9525">
              <a:noFill/>
              <a:miter lim="800000"/>
              <a:headEnd/>
              <a:tailEnd/>
            </a:ln>
          </p:spPr>
          <p:txBody>
            <a:bodyPr wrap="none">
              <a:spAutoFit/>
            </a:bodyPr>
            <a:lstStyle/>
            <a:p>
              <a:pPr algn="l"/>
              <a:r>
                <a:rPr lang="en-US" sz="900" b="1" baseline="0">
                  <a:latin typeface="Arial" charset="0"/>
                </a:rPr>
                <a:t>VT</a:t>
              </a:r>
              <a:endParaRPr lang="en-US" sz="1000" b="1" baseline="0">
                <a:latin typeface="Arial" charset="0"/>
              </a:endParaRPr>
            </a:p>
          </p:txBody>
        </p:sp>
      </p:grpSp>
      <p:sp>
        <p:nvSpPr>
          <p:cNvPr id="45286" name="AutoShape 230"/>
          <p:cNvSpPr>
            <a:spLocks noChangeArrowheads="1"/>
          </p:cNvSpPr>
          <p:nvPr/>
        </p:nvSpPr>
        <p:spPr bwMode="auto">
          <a:xfrm>
            <a:off x="7473950" y="3394075"/>
            <a:ext cx="131763" cy="101600"/>
          </a:xfrm>
          <a:prstGeom prst="star5">
            <a:avLst/>
          </a:prstGeom>
          <a:solidFill>
            <a:schemeClr val="bg1"/>
          </a:solidFill>
          <a:ln w="9525">
            <a:solidFill>
              <a:schemeClr val="tx1"/>
            </a:solidFill>
            <a:miter lim="800000"/>
            <a:headEnd/>
            <a:tailEnd/>
          </a:ln>
          <a:effectLst/>
        </p:spPr>
        <p:txBody>
          <a:bodyPr wrap="none" anchor="ctr"/>
          <a:lstStyle/>
          <a:p>
            <a:pPr>
              <a:defRPr/>
            </a:pPr>
            <a:endParaRPr lang="en-US"/>
          </a:p>
        </p:txBody>
      </p:sp>
      <p:sp>
        <p:nvSpPr>
          <p:cNvPr id="13404" name="Rectangle 231"/>
          <p:cNvSpPr>
            <a:spLocks noChangeArrowheads="1"/>
          </p:cNvSpPr>
          <p:nvPr/>
        </p:nvSpPr>
        <p:spPr bwMode="auto">
          <a:xfrm>
            <a:off x="965200" y="4933950"/>
            <a:ext cx="311150" cy="244475"/>
          </a:xfrm>
          <a:prstGeom prst="rect">
            <a:avLst/>
          </a:prstGeom>
          <a:noFill/>
          <a:ln w="9525">
            <a:noFill/>
            <a:miter lim="800000"/>
            <a:headEnd/>
            <a:tailEnd/>
          </a:ln>
        </p:spPr>
        <p:txBody>
          <a:bodyPr wrap="none">
            <a:spAutoFit/>
          </a:bodyPr>
          <a:lstStyle/>
          <a:p>
            <a:pPr algn="l"/>
            <a:r>
              <a:rPr lang="en-US" sz="1000" b="1" baseline="0">
                <a:latin typeface="Arial" charset="0"/>
              </a:rPr>
              <a:t>HI</a:t>
            </a:r>
          </a:p>
        </p:txBody>
      </p:sp>
      <p:grpSp>
        <p:nvGrpSpPr>
          <p:cNvPr id="13452" name="Group 232"/>
          <p:cNvGrpSpPr>
            <a:grpSpLocks/>
          </p:cNvGrpSpPr>
          <p:nvPr/>
        </p:nvGrpSpPr>
        <p:grpSpPr bwMode="auto">
          <a:xfrm>
            <a:off x="4991100" y="2722563"/>
            <a:ext cx="877888" cy="735012"/>
            <a:chOff x="2708" y="1663"/>
            <a:chExt cx="500" cy="330"/>
          </a:xfrm>
          <a:solidFill>
            <a:schemeClr val="bg1"/>
          </a:solidFill>
        </p:grpSpPr>
        <p:sp>
          <p:nvSpPr>
            <p:cNvPr id="13450" name="Freeform 233" descr="30%"/>
            <p:cNvSpPr>
              <a:spLocks/>
            </p:cNvSpPr>
            <p:nvPr/>
          </p:nvSpPr>
          <p:spPr bwMode="auto">
            <a:xfrm>
              <a:off x="2708" y="1663"/>
              <a:ext cx="500" cy="330"/>
            </a:xfrm>
            <a:custGeom>
              <a:avLst/>
              <a:gdLst>
                <a:gd name="T0" fmla="*/ 0 w 500"/>
                <a:gd name="T1" fmla="*/ 0 h 330"/>
                <a:gd name="T2" fmla="*/ 0 w 500"/>
                <a:gd name="T3" fmla="*/ 0 h 330"/>
                <a:gd name="T4" fmla="*/ 0 w 500"/>
                <a:gd name="T5" fmla="*/ 32 h 330"/>
                <a:gd name="T6" fmla="*/ 0 w 500"/>
                <a:gd name="T7" fmla="*/ 53 h 330"/>
                <a:gd name="T8" fmla="*/ 0 w 500"/>
                <a:gd name="T9" fmla="*/ 74 h 330"/>
                <a:gd name="T10" fmla="*/ 0 w 500"/>
                <a:gd name="T11" fmla="*/ 117 h 330"/>
                <a:gd name="T12" fmla="*/ 32 w 500"/>
                <a:gd name="T13" fmla="*/ 181 h 330"/>
                <a:gd name="T14" fmla="*/ 32 w 500"/>
                <a:gd name="T15" fmla="*/ 202 h 330"/>
                <a:gd name="T16" fmla="*/ 43 w 500"/>
                <a:gd name="T17" fmla="*/ 234 h 330"/>
                <a:gd name="T18" fmla="*/ 54 w 500"/>
                <a:gd name="T19" fmla="*/ 287 h 330"/>
                <a:gd name="T20" fmla="*/ 43 w 500"/>
                <a:gd name="T21" fmla="*/ 298 h 330"/>
                <a:gd name="T22" fmla="*/ 54 w 500"/>
                <a:gd name="T23" fmla="*/ 319 h 330"/>
                <a:gd name="T24" fmla="*/ 383 w 500"/>
                <a:gd name="T25" fmla="*/ 309 h 330"/>
                <a:gd name="T26" fmla="*/ 405 w 500"/>
                <a:gd name="T27" fmla="*/ 330 h 330"/>
                <a:gd name="T28" fmla="*/ 426 w 500"/>
                <a:gd name="T29" fmla="*/ 298 h 330"/>
                <a:gd name="T30" fmla="*/ 437 w 500"/>
                <a:gd name="T31" fmla="*/ 255 h 330"/>
                <a:gd name="T32" fmla="*/ 426 w 500"/>
                <a:gd name="T33" fmla="*/ 223 h 330"/>
                <a:gd name="T34" fmla="*/ 490 w 500"/>
                <a:gd name="T35" fmla="*/ 181 h 330"/>
                <a:gd name="T36" fmla="*/ 500 w 500"/>
                <a:gd name="T37" fmla="*/ 159 h 330"/>
                <a:gd name="T38" fmla="*/ 500 w 500"/>
                <a:gd name="T39" fmla="*/ 149 h 330"/>
                <a:gd name="T40" fmla="*/ 458 w 500"/>
                <a:gd name="T41" fmla="*/ 106 h 330"/>
                <a:gd name="T42" fmla="*/ 415 w 500"/>
                <a:gd name="T43" fmla="*/ 53 h 330"/>
                <a:gd name="T44" fmla="*/ 405 w 500"/>
                <a:gd name="T45" fmla="*/ 0 h 330"/>
                <a:gd name="T46" fmla="*/ 0 w 500"/>
                <a:gd name="T47" fmla="*/ 10 h 330"/>
                <a:gd name="T48" fmla="*/ 0 w 500"/>
                <a:gd name="T49" fmla="*/ 0 h 3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00"/>
                <a:gd name="T76" fmla="*/ 0 h 330"/>
                <a:gd name="T77" fmla="*/ 500 w 500"/>
                <a:gd name="T78" fmla="*/ 330 h 3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00" h="330">
                  <a:moveTo>
                    <a:pt x="0" y="0"/>
                  </a:moveTo>
                  <a:lnTo>
                    <a:pt x="0" y="0"/>
                  </a:lnTo>
                  <a:lnTo>
                    <a:pt x="0" y="32"/>
                  </a:lnTo>
                  <a:lnTo>
                    <a:pt x="0" y="53"/>
                  </a:lnTo>
                  <a:lnTo>
                    <a:pt x="0" y="74"/>
                  </a:lnTo>
                  <a:lnTo>
                    <a:pt x="0" y="117"/>
                  </a:lnTo>
                  <a:lnTo>
                    <a:pt x="32" y="181"/>
                  </a:lnTo>
                  <a:lnTo>
                    <a:pt x="32" y="202"/>
                  </a:lnTo>
                  <a:lnTo>
                    <a:pt x="43" y="234"/>
                  </a:lnTo>
                  <a:lnTo>
                    <a:pt x="54" y="287"/>
                  </a:lnTo>
                  <a:lnTo>
                    <a:pt x="43" y="298"/>
                  </a:lnTo>
                  <a:lnTo>
                    <a:pt x="54" y="319"/>
                  </a:lnTo>
                  <a:lnTo>
                    <a:pt x="383" y="309"/>
                  </a:lnTo>
                  <a:lnTo>
                    <a:pt x="405" y="330"/>
                  </a:lnTo>
                  <a:lnTo>
                    <a:pt x="426" y="298"/>
                  </a:lnTo>
                  <a:lnTo>
                    <a:pt x="437" y="255"/>
                  </a:lnTo>
                  <a:lnTo>
                    <a:pt x="426" y="223"/>
                  </a:lnTo>
                  <a:lnTo>
                    <a:pt x="490" y="181"/>
                  </a:lnTo>
                  <a:lnTo>
                    <a:pt x="500" y="159"/>
                  </a:lnTo>
                  <a:lnTo>
                    <a:pt x="500" y="149"/>
                  </a:lnTo>
                  <a:lnTo>
                    <a:pt x="458" y="106"/>
                  </a:lnTo>
                  <a:lnTo>
                    <a:pt x="415" y="53"/>
                  </a:lnTo>
                  <a:lnTo>
                    <a:pt x="405" y="0"/>
                  </a:lnTo>
                  <a:lnTo>
                    <a:pt x="0" y="10"/>
                  </a:lnTo>
                  <a:lnTo>
                    <a:pt x="0" y="0"/>
                  </a:lnTo>
                  <a:close/>
                </a:path>
              </a:pathLst>
            </a:custGeom>
            <a:grpFill/>
            <a:ln w="9525">
              <a:noFill/>
              <a:round/>
              <a:headEnd/>
              <a:tailEnd/>
            </a:ln>
          </p:spPr>
          <p:txBody>
            <a:bodyPr/>
            <a:lstStyle/>
            <a:p>
              <a:pPr>
                <a:defRPr/>
              </a:pPr>
              <a:endParaRPr lang="en-US"/>
            </a:p>
          </p:txBody>
        </p:sp>
        <p:sp>
          <p:nvSpPr>
            <p:cNvPr id="13451" name="Freeform 234" descr="30%"/>
            <p:cNvSpPr>
              <a:spLocks/>
            </p:cNvSpPr>
            <p:nvPr/>
          </p:nvSpPr>
          <p:spPr bwMode="auto">
            <a:xfrm>
              <a:off x="2708" y="1663"/>
              <a:ext cx="500" cy="330"/>
            </a:xfrm>
            <a:custGeom>
              <a:avLst/>
              <a:gdLst>
                <a:gd name="T0" fmla="*/ 0 w 500"/>
                <a:gd name="T1" fmla="*/ 0 h 330"/>
                <a:gd name="T2" fmla="*/ 0 w 500"/>
                <a:gd name="T3" fmla="*/ 0 h 330"/>
                <a:gd name="T4" fmla="*/ 0 w 500"/>
                <a:gd name="T5" fmla="*/ 32 h 330"/>
                <a:gd name="T6" fmla="*/ 0 w 500"/>
                <a:gd name="T7" fmla="*/ 53 h 330"/>
                <a:gd name="T8" fmla="*/ 0 w 500"/>
                <a:gd name="T9" fmla="*/ 74 h 330"/>
                <a:gd name="T10" fmla="*/ 0 w 500"/>
                <a:gd name="T11" fmla="*/ 117 h 330"/>
                <a:gd name="T12" fmla="*/ 32 w 500"/>
                <a:gd name="T13" fmla="*/ 181 h 330"/>
                <a:gd name="T14" fmla="*/ 32 w 500"/>
                <a:gd name="T15" fmla="*/ 202 h 330"/>
                <a:gd name="T16" fmla="*/ 43 w 500"/>
                <a:gd name="T17" fmla="*/ 234 h 330"/>
                <a:gd name="T18" fmla="*/ 54 w 500"/>
                <a:gd name="T19" fmla="*/ 287 h 330"/>
                <a:gd name="T20" fmla="*/ 43 w 500"/>
                <a:gd name="T21" fmla="*/ 298 h 330"/>
                <a:gd name="T22" fmla="*/ 54 w 500"/>
                <a:gd name="T23" fmla="*/ 319 h 330"/>
                <a:gd name="T24" fmla="*/ 383 w 500"/>
                <a:gd name="T25" fmla="*/ 309 h 330"/>
                <a:gd name="T26" fmla="*/ 405 w 500"/>
                <a:gd name="T27" fmla="*/ 330 h 330"/>
                <a:gd name="T28" fmla="*/ 426 w 500"/>
                <a:gd name="T29" fmla="*/ 298 h 330"/>
                <a:gd name="T30" fmla="*/ 437 w 500"/>
                <a:gd name="T31" fmla="*/ 255 h 330"/>
                <a:gd name="T32" fmla="*/ 426 w 500"/>
                <a:gd name="T33" fmla="*/ 223 h 330"/>
                <a:gd name="T34" fmla="*/ 490 w 500"/>
                <a:gd name="T35" fmla="*/ 181 h 330"/>
                <a:gd name="T36" fmla="*/ 500 w 500"/>
                <a:gd name="T37" fmla="*/ 159 h 330"/>
                <a:gd name="T38" fmla="*/ 500 w 500"/>
                <a:gd name="T39" fmla="*/ 149 h 330"/>
                <a:gd name="T40" fmla="*/ 458 w 500"/>
                <a:gd name="T41" fmla="*/ 106 h 330"/>
                <a:gd name="T42" fmla="*/ 415 w 500"/>
                <a:gd name="T43" fmla="*/ 53 h 330"/>
                <a:gd name="T44" fmla="*/ 405 w 500"/>
                <a:gd name="T45" fmla="*/ 0 h 330"/>
                <a:gd name="T46" fmla="*/ 0 w 500"/>
                <a:gd name="T47" fmla="*/ 10 h 330"/>
                <a:gd name="T48" fmla="*/ 0 w 500"/>
                <a:gd name="T49" fmla="*/ 0 h 3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00"/>
                <a:gd name="T76" fmla="*/ 0 h 330"/>
                <a:gd name="T77" fmla="*/ 500 w 500"/>
                <a:gd name="T78" fmla="*/ 330 h 3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00" h="330">
                  <a:moveTo>
                    <a:pt x="0" y="0"/>
                  </a:moveTo>
                  <a:lnTo>
                    <a:pt x="0" y="0"/>
                  </a:lnTo>
                  <a:lnTo>
                    <a:pt x="0" y="32"/>
                  </a:lnTo>
                  <a:lnTo>
                    <a:pt x="0" y="53"/>
                  </a:lnTo>
                  <a:lnTo>
                    <a:pt x="0" y="74"/>
                  </a:lnTo>
                  <a:lnTo>
                    <a:pt x="0" y="117"/>
                  </a:lnTo>
                  <a:lnTo>
                    <a:pt x="32" y="181"/>
                  </a:lnTo>
                  <a:lnTo>
                    <a:pt x="32" y="202"/>
                  </a:lnTo>
                  <a:lnTo>
                    <a:pt x="43" y="234"/>
                  </a:lnTo>
                  <a:lnTo>
                    <a:pt x="54" y="287"/>
                  </a:lnTo>
                  <a:lnTo>
                    <a:pt x="43" y="298"/>
                  </a:lnTo>
                  <a:lnTo>
                    <a:pt x="54" y="319"/>
                  </a:lnTo>
                  <a:lnTo>
                    <a:pt x="383" y="309"/>
                  </a:lnTo>
                  <a:lnTo>
                    <a:pt x="405" y="330"/>
                  </a:lnTo>
                  <a:lnTo>
                    <a:pt x="426" y="298"/>
                  </a:lnTo>
                  <a:lnTo>
                    <a:pt x="437" y="255"/>
                  </a:lnTo>
                  <a:lnTo>
                    <a:pt x="426" y="223"/>
                  </a:lnTo>
                  <a:lnTo>
                    <a:pt x="490" y="181"/>
                  </a:lnTo>
                  <a:lnTo>
                    <a:pt x="500" y="159"/>
                  </a:lnTo>
                  <a:lnTo>
                    <a:pt x="500" y="149"/>
                  </a:lnTo>
                  <a:lnTo>
                    <a:pt x="458" y="106"/>
                  </a:lnTo>
                  <a:lnTo>
                    <a:pt x="415" y="53"/>
                  </a:lnTo>
                  <a:lnTo>
                    <a:pt x="405" y="0"/>
                  </a:lnTo>
                  <a:lnTo>
                    <a:pt x="0" y="10"/>
                  </a:lnTo>
                  <a:lnTo>
                    <a:pt x="0" y="0"/>
                  </a:lnTo>
                </a:path>
              </a:pathLst>
            </a:custGeom>
            <a:grpFill/>
            <a:ln w="17463" cap="flat">
              <a:noFill/>
              <a:prstDash val="solid"/>
              <a:round/>
              <a:headEnd/>
              <a:tailEnd/>
            </a:ln>
          </p:spPr>
          <p:txBody>
            <a:bodyPr/>
            <a:lstStyle/>
            <a:p>
              <a:pPr>
                <a:defRPr/>
              </a:pPr>
              <a:endParaRPr lang="en-US"/>
            </a:p>
          </p:txBody>
        </p:sp>
      </p:grpSp>
      <p:grpSp>
        <p:nvGrpSpPr>
          <p:cNvPr id="13488" name="Group 235"/>
          <p:cNvGrpSpPr>
            <a:grpSpLocks/>
          </p:cNvGrpSpPr>
          <p:nvPr/>
        </p:nvGrpSpPr>
        <p:grpSpPr bwMode="auto">
          <a:xfrm>
            <a:off x="5126038" y="3309938"/>
            <a:ext cx="895350" cy="777875"/>
            <a:chOff x="2751" y="2057"/>
            <a:chExt cx="564" cy="490"/>
          </a:xfrm>
          <a:solidFill>
            <a:schemeClr val="bg1"/>
          </a:solidFill>
        </p:grpSpPr>
        <p:sp>
          <p:nvSpPr>
            <p:cNvPr id="13448" name="Freeform 236" descr="30%"/>
            <p:cNvSpPr>
              <a:spLocks/>
            </p:cNvSpPr>
            <p:nvPr/>
          </p:nvSpPr>
          <p:spPr bwMode="auto">
            <a:xfrm>
              <a:off x="2751" y="2057"/>
              <a:ext cx="564" cy="490"/>
            </a:xfrm>
            <a:custGeom>
              <a:avLst/>
              <a:gdLst>
                <a:gd name="T0" fmla="*/ 0 w 564"/>
                <a:gd name="T1" fmla="*/ 11 h 490"/>
                <a:gd name="T2" fmla="*/ 0 w 564"/>
                <a:gd name="T3" fmla="*/ 11 h 490"/>
                <a:gd name="T4" fmla="*/ 32 w 564"/>
                <a:gd name="T5" fmla="*/ 74 h 490"/>
                <a:gd name="T6" fmla="*/ 53 w 564"/>
                <a:gd name="T7" fmla="*/ 85 h 490"/>
                <a:gd name="T8" fmla="*/ 64 w 564"/>
                <a:gd name="T9" fmla="*/ 85 h 490"/>
                <a:gd name="T10" fmla="*/ 74 w 564"/>
                <a:gd name="T11" fmla="*/ 96 h 490"/>
                <a:gd name="T12" fmla="*/ 74 w 564"/>
                <a:gd name="T13" fmla="*/ 96 h 490"/>
                <a:gd name="T14" fmla="*/ 64 w 564"/>
                <a:gd name="T15" fmla="*/ 96 h 490"/>
                <a:gd name="T16" fmla="*/ 53 w 564"/>
                <a:gd name="T17" fmla="*/ 128 h 490"/>
                <a:gd name="T18" fmla="*/ 74 w 564"/>
                <a:gd name="T19" fmla="*/ 160 h 490"/>
                <a:gd name="T20" fmla="*/ 96 w 564"/>
                <a:gd name="T21" fmla="*/ 160 h 490"/>
                <a:gd name="T22" fmla="*/ 96 w 564"/>
                <a:gd name="T23" fmla="*/ 394 h 490"/>
                <a:gd name="T24" fmla="*/ 96 w 564"/>
                <a:gd name="T25" fmla="*/ 447 h 490"/>
                <a:gd name="T26" fmla="*/ 468 w 564"/>
                <a:gd name="T27" fmla="*/ 437 h 490"/>
                <a:gd name="T28" fmla="*/ 479 w 564"/>
                <a:gd name="T29" fmla="*/ 469 h 490"/>
                <a:gd name="T30" fmla="*/ 457 w 564"/>
                <a:gd name="T31" fmla="*/ 490 h 490"/>
                <a:gd name="T32" fmla="*/ 511 w 564"/>
                <a:gd name="T33" fmla="*/ 490 h 490"/>
                <a:gd name="T34" fmla="*/ 521 w 564"/>
                <a:gd name="T35" fmla="*/ 469 h 490"/>
                <a:gd name="T36" fmla="*/ 532 w 564"/>
                <a:gd name="T37" fmla="*/ 447 h 490"/>
                <a:gd name="T38" fmla="*/ 543 w 564"/>
                <a:gd name="T39" fmla="*/ 437 h 490"/>
                <a:gd name="T40" fmla="*/ 543 w 564"/>
                <a:gd name="T41" fmla="*/ 415 h 490"/>
                <a:gd name="T42" fmla="*/ 553 w 564"/>
                <a:gd name="T43" fmla="*/ 415 h 490"/>
                <a:gd name="T44" fmla="*/ 564 w 564"/>
                <a:gd name="T45" fmla="*/ 384 h 490"/>
                <a:gd name="T46" fmla="*/ 553 w 564"/>
                <a:gd name="T47" fmla="*/ 384 h 490"/>
                <a:gd name="T48" fmla="*/ 543 w 564"/>
                <a:gd name="T49" fmla="*/ 384 h 490"/>
                <a:gd name="T50" fmla="*/ 532 w 564"/>
                <a:gd name="T51" fmla="*/ 352 h 490"/>
                <a:gd name="T52" fmla="*/ 521 w 564"/>
                <a:gd name="T53" fmla="*/ 320 h 490"/>
                <a:gd name="T54" fmla="*/ 511 w 564"/>
                <a:gd name="T55" fmla="*/ 298 h 490"/>
                <a:gd name="T56" fmla="*/ 489 w 564"/>
                <a:gd name="T57" fmla="*/ 288 h 490"/>
                <a:gd name="T58" fmla="*/ 457 w 564"/>
                <a:gd name="T59" fmla="*/ 266 h 490"/>
                <a:gd name="T60" fmla="*/ 447 w 564"/>
                <a:gd name="T61" fmla="*/ 234 h 490"/>
                <a:gd name="T62" fmla="*/ 468 w 564"/>
                <a:gd name="T63" fmla="*/ 192 h 490"/>
                <a:gd name="T64" fmla="*/ 447 w 564"/>
                <a:gd name="T65" fmla="*/ 181 h 490"/>
                <a:gd name="T66" fmla="*/ 415 w 564"/>
                <a:gd name="T67" fmla="*/ 181 h 490"/>
                <a:gd name="T68" fmla="*/ 415 w 564"/>
                <a:gd name="T69" fmla="*/ 149 h 490"/>
                <a:gd name="T70" fmla="*/ 362 w 564"/>
                <a:gd name="T71" fmla="*/ 96 h 490"/>
                <a:gd name="T72" fmla="*/ 340 w 564"/>
                <a:gd name="T73" fmla="*/ 42 h 490"/>
                <a:gd name="T74" fmla="*/ 351 w 564"/>
                <a:gd name="T75" fmla="*/ 21 h 490"/>
                <a:gd name="T76" fmla="*/ 330 w 564"/>
                <a:gd name="T77" fmla="*/ 0 h 490"/>
                <a:gd name="T78" fmla="*/ 0 w 564"/>
                <a:gd name="T79" fmla="*/ 11 h 49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64"/>
                <a:gd name="T121" fmla="*/ 0 h 490"/>
                <a:gd name="T122" fmla="*/ 564 w 564"/>
                <a:gd name="T123" fmla="*/ 490 h 49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64" h="490">
                  <a:moveTo>
                    <a:pt x="0" y="11"/>
                  </a:moveTo>
                  <a:lnTo>
                    <a:pt x="0" y="11"/>
                  </a:lnTo>
                  <a:lnTo>
                    <a:pt x="32" y="74"/>
                  </a:lnTo>
                  <a:lnTo>
                    <a:pt x="53" y="85"/>
                  </a:lnTo>
                  <a:lnTo>
                    <a:pt x="64" y="85"/>
                  </a:lnTo>
                  <a:lnTo>
                    <a:pt x="74" y="96"/>
                  </a:lnTo>
                  <a:lnTo>
                    <a:pt x="64" y="96"/>
                  </a:lnTo>
                  <a:lnTo>
                    <a:pt x="53" y="128"/>
                  </a:lnTo>
                  <a:lnTo>
                    <a:pt x="74" y="160"/>
                  </a:lnTo>
                  <a:lnTo>
                    <a:pt x="96" y="160"/>
                  </a:lnTo>
                  <a:lnTo>
                    <a:pt x="96" y="394"/>
                  </a:lnTo>
                  <a:lnTo>
                    <a:pt x="96" y="447"/>
                  </a:lnTo>
                  <a:lnTo>
                    <a:pt x="468" y="437"/>
                  </a:lnTo>
                  <a:lnTo>
                    <a:pt x="479" y="469"/>
                  </a:lnTo>
                  <a:lnTo>
                    <a:pt x="457" y="490"/>
                  </a:lnTo>
                  <a:lnTo>
                    <a:pt x="511" y="490"/>
                  </a:lnTo>
                  <a:lnTo>
                    <a:pt x="521" y="469"/>
                  </a:lnTo>
                  <a:lnTo>
                    <a:pt x="532" y="447"/>
                  </a:lnTo>
                  <a:lnTo>
                    <a:pt x="543" y="437"/>
                  </a:lnTo>
                  <a:lnTo>
                    <a:pt x="543" y="415"/>
                  </a:lnTo>
                  <a:lnTo>
                    <a:pt x="553" y="415"/>
                  </a:lnTo>
                  <a:lnTo>
                    <a:pt x="564" y="384"/>
                  </a:lnTo>
                  <a:lnTo>
                    <a:pt x="553" y="384"/>
                  </a:lnTo>
                  <a:lnTo>
                    <a:pt x="543" y="384"/>
                  </a:lnTo>
                  <a:lnTo>
                    <a:pt x="532" y="352"/>
                  </a:lnTo>
                  <a:lnTo>
                    <a:pt x="521" y="320"/>
                  </a:lnTo>
                  <a:lnTo>
                    <a:pt x="511" y="298"/>
                  </a:lnTo>
                  <a:lnTo>
                    <a:pt x="489" y="288"/>
                  </a:lnTo>
                  <a:lnTo>
                    <a:pt x="457" y="266"/>
                  </a:lnTo>
                  <a:lnTo>
                    <a:pt x="447" y="234"/>
                  </a:lnTo>
                  <a:lnTo>
                    <a:pt x="468" y="192"/>
                  </a:lnTo>
                  <a:lnTo>
                    <a:pt x="447" y="181"/>
                  </a:lnTo>
                  <a:lnTo>
                    <a:pt x="415" y="181"/>
                  </a:lnTo>
                  <a:lnTo>
                    <a:pt x="415" y="149"/>
                  </a:lnTo>
                  <a:lnTo>
                    <a:pt x="362" y="96"/>
                  </a:lnTo>
                  <a:lnTo>
                    <a:pt x="340" y="42"/>
                  </a:lnTo>
                  <a:lnTo>
                    <a:pt x="351" y="21"/>
                  </a:lnTo>
                  <a:lnTo>
                    <a:pt x="330" y="0"/>
                  </a:lnTo>
                  <a:lnTo>
                    <a:pt x="0" y="11"/>
                  </a:lnTo>
                  <a:close/>
                </a:path>
              </a:pathLst>
            </a:custGeom>
            <a:grpFill/>
            <a:ln w="9525">
              <a:noFill/>
              <a:round/>
              <a:headEnd/>
              <a:tailEnd/>
            </a:ln>
          </p:spPr>
          <p:txBody>
            <a:bodyPr/>
            <a:lstStyle/>
            <a:p>
              <a:pPr>
                <a:defRPr/>
              </a:pPr>
              <a:endParaRPr lang="en-US"/>
            </a:p>
          </p:txBody>
        </p:sp>
        <p:sp>
          <p:nvSpPr>
            <p:cNvPr id="13449" name="Freeform 237" descr="30%"/>
            <p:cNvSpPr>
              <a:spLocks/>
            </p:cNvSpPr>
            <p:nvPr/>
          </p:nvSpPr>
          <p:spPr bwMode="auto">
            <a:xfrm>
              <a:off x="2751" y="2057"/>
              <a:ext cx="564" cy="490"/>
            </a:xfrm>
            <a:custGeom>
              <a:avLst/>
              <a:gdLst>
                <a:gd name="T0" fmla="*/ 0 w 564"/>
                <a:gd name="T1" fmla="*/ 11 h 490"/>
                <a:gd name="T2" fmla="*/ 0 w 564"/>
                <a:gd name="T3" fmla="*/ 11 h 490"/>
                <a:gd name="T4" fmla="*/ 32 w 564"/>
                <a:gd name="T5" fmla="*/ 74 h 490"/>
                <a:gd name="T6" fmla="*/ 53 w 564"/>
                <a:gd name="T7" fmla="*/ 85 h 490"/>
                <a:gd name="T8" fmla="*/ 64 w 564"/>
                <a:gd name="T9" fmla="*/ 85 h 490"/>
                <a:gd name="T10" fmla="*/ 74 w 564"/>
                <a:gd name="T11" fmla="*/ 96 h 490"/>
                <a:gd name="T12" fmla="*/ 74 w 564"/>
                <a:gd name="T13" fmla="*/ 96 h 490"/>
                <a:gd name="T14" fmla="*/ 64 w 564"/>
                <a:gd name="T15" fmla="*/ 96 h 490"/>
                <a:gd name="T16" fmla="*/ 53 w 564"/>
                <a:gd name="T17" fmla="*/ 128 h 490"/>
                <a:gd name="T18" fmla="*/ 74 w 564"/>
                <a:gd name="T19" fmla="*/ 160 h 490"/>
                <a:gd name="T20" fmla="*/ 96 w 564"/>
                <a:gd name="T21" fmla="*/ 160 h 490"/>
                <a:gd name="T22" fmla="*/ 96 w 564"/>
                <a:gd name="T23" fmla="*/ 394 h 490"/>
                <a:gd name="T24" fmla="*/ 96 w 564"/>
                <a:gd name="T25" fmla="*/ 447 h 490"/>
                <a:gd name="T26" fmla="*/ 468 w 564"/>
                <a:gd name="T27" fmla="*/ 437 h 490"/>
                <a:gd name="T28" fmla="*/ 479 w 564"/>
                <a:gd name="T29" fmla="*/ 469 h 490"/>
                <a:gd name="T30" fmla="*/ 457 w 564"/>
                <a:gd name="T31" fmla="*/ 490 h 490"/>
                <a:gd name="T32" fmla="*/ 511 w 564"/>
                <a:gd name="T33" fmla="*/ 490 h 490"/>
                <a:gd name="T34" fmla="*/ 521 w 564"/>
                <a:gd name="T35" fmla="*/ 469 h 490"/>
                <a:gd name="T36" fmla="*/ 532 w 564"/>
                <a:gd name="T37" fmla="*/ 447 h 490"/>
                <a:gd name="T38" fmla="*/ 543 w 564"/>
                <a:gd name="T39" fmla="*/ 437 h 490"/>
                <a:gd name="T40" fmla="*/ 543 w 564"/>
                <a:gd name="T41" fmla="*/ 415 h 490"/>
                <a:gd name="T42" fmla="*/ 553 w 564"/>
                <a:gd name="T43" fmla="*/ 415 h 490"/>
                <a:gd name="T44" fmla="*/ 564 w 564"/>
                <a:gd name="T45" fmla="*/ 384 h 490"/>
                <a:gd name="T46" fmla="*/ 553 w 564"/>
                <a:gd name="T47" fmla="*/ 384 h 490"/>
                <a:gd name="T48" fmla="*/ 543 w 564"/>
                <a:gd name="T49" fmla="*/ 384 h 490"/>
                <a:gd name="T50" fmla="*/ 532 w 564"/>
                <a:gd name="T51" fmla="*/ 352 h 490"/>
                <a:gd name="T52" fmla="*/ 521 w 564"/>
                <a:gd name="T53" fmla="*/ 320 h 490"/>
                <a:gd name="T54" fmla="*/ 511 w 564"/>
                <a:gd name="T55" fmla="*/ 298 h 490"/>
                <a:gd name="T56" fmla="*/ 489 w 564"/>
                <a:gd name="T57" fmla="*/ 288 h 490"/>
                <a:gd name="T58" fmla="*/ 457 w 564"/>
                <a:gd name="T59" fmla="*/ 266 h 490"/>
                <a:gd name="T60" fmla="*/ 447 w 564"/>
                <a:gd name="T61" fmla="*/ 234 h 490"/>
                <a:gd name="T62" fmla="*/ 468 w 564"/>
                <a:gd name="T63" fmla="*/ 192 h 490"/>
                <a:gd name="T64" fmla="*/ 447 w 564"/>
                <a:gd name="T65" fmla="*/ 181 h 490"/>
                <a:gd name="T66" fmla="*/ 415 w 564"/>
                <a:gd name="T67" fmla="*/ 181 h 490"/>
                <a:gd name="T68" fmla="*/ 415 w 564"/>
                <a:gd name="T69" fmla="*/ 149 h 490"/>
                <a:gd name="T70" fmla="*/ 362 w 564"/>
                <a:gd name="T71" fmla="*/ 96 h 490"/>
                <a:gd name="T72" fmla="*/ 340 w 564"/>
                <a:gd name="T73" fmla="*/ 42 h 490"/>
                <a:gd name="T74" fmla="*/ 351 w 564"/>
                <a:gd name="T75" fmla="*/ 21 h 490"/>
                <a:gd name="T76" fmla="*/ 330 w 564"/>
                <a:gd name="T77" fmla="*/ 0 h 490"/>
                <a:gd name="T78" fmla="*/ 0 w 564"/>
                <a:gd name="T79" fmla="*/ 11 h 49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64"/>
                <a:gd name="T121" fmla="*/ 0 h 490"/>
                <a:gd name="T122" fmla="*/ 564 w 564"/>
                <a:gd name="T123" fmla="*/ 490 h 49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64" h="490">
                  <a:moveTo>
                    <a:pt x="0" y="11"/>
                  </a:moveTo>
                  <a:lnTo>
                    <a:pt x="0" y="11"/>
                  </a:lnTo>
                  <a:lnTo>
                    <a:pt x="32" y="74"/>
                  </a:lnTo>
                  <a:lnTo>
                    <a:pt x="53" y="85"/>
                  </a:lnTo>
                  <a:lnTo>
                    <a:pt x="64" y="85"/>
                  </a:lnTo>
                  <a:lnTo>
                    <a:pt x="74" y="96"/>
                  </a:lnTo>
                  <a:lnTo>
                    <a:pt x="64" y="96"/>
                  </a:lnTo>
                  <a:lnTo>
                    <a:pt x="53" y="128"/>
                  </a:lnTo>
                  <a:lnTo>
                    <a:pt x="74" y="160"/>
                  </a:lnTo>
                  <a:lnTo>
                    <a:pt x="96" y="160"/>
                  </a:lnTo>
                  <a:lnTo>
                    <a:pt x="96" y="394"/>
                  </a:lnTo>
                  <a:lnTo>
                    <a:pt x="96" y="447"/>
                  </a:lnTo>
                  <a:lnTo>
                    <a:pt x="468" y="437"/>
                  </a:lnTo>
                  <a:lnTo>
                    <a:pt x="479" y="469"/>
                  </a:lnTo>
                  <a:lnTo>
                    <a:pt x="457" y="490"/>
                  </a:lnTo>
                  <a:lnTo>
                    <a:pt x="511" y="490"/>
                  </a:lnTo>
                  <a:lnTo>
                    <a:pt x="521" y="469"/>
                  </a:lnTo>
                  <a:lnTo>
                    <a:pt x="532" y="447"/>
                  </a:lnTo>
                  <a:lnTo>
                    <a:pt x="543" y="437"/>
                  </a:lnTo>
                  <a:lnTo>
                    <a:pt x="543" y="415"/>
                  </a:lnTo>
                  <a:lnTo>
                    <a:pt x="553" y="415"/>
                  </a:lnTo>
                  <a:lnTo>
                    <a:pt x="564" y="384"/>
                  </a:lnTo>
                  <a:lnTo>
                    <a:pt x="553" y="384"/>
                  </a:lnTo>
                  <a:lnTo>
                    <a:pt x="543" y="384"/>
                  </a:lnTo>
                  <a:lnTo>
                    <a:pt x="532" y="352"/>
                  </a:lnTo>
                  <a:lnTo>
                    <a:pt x="521" y="320"/>
                  </a:lnTo>
                  <a:lnTo>
                    <a:pt x="511" y="298"/>
                  </a:lnTo>
                  <a:lnTo>
                    <a:pt x="489" y="288"/>
                  </a:lnTo>
                  <a:lnTo>
                    <a:pt x="457" y="266"/>
                  </a:lnTo>
                  <a:lnTo>
                    <a:pt x="447" y="234"/>
                  </a:lnTo>
                  <a:lnTo>
                    <a:pt x="468" y="192"/>
                  </a:lnTo>
                  <a:lnTo>
                    <a:pt x="447" y="181"/>
                  </a:lnTo>
                  <a:lnTo>
                    <a:pt x="415" y="181"/>
                  </a:lnTo>
                  <a:lnTo>
                    <a:pt x="415" y="149"/>
                  </a:lnTo>
                  <a:lnTo>
                    <a:pt x="362" y="96"/>
                  </a:lnTo>
                  <a:lnTo>
                    <a:pt x="340" y="42"/>
                  </a:lnTo>
                  <a:lnTo>
                    <a:pt x="351" y="21"/>
                  </a:lnTo>
                  <a:lnTo>
                    <a:pt x="330" y="0"/>
                  </a:lnTo>
                  <a:lnTo>
                    <a:pt x="0" y="11"/>
                  </a:lnTo>
                </a:path>
              </a:pathLst>
            </a:custGeom>
            <a:grpFill/>
            <a:ln w="17463" cap="flat">
              <a:solidFill>
                <a:srgbClr val="000000"/>
              </a:solidFill>
              <a:prstDash val="solid"/>
              <a:round/>
              <a:headEnd/>
              <a:tailEnd/>
            </a:ln>
          </p:spPr>
          <p:txBody>
            <a:bodyPr/>
            <a:lstStyle/>
            <a:p>
              <a:pPr>
                <a:defRPr/>
              </a:pPr>
              <a:endParaRPr lang="en-US"/>
            </a:p>
          </p:txBody>
        </p:sp>
      </p:grpSp>
      <p:sp>
        <p:nvSpPr>
          <p:cNvPr id="13407" name="Rectangle 238"/>
          <p:cNvSpPr>
            <a:spLocks noChangeArrowheads="1"/>
          </p:cNvSpPr>
          <p:nvPr/>
        </p:nvSpPr>
        <p:spPr bwMode="auto">
          <a:xfrm>
            <a:off x="5334000" y="3554413"/>
            <a:ext cx="388938" cy="244475"/>
          </a:xfrm>
          <a:prstGeom prst="rect">
            <a:avLst/>
          </a:prstGeom>
          <a:noFill/>
          <a:ln w="9525">
            <a:noFill/>
            <a:miter lim="800000"/>
            <a:headEnd/>
            <a:tailEnd/>
          </a:ln>
        </p:spPr>
        <p:txBody>
          <a:bodyPr wrap="none">
            <a:spAutoFit/>
          </a:bodyPr>
          <a:lstStyle/>
          <a:p>
            <a:pPr algn="l"/>
            <a:r>
              <a:rPr lang="en-US" sz="1000" b="1" baseline="0">
                <a:latin typeface="Arial" charset="0"/>
              </a:rPr>
              <a:t>MO</a:t>
            </a:r>
          </a:p>
        </p:txBody>
      </p:sp>
      <p:grpSp>
        <p:nvGrpSpPr>
          <p:cNvPr id="13489" name="Group 239"/>
          <p:cNvGrpSpPr>
            <a:grpSpLocks/>
          </p:cNvGrpSpPr>
          <p:nvPr/>
        </p:nvGrpSpPr>
        <p:grpSpPr bwMode="auto">
          <a:xfrm>
            <a:off x="4078288" y="2854325"/>
            <a:ext cx="1098550" cy="557213"/>
            <a:chOff x="2091" y="1780"/>
            <a:chExt cx="692" cy="351"/>
          </a:xfrm>
          <a:solidFill>
            <a:schemeClr val="bg1"/>
          </a:solidFill>
        </p:grpSpPr>
        <p:sp>
          <p:nvSpPr>
            <p:cNvPr id="13446" name="Freeform 240"/>
            <p:cNvSpPr>
              <a:spLocks/>
            </p:cNvSpPr>
            <p:nvPr/>
          </p:nvSpPr>
          <p:spPr bwMode="auto">
            <a:xfrm>
              <a:off x="2091" y="1780"/>
              <a:ext cx="692" cy="351"/>
            </a:xfrm>
            <a:custGeom>
              <a:avLst/>
              <a:gdLst>
                <a:gd name="T0" fmla="*/ 0 w 692"/>
                <a:gd name="T1" fmla="*/ 213 h 351"/>
                <a:gd name="T2" fmla="*/ 0 w 692"/>
                <a:gd name="T3" fmla="*/ 213 h 351"/>
                <a:gd name="T4" fmla="*/ 21 w 692"/>
                <a:gd name="T5" fmla="*/ 0 h 351"/>
                <a:gd name="T6" fmla="*/ 447 w 692"/>
                <a:gd name="T7" fmla="*/ 21 h 351"/>
                <a:gd name="T8" fmla="*/ 479 w 692"/>
                <a:gd name="T9" fmla="*/ 53 h 351"/>
                <a:gd name="T10" fmla="*/ 532 w 692"/>
                <a:gd name="T11" fmla="*/ 42 h 351"/>
                <a:gd name="T12" fmla="*/ 553 w 692"/>
                <a:gd name="T13" fmla="*/ 53 h 351"/>
                <a:gd name="T14" fmla="*/ 585 w 692"/>
                <a:gd name="T15" fmla="*/ 64 h 351"/>
                <a:gd name="T16" fmla="*/ 596 w 692"/>
                <a:gd name="T17" fmla="*/ 85 h 351"/>
                <a:gd name="T18" fmla="*/ 607 w 692"/>
                <a:gd name="T19" fmla="*/ 85 h 351"/>
                <a:gd name="T20" fmla="*/ 628 w 692"/>
                <a:gd name="T21" fmla="*/ 149 h 351"/>
                <a:gd name="T22" fmla="*/ 639 w 692"/>
                <a:gd name="T23" fmla="*/ 170 h 351"/>
                <a:gd name="T24" fmla="*/ 649 w 692"/>
                <a:gd name="T25" fmla="*/ 202 h 351"/>
                <a:gd name="T26" fmla="*/ 660 w 692"/>
                <a:gd name="T27" fmla="*/ 256 h 351"/>
                <a:gd name="T28" fmla="*/ 649 w 692"/>
                <a:gd name="T29" fmla="*/ 266 h 351"/>
                <a:gd name="T30" fmla="*/ 660 w 692"/>
                <a:gd name="T31" fmla="*/ 288 h 351"/>
                <a:gd name="T32" fmla="*/ 692 w 692"/>
                <a:gd name="T33" fmla="*/ 351 h 351"/>
                <a:gd name="T34" fmla="*/ 383 w 692"/>
                <a:gd name="T35" fmla="*/ 341 h 351"/>
                <a:gd name="T36" fmla="*/ 149 w 692"/>
                <a:gd name="T37" fmla="*/ 330 h 351"/>
                <a:gd name="T38" fmla="*/ 160 w 692"/>
                <a:gd name="T39" fmla="*/ 224 h 351"/>
                <a:gd name="T40" fmla="*/ 0 w 692"/>
                <a:gd name="T41" fmla="*/ 213 h 3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92"/>
                <a:gd name="T64" fmla="*/ 0 h 351"/>
                <a:gd name="T65" fmla="*/ 692 w 692"/>
                <a:gd name="T66" fmla="*/ 351 h 35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92" h="351">
                  <a:moveTo>
                    <a:pt x="0" y="213"/>
                  </a:moveTo>
                  <a:lnTo>
                    <a:pt x="0" y="213"/>
                  </a:lnTo>
                  <a:lnTo>
                    <a:pt x="21" y="0"/>
                  </a:lnTo>
                  <a:lnTo>
                    <a:pt x="447" y="21"/>
                  </a:lnTo>
                  <a:lnTo>
                    <a:pt x="479" y="53"/>
                  </a:lnTo>
                  <a:lnTo>
                    <a:pt x="532" y="42"/>
                  </a:lnTo>
                  <a:lnTo>
                    <a:pt x="553" y="53"/>
                  </a:lnTo>
                  <a:lnTo>
                    <a:pt x="585" y="64"/>
                  </a:lnTo>
                  <a:lnTo>
                    <a:pt x="596" y="85"/>
                  </a:lnTo>
                  <a:lnTo>
                    <a:pt x="607" y="85"/>
                  </a:lnTo>
                  <a:lnTo>
                    <a:pt x="628" y="149"/>
                  </a:lnTo>
                  <a:lnTo>
                    <a:pt x="639" y="170"/>
                  </a:lnTo>
                  <a:lnTo>
                    <a:pt x="649" y="202"/>
                  </a:lnTo>
                  <a:lnTo>
                    <a:pt x="660" y="256"/>
                  </a:lnTo>
                  <a:lnTo>
                    <a:pt x="649" y="266"/>
                  </a:lnTo>
                  <a:lnTo>
                    <a:pt x="660" y="288"/>
                  </a:lnTo>
                  <a:lnTo>
                    <a:pt x="692" y="351"/>
                  </a:lnTo>
                  <a:lnTo>
                    <a:pt x="383" y="341"/>
                  </a:lnTo>
                  <a:lnTo>
                    <a:pt x="149" y="330"/>
                  </a:lnTo>
                  <a:lnTo>
                    <a:pt x="160" y="224"/>
                  </a:lnTo>
                  <a:lnTo>
                    <a:pt x="0" y="213"/>
                  </a:lnTo>
                  <a:close/>
                </a:path>
              </a:pathLst>
            </a:custGeom>
            <a:grpFill/>
            <a:ln w="9525">
              <a:noFill/>
              <a:round/>
              <a:headEnd/>
              <a:tailEnd/>
            </a:ln>
          </p:spPr>
          <p:txBody>
            <a:bodyPr/>
            <a:lstStyle/>
            <a:p>
              <a:endParaRPr lang="en-US"/>
            </a:p>
          </p:txBody>
        </p:sp>
        <p:sp>
          <p:nvSpPr>
            <p:cNvPr id="13447" name="Freeform 241"/>
            <p:cNvSpPr>
              <a:spLocks/>
            </p:cNvSpPr>
            <p:nvPr/>
          </p:nvSpPr>
          <p:spPr bwMode="auto">
            <a:xfrm>
              <a:off x="2091" y="1780"/>
              <a:ext cx="692" cy="351"/>
            </a:xfrm>
            <a:custGeom>
              <a:avLst/>
              <a:gdLst>
                <a:gd name="T0" fmla="*/ 0 w 692"/>
                <a:gd name="T1" fmla="*/ 213 h 351"/>
                <a:gd name="T2" fmla="*/ 0 w 692"/>
                <a:gd name="T3" fmla="*/ 213 h 351"/>
                <a:gd name="T4" fmla="*/ 21 w 692"/>
                <a:gd name="T5" fmla="*/ 0 h 351"/>
                <a:gd name="T6" fmla="*/ 447 w 692"/>
                <a:gd name="T7" fmla="*/ 21 h 351"/>
                <a:gd name="T8" fmla="*/ 479 w 692"/>
                <a:gd name="T9" fmla="*/ 53 h 351"/>
                <a:gd name="T10" fmla="*/ 532 w 692"/>
                <a:gd name="T11" fmla="*/ 42 h 351"/>
                <a:gd name="T12" fmla="*/ 553 w 692"/>
                <a:gd name="T13" fmla="*/ 53 h 351"/>
                <a:gd name="T14" fmla="*/ 585 w 692"/>
                <a:gd name="T15" fmla="*/ 64 h 351"/>
                <a:gd name="T16" fmla="*/ 596 w 692"/>
                <a:gd name="T17" fmla="*/ 85 h 351"/>
                <a:gd name="T18" fmla="*/ 607 w 692"/>
                <a:gd name="T19" fmla="*/ 85 h 351"/>
                <a:gd name="T20" fmla="*/ 628 w 692"/>
                <a:gd name="T21" fmla="*/ 149 h 351"/>
                <a:gd name="T22" fmla="*/ 639 w 692"/>
                <a:gd name="T23" fmla="*/ 170 h 351"/>
                <a:gd name="T24" fmla="*/ 649 w 692"/>
                <a:gd name="T25" fmla="*/ 202 h 351"/>
                <a:gd name="T26" fmla="*/ 660 w 692"/>
                <a:gd name="T27" fmla="*/ 256 h 351"/>
                <a:gd name="T28" fmla="*/ 649 w 692"/>
                <a:gd name="T29" fmla="*/ 266 h 351"/>
                <a:gd name="T30" fmla="*/ 660 w 692"/>
                <a:gd name="T31" fmla="*/ 288 h 351"/>
                <a:gd name="T32" fmla="*/ 692 w 692"/>
                <a:gd name="T33" fmla="*/ 351 h 351"/>
                <a:gd name="T34" fmla="*/ 383 w 692"/>
                <a:gd name="T35" fmla="*/ 341 h 351"/>
                <a:gd name="T36" fmla="*/ 149 w 692"/>
                <a:gd name="T37" fmla="*/ 330 h 351"/>
                <a:gd name="T38" fmla="*/ 160 w 692"/>
                <a:gd name="T39" fmla="*/ 224 h 351"/>
                <a:gd name="T40" fmla="*/ 0 w 692"/>
                <a:gd name="T41" fmla="*/ 213 h 3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92"/>
                <a:gd name="T64" fmla="*/ 0 h 351"/>
                <a:gd name="T65" fmla="*/ 692 w 692"/>
                <a:gd name="T66" fmla="*/ 351 h 35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92" h="351">
                  <a:moveTo>
                    <a:pt x="0" y="213"/>
                  </a:moveTo>
                  <a:lnTo>
                    <a:pt x="0" y="213"/>
                  </a:lnTo>
                  <a:lnTo>
                    <a:pt x="21" y="0"/>
                  </a:lnTo>
                  <a:lnTo>
                    <a:pt x="447" y="21"/>
                  </a:lnTo>
                  <a:lnTo>
                    <a:pt x="479" y="53"/>
                  </a:lnTo>
                  <a:lnTo>
                    <a:pt x="532" y="42"/>
                  </a:lnTo>
                  <a:lnTo>
                    <a:pt x="553" y="53"/>
                  </a:lnTo>
                  <a:lnTo>
                    <a:pt x="585" y="64"/>
                  </a:lnTo>
                  <a:lnTo>
                    <a:pt x="596" y="85"/>
                  </a:lnTo>
                  <a:lnTo>
                    <a:pt x="607" y="85"/>
                  </a:lnTo>
                  <a:lnTo>
                    <a:pt x="628" y="149"/>
                  </a:lnTo>
                  <a:lnTo>
                    <a:pt x="639" y="170"/>
                  </a:lnTo>
                  <a:lnTo>
                    <a:pt x="649" y="202"/>
                  </a:lnTo>
                  <a:lnTo>
                    <a:pt x="660" y="256"/>
                  </a:lnTo>
                  <a:lnTo>
                    <a:pt x="649" y="266"/>
                  </a:lnTo>
                  <a:lnTo>
                    <a:pt x="660" y="288"/>
                  </a:lnTo>
                  <a:lnTo>
                    <a:pt x="692" y="351"/>
                  </a:lnTo>
                  <a:lnTo>
                    <a:pt x="383" y="341"/>
                  </a:lnTo>
                  <a:lnTo>
                    <a:pt x="149" y="330"/>
                  </a:lnTo>
                  <a:lnTo>
                    <a:pt x="160" y="224"/>
                  </a:lnTo>
                  <a:lnTo>
                    <a:pt x="0" y="213"/>
                  </a:lnTo>
                </a:path>
              </a:pathLst>
            </a:custGeom>
            <a:grpFill/>
            <a:ln w="17463" cap="flat">
              <a:solidFill>
                <a:srgbClr val="000000"/>
              </a:solidFill>
              <a:prstDash val="solid"/>
              <a:round/>
              <a:headEnd/>
              <a:tailEnd/>
            </a:ln>
          </p:spPr>
          <p:txBody>
            <a:bodyPr/>
            <a:lstStyle/>
            <a:p>
              <a:pPr>
                <a:defRPr/>
              </a:pPr>
              <a:endParaRPr lang="en-US"/>
            </a:p>
          </p:txBody>
        </p:sp>
      </p:grpSp>
      <p:sp>
        <p:nvSpPr>
          <p:cNvPr id="13409" name="Rectangle 242"/>
          <p:cNvSpPr>
            <a:spLocks noChangeArrowheads="1"/>
          </p:cNvSpPr>
          <p:nvPr/>
        </p:nvSpPr>
        <p:spPr bwMode="auto">
          <a:xfrm>
            <a:off x="4495800" y="3005138"/>
            <a:ext cx="360363" cy="244475"/>
          </a:xfrm>
          <a:prstGeom prst="rect">
            <a:avLst/>
          </a:prstGeom>
          <a:noFill/>
          <a:ln w="9525">
            <a:noFill/>
            <a:miter lim="800000"/>
            <a:headEnd/>
            <a:tailEnd/>
          </a:ln>
        </p:spPr>
        <p:txBody>
          <a:bodyPr wrap="none">
            <a:spAutoFit/>
          </a:bodyPr>
          <a:lstStyle/>
          <a:p>
            <a:pPr algn="l"/>
            <a:r>
              <a:rPr lang="en-US" sz="1000" b="1" baseline="0">
                <a:latin typeface="Arial" charset="0"/>
              </a:rPr>
              <a:t>NE</a:t>
            </a:r>
          </a:p>
        </p:txBody>
      </p:sp>
      <p:grpSp>
        <p:nvGrpSpPr>
          <p:cNvPr id="13490" name="Group 243"/>
          <p:cNvGrpSpPr>
            <a:grpSpLocks/>
          </p:cNvGrpSpPr>
          <p:nvPr/>
        </p:nvGrpSpPr>
        <p:grpSpPr bwMode="auto">
          <a:xfrm>
            <a:off x="4111625" y="2363788"/>
            <a:ext cx="930275" cy="625475"/>
            <a:chOff x="2112" y="1471"/>
            <a:chExt cx="586" cy="394"/>
          </a:xfrm>
          <a:solidFill>
            <a:schemeClr val="bg1"/>
          </a:solidFill>
        </p:grpSpPr>
        <p:sp>
          <p:nvSpPr>
            <p:cNvPr id="13444" name="Freeform 244" descr="30%"/>
            <p:cNvSpPr>
              <a:spLocks/>
            </p:cNvSpPr>
            <p:nvPr/>
          </p:nvSpPr>
          <p:spPr bwMode="auto">
            <a:xfrm>
              <a:off x="2112" y="1471"/>
              <a:ext cx="586" cy="394"/>
            </a:xfrm>
            <a:custGeom>
              <a:avLst/>
              <a:gdLst>
                <a:gd name="T0" fmla="*/ 0 w 586"/>
                <a:gd name="T1" fmla="*/ 309 h 394"/>
                <a:gd name="T2" fmla="*/ 0 w 586"/>
                <a:gd name="T3" fmla="*/ 309 h 394"/>
                <a:gd name="T4" fmla="*/ 22 w 586"/>
                <a:gd name="T5" fmla="*/ 96 h 394"/>
                <a:gd name="T6" fmla="*/ 22 w 586"/>
                <a:gd name="T7" fmla="*/ 0 h 394"/>
                <a:gd name="T8" fmla="*/ 288 w 586"/>
                <a:gd name="T9" fmla="*/ 21 h 394"/>
                <a:gd name="T10" fmla="*/ 586 w 586"/>
                <a:gd name="T11" fmla="*/ 21 h 394"/>
                <a:gd name="T12" fmla="*/ 564 w 586"/>
                <a:gd name="T13" fmla="*/ 64 h 394"/>
                <a:gd name="T14" fmla="*/ 586 w 586"/>
                <a:gd name="T15" fmla="*/ 96 h 394"/>
                <a:gd name="T16" fmla="*/ 586 w 586"/>
                <a:gd name="T17" fmla="*/ 287 h 394"/>
                <a:gd name="T18" fmla="*/ 575 w 586"/>
                <a:gd name="T19" fmla="*/ 287 h 394"/>
                <a:gd name="T20" fmla="*/ 575 w 586"/>
                <a:gd name="T21" fmla="*/ 309 h 394"/>
                <a:gd name="T22" fmla="*/ 586 w 586"/>
                <a:gd name="T23" fmla="*/ 330 h 394"/>
                <a:gd name="T24" fmla="*/ 586 w 586"/>
                <a:gd name="T25" fmla="*/ 351 h 394"/>
                <a:gd name="T26" fmla="*/ 586 w 586"/>
                <a:gd name="T27" fmla="*/ 394 h 394"/>
                <a:gd name="T28" fmla="*/ 575 w 586"/>
                <a:gd name="T29" fmla="*/ 394 h 394"/>
                <a:gd name="T30" fmla="*/ 564 w 586"/>
                <a:gd name="T31" fmla="*/ 373 h 394"/>
                <a:gd name="T32" fmla="*/ 532 w 586"/>
                <a:gd name="T33" fmla="*/ 362 h 394"/>
                <a:gd name="T34" fmla="*/ 511 w 586"/>
                <a:gd name="T35" fmla="*/ 351 h 394"/>
                <a:gd name="T36" fmla="*/ 458 w 586"/>
                <a:gd name="T37" fmla="*/ 351 h 394"/>
                <a:gd name="T38" fmla="*/ 426 w 586"/>
                <a:gd name="T39" fmla="*/ 330 h 394"/>
                <a:gd name="T40" fmla="*/ 0 w 586"/>
                <a:gd name="T41" fmla="*/ 309 h 3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86"/>
                <a:gd name="T64" fmla="*/ 0 h 394"/>
                <a:gd name="T65" fmla="*/ 586 w 586"/>
                <a:gd name="T66" fmla="*/ 394 h 3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86" h="394">
                  <a:moveTo>
                    <a:pt x="0" y="309"/>
                  </a:moveTo>
                  <a:lnTo>
                    <a:pt x="0" y="309"/>
                  </a:lnTo>
                  <a:lnTo>
                    <a:pt x="22" y="96"/>
                  </a:lnTo>
                  <a:lnTo>
                    <a:pt x="22" y="0"/>
                  </a:lnTo>
                  <a:lnTo>
                    <a:pt x="288" y="21"/>
                  </a:lnTo>
                  <a:lnTo>
                    <a:pt x="586" y="21"/>
                  </a:lnTo>
                  <a:lnTo>
                    <a:pt x="564" y="64"/>
                  </a:lnTo>
                  <a:lnTo>
                    <a:pt x="586" y="96"/>
                  </a:lnTo>
                  <a:lnTo>
                    <a:pt x="586" y="287"/>
                  </a:lnTo>
                  <a:lnTo>
                    <a:pt x="575" y="287"/>
                  </a:lnTo>
                  <a:lnTo>
                    <a:pt x="575" y="309"/>
                  </a:lnTo>
                  <a:lnTo>
                    <a:pt x="586" y="330"/>
                  </a:lnTo>
                  <a:lnTo>
                    <a:pt x="586" y="351"/>
                  </a:lnTo>
                  <a:lnTo>
                    <a:pt x="586" y="394"/>
                  </a:lnTo>
                  <a:lnTo>
                    <a:pt x="575" y="394"/>
                  </a:lnTo>
                  <a:lnTo>
                    <a:pt x="564" y="373"/>
                  </a:lnTo>
                  <a:lnTo>
                    <a:pt x="532" y="362"/>
                  </a:lnTo>
                  <a:lnTo>
                    <a:pt x="511" y="351"/>
                  </a:lnTo>
                  <a:lnTo>
                    <a:pt x="458" y="351"/>
                  </a:lnTo>
                  <a:lnTo>
                    <a:pt x="426" y="330"/>
                  </a:lnTo>
                  <a:lnTo>
                    <a:pt x="0" y="309"/>
                  </a:lnTo>
                  <a:close/>
                </a:path>
              </a:pathLst>
            </a:custGeom>
            <a:grpFill/>
            <a:ln w="9525">
              <a:noFill/>
              <a:round/>
              <a:headEnd/>
              <a:tailEnd/>
            </a:ln>
          </p:spPr>
          <p:txBody>
            <a:bodyPr/>
            <a:lstStyle/>
            <a:p>
              <a:pPr>
                <a:defRPr/>
              </a:pPr>
              <a:endParaRPr lang="en-US"/>
            </a:p>
          </p:txBody>
        </p:sp>
        <p:sp>
          <p:nvSpPr>
            <p:cNvPr id="13445" name="Freeform 245" descr="30%"/>
            <p:cNvSpPr>
              <a:spLocks/>
            </p:cNvSpPr>
            <p:nvPr/>
          </p:nvSpPr>
          <p:spPr bwMode="auto">
            <a:xfrm>
              <a:off x="2112" y="1471"/>
              <a:ext cx="586" cy="394"/>
            </a:xfrm>
            <a:custGeom>
              <a:avLst/>
              <a:gdLst>
                <a:gd name="T0" fmla="*/ 0 w 586"/>
                <a:gd name="T1" fmla="*/ 309 h 394"/>
                <a:gd name="T2" fmla="*/ 0 w 586"/>
                <a:gd name="T3" fmla="*/ 309 h 394"/>
                <a:gd name="T4" fmla="*/ 22 w 586"/>
                <a:gd name="T5" fmla="*/ 96 h 394"/>
                <a:gd name="T6" fmla="*/ 22 w 586"/>
                <a:gd name="T7" fmla="*/ 0 h 394"/>
                <a:gd name="T8" fmla="*/ 288 w 586"/>
                <a:gd name="T9" fmla="*/ 21 h 394"/>
                <a:gd name="T10" fmla="*/ 586 w 586"/>
                <a:gd name="T11" fmla="*/ 21 h 394"/>
                <a:gd name="T12" fmla="*/ 564 w 586"/>
                <a:gd name="T13" fmla="*/ 64 h 394"/>
                <a:gd name="T14" fmla="*/ 586 w 586"/>
                <a:gd name="T15" fmla="*/ 96 h 394"/>
                <a:gd name="T16" fmla="*/ 586 w 586"/>
                <a:gd name="T17" fmla="*/ 287 h 394"/>
                <a:gd name="T18" fmla="*/ 575 w 586"/>
                <a:gd name="T19" fmla="*/ 287 h 394"/>
                <a:gd name="T20" fmla="*/ 575 w 586"/>
                <a:gd name="T21" fmla="*/ 309 h 394"/>
                <a:gd name="T22" fmla="*/ 586 w 586"/>
                <a:gd name="T23" fmla="*/ 330 h 394"/>
                <a:gd name="T24" fmla="*/ 586 w 586"/>
                <a:gd name="T25" fmla="*/ 351 h 394"/>
                <a:gd name="T26" fmla="*/ 586 w 586"/>
                <a:gd name="T27" fmla="*/ 394 h 394"/>
                <a:gd name="T28" fmla="*/ 575 w 586"/>
                <a:gd name="T29" fmla="*/ 394 h 394"/>
                <a:gd name="T30" fmla="*/ 564 w 586"/>
                <a:gd name="T31" fmla="*/ 373 h 394"/>
                <a:gd name="T32" fmla="*/ 532 w 586"/>
                <a:gd name="T33" fmla="*/ 362 h 394"/>
                <a:gd name="T34" fmla="*/ 511 w 586"/>
                <a:gd name="T35" fmla="*/ 351 h 394"/>
                <a:gd name="T36" fmla="*/ 458 w 586"/>
                <a:gd name="T37" fmla="*/ 351 h 394"/>
                <a:gd name="T38" fmla="*/ 426 w 586"/>
                <a:gd name="T39" fmla="*/ 330 h 394"/>
                <a:gd name="T40" fmla="*/ 0 w 586"/>
                <a:gd name="T41" fmla="*/ 309 h 3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86"/>
                <a:gd name="T64" fmla="*/ 0 h 394"/>
                <a:gd name="T65" fmla="*/ 586 w 586"/>
                <a:gd name="T66" fmla="*/ 394 h 3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86" h="394">
                  <a:moveTo>
                    <a:pt x="0" y="309"/>
                  </a:moveTo>
                  <a:lnTo>
                    <a:pt x="0" y="309"/>
                  </a:lnTo>
                  <a:lnTo>
                    <a:pt x="22" y="96"/>
                  </a:lnTo>
                  <a:lnTo>
                    <a:pt x="22" y="0"/>
                  </a:lnTo>
                  <a:lnTo>
                    <a:pt x="288" y="21"/>
                  </a:lnTo>
                  <a:lnTo>
                    <a:pt x="586" y="21"/>
                  </a:lnTo>
                  <a:lnTo>
                    <a:pt x="564" y="64"/>
                  </a:lnTo>
                  <a:lnTo>
                    <a:pt x="586" y="96"/>
                  </a:lnTo>
                  <a:lnTo>
                    <a:pt x="586" y="287"/>
                  </a:lnTo>
                  <a:lnTo>
                    <a:pt x="575" y="287"/>
                  </a:lnTo>
                  <a:lnTo>
                    <a:pt x="575" y="309"/>
                  </a:lnTo>
                  <a:lnTo>
                    <a:pt x="586" y="330"/>
                  </a:lnTo>
                  <a:lnTo>
                    <a:pt x="586" y="351"/>
                  </a:lnTo>
                  <a:lnTo>
                    <a:pt x="586" y="394"/>
                  </a:lnTo>
                  <a:lnTo>
                    <a:pt x="575" y="394"/>
                  </a:lnTo>
                  <a:lnTo>
                    <a:pt x="564" y="373"/>
                  </a:lnTo>
                  <a:lnTo>
                    <a:pt x="532" y="362"/>
                  </a:lnTo>
                  <a:lnTo>
                    <a:pt x="511" y="351"/>
                  </a:lnTo>
                  <a:lnTo>
                    <a:pt x="458" y="351"/>
                  </a:lnTo>
                  <a:lnTo>
                    <a:pt x="426" y="330"/>
                  </a:lnTo>
                  <a:lnTo>
                    <a:pt x="0" y="309"/>
                  </a:lnTo>
                </a:path>
              </a:pathLst>
            </a:custGeom>
            <a:grpFill/>
            <a:ln w="17463" cap="flat">
              <a:solidFill>
                <a:srgbClr val="000000"/>
              </a:solidFill>
              <a:prstDash val="solid"/>
              <a:round/>
              <a:headEnd/>
              <a:tailEnd/>
            </a:ln>
          </p:spPr>
          <p:txBody>
            <a:bodyPr/>
            <a:lstStyle/>
            <a:p>
              <a:pPr>
                <a:defRPr/>
              </a:pPr>
              <a:endParaRPr lang="en-US"/>
            </a:p>
          </p:txBody>
        </p:sp>
      </p:grpSp>
      <p:grpSp>
        <p:nvGrpSpPr>
          <p:cNvPr id="256" name="Group 246"/>
          <p:cNvGrpSpPr>
            <a:grpSpLocks/>
          </p:cNvGrpSpPr>
          <p:nvPr/>
        </p:nvGrpSpPr>
        <p:grpSpPr bwMode="auto">
          <a:xfrm>
            <a:off x="5665788" y="2954338"/>
            <a:ext cx="523875" cy="965200"/>
            <a:chOff x="3091" y="1833"/>
            <a:chExt cx="330" cy="608"/>
          </a:xfrm>
          <a:solidFill>
            <a:schemeClr val="bg1"/>
          </a:solidFill>
        </p:grpSpPr>
        <p:sp>
          <p:nvSpPr>
            <p:cNvPr id="13442" name="Freeform 247" descr="30%"/>
            <p:cNvSpPr>
              <a:spLocks/>
            </p:cNvSpPr>
            <p:nvPr/>
          </p:nvSpPr>
          <p:spPr bwMode="auto">
            <a:xfrm>
              <a:off x="3091" y="1833"/>
              <a:ext cx="330" cy="608"/>
            </a:xfrm>
            <a:custGeom>
              <a:avLst/>
              <a:gdLst>
                <a:gd name="T0" fmla="*/ 0 w 330"/>
                <a:gd name="T1" fmla="*/ 266 h 608"/>
                <a:gd name="T2" fmla="*/ 0 w 330"/>
                <a:gd name="T3" fmla="*/ 266 h 608"/>
                <a:gd name="T4" fmla="*/ 11 w 330"/>
                <a:gd name="T5" fmla="*/ 245 h 608"/>
                <a:gd name="T6" fmla="*/ 32 w 330"/>
                <a:gd name="T7" fmla="*/ 213 h 608"/>
                <a:gd name="T8" fmla="*/ 43 w 330"/>
                <a:gd name="T9" fmla="*/ 171 h 608"/>
                <a:gd name="T10" fmla="*/ 32 w 330"/>
                <a:gd name="T11" fmla="*/ 149 h 608"/>
                <a:gd name="T12" fmla="*/ 85 w 330"/>
                <a:gd name="T13" fmla="*/ 107 h 608"/>
                <a:gd name="T14" fmla="*/ 107 w 330"/>
                <a:gd name="T15" fmla="*/ 75 h 608"/>
                <a:gd name="T16" fmla="*/ 107 w 330"/>
                <a:gd name="T17" fmla="*/ 64 h 608"/>
                <a:gd name="T18" fmla="*/ 64 w 330"/>
                <a:gd name="T19" fmla="*/ 21 h 608"/>
                <a:gd name="T20" fmla="*/ 277 w 330"/>
                <a:gd name="T21" fmla="*/ 0 h 608"/>
                <a:gd name="T22" fmla="*/ 288 w 330"/>
                <a:gd name="T23" fmla="*/ 43 h 608"/>
                <a:gd name="T24" fmla="*/ 309 w 330"/>
                <a:gd name="T25" fmla="*/ 85 h 608"/>
                <a:gd name="T26" fmla="*/ 330 w 330"/>
                <a:gd name="T27" fmla="*/ 309 h 608"/>
                <a:gd name="T28" fmla="*/ 320 w 330"/>
                <a:gd name="T29" fmla="*/ 362 h 608"/>
                <a:gd name="T30" fmla="*/ 330 w 330"/>
                <a:gd name="T31" fmla="*/ 384 h 608"/>
                <a:gd name="T32" fmla="*/ 320 w 330"/>
                <a:gd name="T33" fmla="*/ 437 h 608"/>
                <a:gd name="T34" fmla="*/ 309 w 330"/>
                <a:gd name="T35" fmla="*/ 458 h 608"/>
                <a:gd name="T36" fmla="*/ 298 w 330"/>
                <a:gd name="T37" fmla="*/ 501 h 608"/>
                <a:gd name="T38" fmla="*/ 309 w 330"/>
                <a:gd name="T39" fmla="*/ 512 h 608"/>
                <a:gd name="T40" fmla="*/ 298 w 330"/>
                <a:gd name="T41" fmla="*/ 533 h 608"/>
                <a:gd name="T42" fmla="*/ 298 w 330"/>
                <a:gd name="T43" fmla="*/ 544 h 608"/>
                <a:gd name="T44" fmla="*/ 277 w 330"/>
                <a:gd name="T45" fmla="*/ 554 h 608"/>
                <a:gd name="T46" fmla="*/ 266 w 330"/>
                <a:gd name="T47" fmla="*/ 586 h 608"/>
                <a:gd name="T48" fmla="*/ 234 w 330"/>
                <a:gd name="T49" fmla="*/ 576 h 608"/>
                <a:gd name="T50" fmla="*/ 213 w 330"/>
                <a:gd name="T51" fmla="*/ 597 h 608"/>
                <a:gd name="T52" fmla="*/ 213 w 330"/>
                <a:gd name="T53" fmla="*/ 608 h 608"/>
                <a:gd name="T54" fmla="*/ 203 w 330"/>
                <a:gd name="T55" fmla="*/ 608 h 608"/>
                <a:gd name="T56" fmla="*/ 192 w 330"/>
                <a:gd name="T57" fmla="*/ 576 h 608"/>
                <a:gd name="T58" fmla="*/ 181 w 330"/>
                <a:gd name="T59" fmla="*/ 544 h 608"/>
                <a:gd name="T60" fmla="*/ 171 w 330"/>
                <a:gd name="T61" fmla="*/ 522 h 608"/>
                <a:gd name="T62" fmla="*/ 149 w 330"/>
                <a:gd name="T63" fmla="*/ 512 h 608"/>
                <a:gd name="T64" fmla="*/ 117 w 330"/>
                <a:gd name="T65" fmla="*/ 490 h 608"/>
                <a:gd name="T66" fmla="*/ 107 w 330"/>
                <a:gd name="T67" fmla="*/ 458 h 608"/>
                <a:gd name="T68" fmla="*/ 128 w 330"/>
                <a:gd name="T69" fmla="*/ 416 h 608"/>
                <a:gd name="T70" fmla="*/ 107 w 330"/>
                <a:gd name="T71" fmla="*/ 405 h 608"/>
                <a:gd name="T72" fmla="*/ 75 w 330"/>
                <a:gd name="T73" fmla="*/ 405 h 608"/>
                <a:gd name="T74" fmla="*/ 75 w 330"/>
                <a:gd name="T75" fmla="*/ 373 h 608"/>
                <a:gd name="T76" fmla="*/ 22 w 330"/>
                <a:gd name="T77" fmla="*/ 320 h 608"/>
                <a:gd name="T78" fmla="*/ 0 w 330"/>
                <a:gd name="T79" fmla="*/ 266 h 60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30"/>
                <a:gd name="T121" fmla="*/ 0 h 608"/>
                <a:gd name="T122" fmla="*/ 330 w 330"/>
                <a:gd name="T123" fmla="*/ 608 h 60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30" h="608">
                  <a:moveTo>
                    <a:pt x="0" y="266"/>
                  </a:moveTo>
                  <a:lnTo>
                    <a:pt x="0" y="266"/>
                  </a:lnTo>
                  <a:lnTo>
                    <a:pt x="11" y="245"/>
                  </a:lnTo>
                  <a:lnTo>
                    <a:pt x="32" y="213"/>
                  </a:lnTo>
                  <a:lnTo>
                    <a:pt x="43" y="171"/>
                  </a:lnTo>
                  <a:lnTo>
                    <a:pt x="32" y="149"/>
                  </a:lnTo>
                  <a:lnTo>
                    <a:pt x="85" y="107"/>
                  </a:lnTo>
                  <a:lnTo>
                    <a:pt x="107" y="75"/>
                  </a:lnTo>
                  <a:lnTo>
                    <a:pt x="107" y="64"/>
                  </a:lnTo>
                  <a:lnTo>
                    <a:pt x="64" y="21"/>
                  </a:lnTo>
                  <a:lnTo>
                    <a:pt x="277" y="0"/>
                  </a:lnTo>
                  <a:lnTo>
                    <a:pt x="288" y="43"/>
                  </a:lnTo>
                  <a:lnTo>
                    <a:pt x="309" y="85"/>
                  </a:lnTo>
                  <a:lnTo>
                    <a:pt x="330" y="309"/>
                  </a:lnTo>
                  <a:lnTo>
                    <a:pt x="320" y="362"/>
                  </a:lnTo>
                  <a:lnTo>
                    <a:pt x="330" y="384"/>
                  </a:lnTo>
                  <a:lnTo>
                    <a:pt x="320" y="437"/>
                  </a:lnTo>
                  <a:lnTo>
                    <a:pt x="309" y="458"/>
                  </a:lnTo>
                  <a:lnTo>
                    <a:pt x="298" y="501"/>
                  </a:lnTo>
                  <a:lnTo>
                    <a:pt x="309" y="512"/>
                  </a:lnTo>
                  <a:lnTo>
                    <a:pt x="298" y="533"/>
                  </a:lnTo>
                  <a:lnTo>
                    <a:pt x="298" y="544"/>
                  </a:lnTo>
                  <a:lnTo>
                    <a:pt x="277" y="554"/>
                  </a:lnTo>
                  <a:lnTo>
                    <a:pt x="266" y="586"/>
                  </a:lnTo>
                  <a:lnTo>
                    <a:pt x="234" y="576"/>
                  </a:lnTo>
                  <a:lnTo>
                    <a:pt x="213" y="597"/>
                  </a:lnTo>
                  <a:lnTo>
                    <a:pt x="213" y="608"/>
                  </a:lnTo>
                  <a:lnTo>
                    <a:pt x="203" y="608"/>
                  </a:lnTo>
                  <a:lnTo>
                    <a:pt x="192" y="576"/>
                  </a:lnTo>
                  <a:lnTo>
                    <a:pt x="181" y="544"/>
                  </a:lnTo>
                  <a:lnTo>
                    <a:pt x="171" y="522"/>
                  </a:lnTo>
                  <a:lnTo>
                    <a:pt x="149" y="512"/>
                  </a:lnTo>
                  <a:lnTo>
                    <a:pt x="117" y="490"/>
                  </a:lnTo>
                  <a:lnTo>
                    <a:pt x="107" y="458"/>
                  </a:lnTo>
                  <a:lnTo>
                    <a:pt x="128" y="416"/>
                  </a:lnTo>
                  <a:lnTo>
                    <a:pt x="107" y="405"/>
                  </a:lnTo>
                  <a:lnTo>
                    <a:pt x="75" y="405"/>
                  </a:lnTo>
                  <a:lnTo>
                    <a:pt x="75" y="373"/>
                  </a:lnTo>
                  <a:lnTo>
                    <a:pt x="22" y="320"/>
                  </a:lnTo>
                  <a:lnTo>
                    <a:pt x="0" y="266"/>
                  </a:lnTo>
                  <a:close/>
                </a:path>
              </a:pathLst>
            </a:custGeom>
            <a:grpFill/>
            <a:ln w="9525">
              <a:noFill/>
              <a:round/>
              <a:headEnd/>
              <a:tailEnd/>
            </a:ln>
          </p:spPr>
          <p:txBody>
            <a:bodyPr/>
            <a:lstStyle/>
            <a:p>
              <a:pPr>
                <a:defRPr/>
              </a:pPr>
              <a:endParaRPr lang="en-US"/>
            </a:p>
          </p:txBody>
        </p:sp>
        <p:sp>
          <p:nvSpPr>
            <p:cNvPr id="13443" name="Freeform 248" descr="30%"/>
            <p:cNvSpPr>
              <a:spLocks/>
            </p:cNvSpPr>
            <p:nvPr/>
          </p:nvSpPr>
          <p:spPr bwMode="auto">
            <a:xfrm>
              <a:off x="3091" y="1833"/>
              <a:ext cx="330" cy="608"/>
            </a:xfrm>
            <a:custGeom>
              <a:avLst/>
              <a:gdLst>
                <a:gd name="T0" fmla="*/ 0 w 330"/>
                <a:gd name="T1" fmla="*/ 266 h 608"/>
                <a:gd name="T2" fmla="*/ 0 w 330"/>
                <a:gd name="T3" fmla="*/ 266 h 608"/>
                <a:gd name="T4" fmla="*/ 11 w 330"/>
                <a:gd name="T5" fmla="*/ 245 h 608"/>
                <a:gd name="T6" fmla="*/ 32 w 330"/>
                <a:gd name="T7" fmla="*/ 213 h 608"/>
                <a:gd name="T8" fmla="*/ 43 w 330"/>
                <a:gd name="T9" fmla="*/ 171 h 608"/>
                <a:gd name="T10" fmla="*/ 32 w 330"/>
                <a:gd name="T11" fmla="*/ 149 h 608"/>
                <a:gd name="T12" fmla="*/ 85 w 330"/>
                <a:gd name="T13" fmla="*/ 107 h 608"/>
                <a:gd name="T14" fmla="*/ 107 w 330"/>
                <a:gd name="T15" fmla="*/ 75 h 608"/>
                <a:gd name="T16" fmla="*/ 107 w 330"/>
                <a:gd name="T17" fmla="*/ 64 h 608"/>
                <a:gd name="T18" fmla="*/ 64 w 330"/>
                <a:gd name="T19" fmla="*/ 21 h 608"/>
                <a:gd name="T20" fmla="*/ 277 w 330"/>
                <a:gd name="T21" fmla="*/ 0 h 608"/>
                <a:gd name="T22" fmla="*/ 288 w 330"/>
                <a:gd name="T23" fmla="*/ 43 h 608"/>
                <a:gd name="T24" fmla="*/ 309 w 330"/>
                <a:gd name="T25" fmla="*/ 85 h 608"/>
                <a:gd name="T26" fmla="*/ 330 w 330"/>
                <a:gd name="T27" fmla="*/ 309 h 608"/>
                <a:gd name="T28" fmla="*/ 320 w 330"/>
                <a:gd name="T29" fmla="*/ 362 h 608"/>
                <a:gd name="T30" fmla="*/ 330 w 330"/>
                <a:gd name="T31" fmla="*/ 384 h 608"/>
                <a:gd name="T32" fmla="*/ 320 w 330"/>
                <a:gd name="T33" fmla="*/ 437 h 608"/>
                <a:gd name="T34" fmla="*/ 309 w 330"/>
                <a:gd name="T35" fmla="*/ 458 h 608"/>
                <a:gd name="T36" fmla="*/ 298 w 330"/>
                <a:gd name="T37" fmla="*/ 501 h 608"/>
                <a:gd name="T38" fmla="*/ 309 w 330"/>
                <a:gd name="T39" fmla="*/ 512 h 608"/>
                <a:gd name="T40" fmla="*/ 298 w 330"/>
                <a:gd name="T41" fmla="*/ 533 h 608"/>
                <a:gd name="T42" fmla="*/ 298 w 330"/>
                <a:gd name="T43" fmla="*/ 544 h 608"/>
                <a:gd name="T44" fmla="*/ 277 w 330"/>
                <a:gd name="T45" fmla="*/ 554 h 608"/>
                <a:gd name="T46" fmla="*/ 266 w 330"/>
                <a:gd name="T47" fmla="*/ 586 h 608"/>
                <a:gd name="T48" fmla="*/ 234 w 330"/>
                <a:gd name="T49" fmla="*/ 576 h 608"/>
                <a:gd name="T50" fmla="*/ 213 w 330"/>
                <a:gd name="T51" fmla="*/ 597 h 608"/>
                <a:gd name="T52" fmla="*/ 213 w 330"/>
                <a:gd name="T53" fmla="*/ 608 h 608"/>
                <a:gd name="T54" fmla="*/ 203 w 330"/>
                <a:gd name="T55" fmla="*/ 608 h 608"/>
                <a:gd name="T56" fmla="*/ 192 w 330"/>
                <a:gd name="T57" fmla="*/ 576 h 608"/>
                <a:gd name="T58" fmla="*/ 181 w 330"/>
                <a:gd name="T59" fmla="*/ 544 h 608"/>
                <a:gd name="T60" fmla="*/ 171 w 330"/>
                <a:gd name="T61" fmla="*/ 522 h 608"/>
                <a:gd name="T62" fmla="*/ 149 w 330"/>
                <a:gd name="T63" fmla="*/ 512 h 608"/>
                <a:gd name="T64" fmla="*/ 117 w 330"/>
                <a:gd name="T65" fmla="*/ 490 h 608"/>
                <a:gd name="T66" fmla="*/ 107 w 330"/>
                <a:gd name="T67" fmla="*/ 458 h 608"/>
                <a:gd name="T68" fmla="*/ 128 w 330"/>
                <a:gd name="T69" fmla="*/ 416 h 608"/>
                <a:gd name="T70" fmla="*/ 107 w 330"/>
                <a:gd name="T71" fmla="*/ 405 h 608"/>
                <a:gd name="T72" fmla="*/ 75 w 330"/>
                <a:gd name="T73" fmla="*/ 405 h 608"/>
                <a:gd name="T74" fmla="*/ 75 w 330"/>
                <a:gd name="T75" fmla="*/ 373 h 608"/>
                <a:gd name="T76" fmla="*/ 22 w 330"/>
                <a:gd name="T77" fmla="*/ 320 h 608"/>
                <a:gd name="T78" fmla="*/ 0 w 330"/>
                <a:gd name="T79" fmla="*/ 266 h 60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30"/>
                <a:gd name="T121" fmla="*/ 0 h 608"/>
                <a:gd name="T122" fmla="*/ 330 w 330"/>
                <a:gd name="T123" fmla="*/ 608 h 60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30" h="608">
                  <a:moveTo>
                    <a:pt x="0" y="266"/>
                  </a:moveTo>
                  <a:lnTo>
                    <a:pt x="0" y="266"/>
                  </a:lnTo>
                  <a:lnTo>
                    <a:pt x="11" y="245"/>
                  </a:lnTo>
                  <a:lnTo>
                    <a:pt x="32" y="213"/>
                  </a:lnTo>
                  <a:lnTo>
                    <a:pt x="43" y="171"/>
                  </a:lnTo>
                  <a:lnTo>
                    <a:pt x="32" y="149"/>
                  </a:lnTo>
                  <a:lnTo>
                    <a:pt x="85" y="107"/>
                  </a:lnTo>
                  <a:lnTo>
                    <a:pt x="107" y="75"/>
                  </a:lnTo>
                  <a:lnTo>
                    <a:pt x="107" y="64"/>
                  </a:lnTo>
                  <a:lnTo>
                    <a:pt x="64" y="21"/>
                  </a:lnTo>
                  <a:lnTo>
                    <a:pt x="277" y="0"/>
                  </a:lnTo>
                  <a:lnTo>
                    <a:pt x="288" y="43"/>
                  </a:lnTo>
                  <a:lnTo>
                    <a:pt x="309" y="85"/>
                  </a:lnTo>
                  <a:lnTo>
                    <a:pt x="330" y="309"/>
                  </a:lnTo>
                  <a:lnTo>
                    <a:pt x="320" y="362"/>
                  </a:lnTo>
                  <a:lnTo>
                    <a:pt x="330" y="384"/>
                  </a:lnTo>
                  <a:lnTo>
                    <a:pt x="320" y="437"/>
                  </a:lnTo>
                  <a:lnTo>
                    <a:pt x="309" y="458"/>
                  </a:lnTo>
                  <a:lnTo>
                    <a:pt x="298" y="501"/>
                  </a:lnTo>
                  <a:lnTo>
                    <a:pt x="309" y="512"/>
                  </a:lnTo>
                  <a:lnTo>
                    <a:pt x="298" y="533"/>
                  </a:lnTo>
                  <a:lnTo>
                    <a:pt x="298" y="544"/>
                  </a:lnTo>
                  <a:lnTo>
                    <a:pt x="277" y="554"/>
                  </a:lnTo>
                  <a:lnTo>
                    <a:pt x="266" y="586"/>
                  </a:lnTo>
                  <a:lnTo>
                    <a:pt x="234" y="576"/>
                  </a:lnTo>
                  <a:lnTo>
                    <a:pt x="213" y="597"/>
                  </a:lnTo>
                  <a:lnTo>
                    <a:pt x="213" y="608"/>
                  </a:lnTo>
                  <a:lnTo>
                    <a:pt x="203" y="608"/>
                  </a:lnTo>
                  <a:lnTo>
                    <a:pt x="192" y="576"/>
                  </a:lnTo>
                  <a:lnTo>
                    <a:pt x="181" y="544"/>
                  </a:lnTo>
                  <a:lnTo>
                    <a:pt x="171" y="522"/>
                  </a:lnTo>
                  <a:lnTo>
                    <a:pt x="149" y="512"/>
                  </a:lnTo>
                  <a:lnTo>
                    <a:pt x="117" y="490"/>
                  </a:lnTo>
                  <a:lnTo>
                    <a:pt x="107" y="458"/>
                  </a:lnTo>
                  <a:lnTo>
                    <a:pt x="128" y="416"/>
                  </a:lnTo>
                  <a:lnTo>
                    <a:pt x="107" y="405"/>
                  </a:lnTo>
                  <a:lnTo>
                    <a:pt x="75" y="405"/>
                  </a:lnTo>
                  <a:lnTo>
                    <a:pt x="75" y="373"/>
                  </a:lnTo>
                  <a:lnTo>
                    <a:pt x="22" y="320"/>
                  </a:lnTo>
                  <a:lnTo>
                    <a:pt x="0" y="266"/>
                  </a:lnTo>
                </a:path>
              </a:pathLst>
            </a:custGeom>
            <a:grpFill/>
            <a:ln w="17463" cap="flat">
              <a:solidFill>
                <a:srgbClr val="000000"/>
              </a:solidFill>
              <a:prstDash val="solid"/>
              <a:round/>
              <a:headEnd/>
              <a:tailEnd/>
            </a:ln>
          </p:spPr>
          <p:txBody>
            <a:bodyPr/>
            <a:lstStyle/>
            <a:p>
              <a:pPr>
                <a:defRPr/>
              </a:pPr>
              <a:endParaRPr lang="en-US"/>
            </a:p>
          </p:txBody>
        </p:sp>
      </p:grpSp>
      <p:sp>
        <p:nvSpPr>
          <p:cNvPr id="13412" name="Rectangle 249"/>
          <p:cNvSpPr>
            <a:spLocks noChangeArrowheads="1"/>
          </p:cNvSpPr>
          <p:nvPr/>
        </p:nvSpPr>
        <p:spPr bwMode="auto">
          <a:xfrm>
            <a:off x="5811838" y="3297238"/>
            <a:ext cx="296862" cy="244475"/>
          </a:xfrm>
          <a:prstGeom prst="rect">
            <a:avLst/>
          </a:prstGeom>
          <a:noFill/>
          <a:ln w="9525">
            <a:noFill/>
            <a:miter lim="800000"/>
            <a:headEnd/>
            <a:tailEnd/>
          </a:ln>
        </p:spPr>
        <p:txBody>
          <a:bodyPr wrap="none">
            <a:spAutoFit/>
          </a:bodyPr>
          <a:lstStyle/>
          <a:p>
            <a:pPr algn="l"/>
            <a:r>
              <a:rPr lang="en-US" sz="1000" b="1" baseline="0">
                <a:latin typeface="Arial" charset="0"/>
              </a:rPr>
              <a:t>IL</a:t>
            </a:r>
          </a:p>
        </p:txBody>
      </p:sp>
      <p:grpSp>
        <p:nvGrpSpPr>
          <p:cNvPr id="258" name="Group 250"/>
          <p:cNvGrpSpPr>
            <a:grpSpLocks/>
          </p:cNvGrpSpPr>
          <p:nvPr/>
        </p:nvGrpSpPr>
        <p:grpSpPr bwMode="auto">
          <a:xfrm>
            <a:off x="5464175" y="2243138"/>
            <a:ext cx="709613" cy="744537"/>
            <a:chOff x="2964" y="1385"/>
            <a:chExt cx="447" cy="469"/>
          </a:xfrm>
          <a:solidFill>
            <a:schemeClr val="bg1"/>
          </a:solidFill>
        </p:grpSpPr>
        <p:sp>
          <p:nvSpPr>
            <p:cNvPr id="13527" name="Freeform 251"/>
            <p:cNvSpPr>
              <a:spLocks/>
            </p:cNvSpPr>
            <p:nvPr/>
          </p:nvSpPr>
          <p:spPr bwMode="auto">
            <a:xfrm>
              <a:off x="2964" y="1385"/>
              <a:ext cx="447" cy="469"/>
            </a:xfrm>
            <a:custGeom>
              <a:avLst/>
              <a:gdLst>
                <a:gd name="T0" fmla="*/ 0 w 447"/>
                <a:gd name="T1" fmla="*/ 139 h 469"/>
                <a:gd name="T2" fmla="*/ 0 w 447"/>
                <a:gd name="T3" fmla="*/ 139 h 469"/>
                <a:gd name="T4" fmla="*/ 10 w 447"/>
                <a:gd name="T5" fmla="*/ 182 h 469"/>
                <a:gd name="T6" fmla="*/ 10 w 447"/>
                <a:gd name="T7" fmla="*/ 235 h 469"/>
                <a:gd name="T8" fmla="*/ 64 w 447"/>
                <a:gd name="T9" fmla="*/ 267 h 469"/>
                <a:gd name="T10" fmla="*/ 85 w 447"/>
                <a:gd name="T11" fmla="*/ 288 h 469"/>
                <a:gd name="T12" fmla="*/ 117 w 447"/>
                <a:gd name="T13" fmla="*/ 310 h 469"/>
                <a:gd name="T14" fmla="*/ 127 w 447"/>
                <a:gd name="T15" fmla="*/ 331 h 469"/>
                <a:gd name="T16" fmla="*/ 138 w 447"/>
                <a:gd name="T17" fmla="*/ 363 h 469"/>
                <a:gd name="T18" fmla="*/ 149 w 447"/>
                <a:gd name="T19" fmla="*/ 416 h 469"/>
                <a:gd name="T20" fmla="*/ 191 w 447"/>
                <a:gd name="T21" fmla="*/ 469 h 469"/>
                <a:gd name="T22" fmla="*/ 404 w 447"/>
                <a:gd name="T23" fmla="*/ 459 h 469"/>
                <a:gd name="T24" fmla="*/ 393 w 447"/>
                <a:gd name="T25" fmla="*/ 384 h 469"/>
                <a:gd name="T26" fmla="*/ 404 w 447"/>
                <a:gd name="T27" fmla="*/ 310 h 469"/>
                <a:gd name="T28" fmla="*/ 415 w 447"/>
                <a:gd name="T29" fmla="*/ 267 h 469"/>
                <a:gd name="T30" fmla="*/ 415 w 447"/>
                <a:gd name="T31" fmla="*/ 246 h 469"/>
                <a:gd name="T32" fmla="*/ 447 w 447"/>
                <a:gd name="T33" fmla="*/ 171 h 469"/>
                <a:gd name="T34" fmla="*/ 447 w 447"/>
                <a:gd name="T35" fmla="*/ 160 h 469"/>
                <a:gd name="T36" fmla="*/ 436 w 447"/>
                <a:gd name="T37" fmla="*/ 150 h 469"/>
                <a:gd name="T38" fmla="*/ 425 w 447"/>
                <a:gd name="T39" fmla="*/ 171 h 469"/>
                <a:gd name="T40" fmla="*/ 415 w 447"/>
                <a:gd name="T41" fmla="*/ 203 h 469"/>
                <a:gd name="T42" fmla="*/ 404 w 447"/>
                <a:gd name="T43" fmla="*/ 203 h 469"/>
                <a:gd name="T44" fmla="*/ 393 w 447"/>
                <a:gd name="T45" fmla="*/ 224 h 469"/>
                <a:gd name="T46" fmla="*/ 372 w 447"/>
                <a:gd name="T47" fmla="*/ 235 h 469"/>
                <a:gd name="T48" fmla="*/ 383 w 447"/>
                <a:gd name="T49" fmla="*/ 214 h 469"/>
                <a:gd name="T50" fmla="*/ 393 w 447"/>
                <a:gd name="T51" fmla="*/ 192 h 469"/>
                <a:gd name="T52" fmla="*/ 404 w 447"/>
                <a:gd name="T53" fmla="*/ 182 h 469"/>
                <a:gd name="T54" fmla="*/ 404 w 447"/>
                <a:gd name="T55" fmla="*/ 182 h 469"/>
                <a:gd name="T56" fmla="*/ 383 w 447"/>
                <a:gd name="T57" fmla="*/ 107 h 469"/>
                <a:gd name="T58" fmla="*/ 361 w 447"/>
                <a:gd name="T59" fmla="*/ 107 h 469"/>
                <a:gd name="T60" fmla="*/ 351 w 447"/>
                <a:gd name="T61" fmla="*/ 86 h 469"/>
                <a:gd name="T62" fmla="*/ 319 w 447"/>
                <a:gd name="T63" fmla="*/ 86 h 469"/>
                <a:gd name="T64" fmla="*/ 223 w 447"/>
                <a:gd name="T65" fmla="*/ 64 h 469"/>
                <a:gd name="T66" fmla="*/ 181 w 447"/>
                <a:gd name="T67" fmla="*/ 32 h 469"/>
                <a:gd name="T68" fmla="*/ 159 w 447"/>
                <a:gd name="T69" fmla="*/ 22 h 469"/>
                <a:gd name="T70" fmla="*/ 149 w 447"/>
                <a:gd name="T71" fmla="*/ 32 h 469"/>
                <a:gd name="T72" fmla="*/ 149 w 447"/>
                <a:gd name="T73" fmla="*/ 32 h 469"/>
                <a:gd name="T74" fmla="*/ 149 w 447"/>
                <a:gd name="T75" fmla="*/ 22 h 469"/>
                <a:gd name="T76" fmla="*/ 149 w 447"/>
                <a:gd name="T77" fmla="*/ 11 h 469"/>
                <a:gd name="T78" fmla="*/ 159 w 447"/>
                <a:gd name="T79" fmla="*/ 11 h 469"/>
                <a:gd name="T80" fmla="*/ 159 w 447"/>
                <a:gd name="T81" fmla="*/ 0 h 469"/>
                <a:gd name="T82" fmla="*/ 149 w 447"/>
                <a:gd name="T83" fmla="*/ 0 h 469"/>
                <a:gd name="T84" fmla="*/ 95 w 447"/>
                <a:gd name="T85" fmla="*/ 22 h 469"/>
                <a:gd name="T86" fmla="*/ 74 w 447"/>
                <a:gd name="T87" fmla="*/ 32 h 469"/>
                <a:gd name="T88" fmla="*/ 74 w 447"/>
                <a:gd name="T89" fmla="*/ 32 h 469"/>
                <a:gd name="T90" fmla="*/ 53 w 447"/>
                <a:gd name="T91" fmla="*/ 22 h 469"/>
                <a:gd name="T92" fmla="*/ 53 w 447"/>
                <a:gd name="T93" fmla="*/ 32 h 469"/>
                <a:gd name="T94" fmla="*/ 53 w 447"/>
                <a:gd name="T95" fmla="*/ 22 h 469"/>
                <a:gd name="T96" fmla="*/ 42 w 447"/>
                <a:gd name="T97" fmla="*/ 32 h 469"/>
                <a:gd name="T98" fmla="*/ 42 w 447"/>
                <a:gd name="T99" fmla="*/ 86 h 469"/>
                <a:gd name="T100" fmla="*/ 0 w 447"/>
                <a:gd name="T101" fmla="*/ 139 h 4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47"/>
                <a:gd name="T154" fmla="*/ 0 h 469"/>
                <a:gd name="T155" fmla="*/ 447 w 447"/>
                <a:gd name="T156" fmla="*/ 469 h 4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47" h="469">
                  <a:moveTo>
                    <a:pt x="0" y="139"/>
                  </a:moveTo>
                  <a:lnTo>
                    <a:pt x="0" y="139"/>
                  </a:lnTo>
                  <a:lnTo>
                    <a:pt x="10" y="182"/>
                  </a:lnTo>
                  <a:lnTo>
                    <a:pt x="10" y="235"/>
                  </a:lnTo>
                  <a:lnTo>
                    <a:pt x="64" y="267"/>
                  </a:lnTo>
                  <a:lnTo>
                    <a:pt x="85" y="288"/>
                  </a:lnTo>
                  <a:lnTo>
                    <a:pt x="117" y="310"/>
                  </a:lnTo>
                  <a:lnTo>
                    <a:pt x="127" y="331"/>
                  </a:lnTo>
                  <a:lnTo>
                    <a:pt x="138" y="363"/>
                  </a:lnTo>
                  <a:lnTo>
                    <a:pt x="149" y="416"/>
                  </a:lnTo>
                  <a:lnTo>
                    <a:pt x="191" y="469"/>
                  </a:lnTo>
                  <a:lnTo>
                    <a:pt x="404" y="459"/>
                  </a:lnTo>
                  <a:lnTo>
                    <a:pt x="393" y="384"/>
                  </a:lnTo>
                  <a:lnTo>
                    <a:pt x="404" y="310"/>
                  </a:lnTo>
                  <a:lnTo>
                    <a:pt x="415" y="267"/>
                  </a:lnTo>
                  <a:lnTo>
                    <a:pt x="415" y="246"/>
                  </a:lnTo>
                  <a:lnTo>
                    <a:pt x="447" y="171"/>
                  </a:lnTo>
                  <a:lnTo>
                    <a:pt x="447" y="160"/>
                  </a:lnTo>
                  <a:lnTo>
                    <a:pt x="436" y="150"/>
                  </a:lnTo>
                  <a:lnTo>
                    <a:pt x="425" y="171"/>
                  </a:lnTo>
                  <a:lnTo>
                    <a:pt x="415" y="203"/>
                  </a:lnTo>
                  <a:lnTo>
                    <a:pt x="404" y="203"/>
                  </a:lnTo>
                  <a:lnTo>
                    <a:pt x="393" y="224"/>
                  </a:lnTo>
                  <a:lnTo>
                    <a:pt x="372" y="235"/>
                  </a:lnTo>
                  <a:lnTo>
                    <a:pt x="383" y="214"/>
                  </a:lnTo>
                  <a:lnTo>
                    <a:pt x="393" y="192"/>
                  </a:lnTo>
                  <a:lnTo>
                    <a:pt x="404" y="182"/>
                  </a:lnTo>
                  <a:lnTo>
                    <a:pt x="383" y="107"/>
                  </a:lnTo>
                  <a:lnTo>
                    <a:pt x="361" y="107"/>
                  </a:lnTo>
                  <a:lnTo>
                    <a:pt x="351" y="86"/>
                  </a:lnTo>
                  <a:lnTo>
                    <a:pt x="319" y="86"/>
                  </a:lnTo>
                  <a:lnTo>
                    <a:pt x="223" y="64"/>
                  </a:lnTo>
                  <a:lnTo>
                    <a:pt x="181" y="32"/>
                  </a:lnTo>
                  <a:lnTo>
                    <a:pt x="159" y="22"/>
                  </a:lnTo>
                  <a:lnTo>
                    <a:pt x="149" y="32"/>
                  </a:lnTo>
                  <a:lnTo>
                    <a:pt x="149" y="22"/>
                  </a:lnTo>
                  <a:lnTo>
                    <a:pt x="149" y="11"/>
                  </a:lnTo>
                  <a:lnTo>
                    <a:pt x="159" y="11"/>
                  </a:lnTo>
                  <a:lnTo>
                    <a:pt x="159" y="0"/>
                  </a:lnTo>
                  <a:lnTo>
                    <a:pt x="149" y="0"/>
                  </a:lnTo>
                  <a:lnTo>
                    <a:pt x="95" y="22"/>
                  </a:lnTo>
                  <a:lnTo>
                    <a:pt x="74" y="32"/>
                  </a:lnTo>
                  <a:lnTo>
                    <a:pt x="53" y="22"/>
                  </a:lnTo>
                  <a:lnTo>
                    <a:pt x="53" y="32"/>
                  </a:lnTo>
                  <a:lnTo>
                    <a:pt x="53" y="22"/>
                  </a:lnTo>
                  <a:lnTo>
                    <a:pt x="42" y="32"/>
                  </a:lnTo>
                  <a:lnTo>
                    <a:pt x="42" y="86"/>
                  </a:lnTo>
                  <a:lnTo>
                    <a:pt x="0" y="139"/>
                  </a:lnTo>
                  <a:close/>
                </a:path>
              </a:pathLst>
            </a:custGeom>
            <a:grpFill/>
            <a:ln w="9525">
              <a:noFill/>
              <a:round/>
              <a:headEnd/>
              <a:tailEnd/>
            </a:ln>
          </p:spPr>
          <p:txBody>
            <a:bodyPr/>
            <a:lstStyle/>
            <a:p>
              <a:endParaRPr lang="en-US"/>
            </a:p>
          </p:txBody>
        </p:sp>
        <p:sp>
          <p:nvSpPr>
            <p:cNvPr id="13528" name="Freeform 252"/>
            <p:cNvSpPr>
              <a:spLocks/>
            </p:cNvSpPr>
            <p:nvPr/>
          </p:nvSpPr>
          <p:spPr bwMode="auto">
            <a:xfrm>
              <a:off x="2964" y="1385"/>
              <a:ext cx="447" cy="469"/>
            </a:xfrm>
            <a:custGeom>
              <a:avLst/>
              <a:gdLst>
                <a:gd name="T0" fmla="*/ 0 w 447"/>
                <a:gd name="T1" fmla="*/ 139 h 469"/>
                <a:gd name="T2" fmla="*/ 0 w 447"/>
                <a:gd name="T3" fmla="*/ 139 h 469"/>
                <a:gd name="T4" fmla="*/ 10 w 447"/>
                <a:gd name="T5" fmla="*/ 182 h 469"/>
                <a:gd name="T6" fmla="*/ 10 w 447"/>
                <a:gd name="T7" fmla="*/ 235 h 469"/>
                <a:gd name="T8" fmla="*/ 64 w 447"/>
                <a:gd name="T9" fmla="*/ 267 h 469"/>
                <a:gd name="T10" fmla="*/ 85 w 447"/>
                <a:gd name="T11" fmla="*/ 288 h 469"/>
                <a:gd name="T12" fmla="*/ 117 w 447"/>
                <a:gd name="T13" fmla="*/ 310 h 469"/>
                <a:gd name="T14" fmla="*/ 127 w 447"/>
                <a:gd name="T15" fmla="*/ 331 h 469"/>
                <a:gd name="T16" fmla="*/ 138 w 447"/>
                <a:gd name="T17" fmla="*/ 363 h 469"/>
                <a:gd name="T18" fmla="*/ 149 w 447"/>
                <a:gd name="T19" fmla="*/ 416 h 469"/>
                <a:gd name="T20" fmla="*/ 191 w 447"/>
                <a:gd name="T21" fmla="*/ 469 h 469"/>
                <a:gd name="T22" fmla="*/ 404 w 447"/>
                <a:gd name="T23" fmla="*/ 459 h 469"/>
                <a:gd name="T24" fmla="*/ 393 w 447"/>
                <a:gd name="T25" fmla="*/ 384 h 469"/>
                <a:gd name="T26" fmla="*/ 404 w 447"/>
                <a:gd name="T27" fmla="*/ 310 h 469"/>
                <a:gd name="T28" fmla="*/ 415 w 447"/>
                <a:gd name="T29" fmla="*/ 267 h 469"/>
                <a:gd name="T30" fmla="*/ 415 w 447"/>
                <a:gd name="T31" fmla="*/ 246 h 469"/>
                <a:gd name="T32" fmla="*/ 447 w 447"/>
                <a:gd name="T33" fmla="*/ 171 h 469"/>
                <a:gd name="T34" fmla="*/ 447 w 447"/>
                <a:gd name="T35" fmla="*/ 160 h 469"/>
                <a:gd name="T36" fmla="*/ 436 w 447"/>
                <a:gd name="T37" fmla="*/ 150 h 469"/>
                <a:gd name="T38" fmla="*/ 425 w 447"/>
                <a:gd name="T39" fmla="*/ 171 h 469"/>
                <a:gd name="T40" fmla="*/ 415 w 447"/>
                <a:gd name="T41" fmla="*/ 203 h 469"/>
                <a:gd name="T42" fmla="*/ 404 w 447"/>
                <a:gd name="T43" fmla="*/ 203 h 469"/>
                <a:gd name="T44" fmla="*/ 393 w 447"/>
                <a:gd name="T45" fmla="*/ 224 h 469"/>
                <a:gd name="T46" fmla="*/ 372 w 447"/>
                <a:gd name="T47" fmla="*/ 235 h 469"/>
                <a:gd name="T48" fmla="*/ 383 w 447"/>
                <a:gd name="T49" fmla="*/ 214 h 469"/>
                <a:gd name="T50" fmla="*/ 393 w 447"/>
                <a:gd name="T51" fmla="*/ 192 h 469"/>
                <a:gd name="T52" fmla="*/ 404 w 447"/>
                <a:gd name="T53" fmla="*/ 182 h 469"/>
                <a:gd name="T54" fmla="*/ 404 w 447"/>
                <a:gd name="T55" fmla="*/ 182 h 469"/>
                <a:gd name="T56" fmla="*/ 383 w 447"/>
                <a:gd name="T57" fmla="*/ 107 h 469"/>
                <a:gd name="T58" fmla="*/ 361 w 447"/>
                <a:gd name="T59" fmla="*/ 107 h 469"/>
                <a:gd name="T60" fmla="*/ 351 w 447"/>
                <a:gd name="T61" fmla="*/ 86 h 469"/>
                <a:gd name="T62" fmla="*/ 319 w 447"/>
                <a:gd name="T63" fmla="*/ 86 h 469"/>
                <a:gd name="T64" fmla="*/ 223 w 447"/>
                <a:gd name="T65" fmla="*/ 64 h 469"/>
                <a:gd name="T66" fmla="*/ 181 w 447"/>
                <a:gd name="T67" fmla="*/ 32 h 469"/>
                <a:gd name="T68" fmla="*/ 159 w 447"/>
                <a:gd name="T69" fmla="*/ 22 h 469"/>
                <a:gd name="T70" fmla="*/ 149 w 447"/>
                <a:gd name="T71" fmla="*/ 32 h 469"/>
                <a:gd name="T72" fmla="*/ 149 w 447"/>
                <a:gd name="T73" fmla="*/ 32 h 469"/>
                <a:gd name="T74" fmla="*/ 149 w 447"/>
                <a:gd name="T75" fmla="*/ 22 h 469"/>
                <a:gd name="T76" fmla="*/ 149 w 447"/>
                <a:gd name="T77" fmla="*/ 11 h 469"/>
                <a:gd name="T78" fmla="*/ 159 w 447"/>
                <a:gd name="T79" fmla="*/ 11 h 469"/>
                <a:gd name="T80" fmla="*/ 159 w 447"/>
                <a:gd name="T81" fmla="*/ 0 h 469"/>
                <a:gd name="T82" fmla="*/ 149 w 447"/>
                <a:gd name="T83" fmla="*/ 0 h 469"/>
                <a:gd name="T84" fmla="*/ 95 w 447"/>
                <a:gd name="T85" fmla="*/ 22 h 469"/>
                <a:gd name="T86" fmla="*/ 74 w 447"/>
                <a:gd name="T87" fmla="*/ 32 h 469"/>
                <a:gd name="T88" fmla="*/ 74 w 447"/>
                <a:gd name="T89" fmla="*/ 32 h 469"/>
                <a:gd name="T90" fmla="*/ 53 w 447"/>
                <a:gd name="T91" fmla="*/ 22 h 469"/>
                <a:gd name="T92" fmla="*/ 53 w 447"/>
                <a:gd name="T93" fmla="*/ 32 h 469"/>
                <a:gd name="T94" fmla="*/ 53 w 447"/>
                <a:gd name="T95" fmla="*/ 22 h 469"/>
                <a:gd name="T96" fmla="*/ 42 w 447"/>
                <a:gd name="T97" fmla="*/ 32 h 469"/>
                <a:gd name="T98" fmla="*/ 42 w 447"/>
                <a:gd name="T99" fmla="*/ 86 h 469"/>
                <a:gd name="T100" fmla="*/ 0 w 447"/>
                <a:gd name="T101" fmla="*/ 139 h 4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47"/>
                <a:gd name="T154" fmla="*/ 0 h 469"/>
                <a:gd name="T155" fmla="*/ 447 w 447"/>
                <a:gd name="T156" fmla="*/ 469 h 4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47" h="469">
                  <a:moveTo>
                    <a:pt x="0" y="139"/>
                  </a:moveTo>
                  <a:lnTo>
                    <a:pt x="0" y="139"/>
                  </a:lnTo>
                  <a:lnTo>
                    <a:pt x="10" y="182"/>
                  </a:lnTo>
                  <a:lnTo>
                    <a:pt x="10" y="235"/>
                  </a:lnTo>
                  <a:lnTo>
                    <a:pt x="64" y="267"/>
                  </a:lnTo>
                  <a:lnTo>
                    <a:pt x="85" y="288"/>
                  </a:lnTo>
                  <a:lnTo>
                    <a:pt x="117" y="310"/>
                  </a:lnTo>
                  <a:lnTo>
                    <a:pt x="127" y="331"/>
                  </a:lnTo>
                  <a:lnTo>
                    <a:pt x="138" y="363"/>
                  </a:lnTo>
                  <a:lnTo>
                    <a:pt x="149" y="416"/>
                  </a:lnTo>
                  <a:lnTo>
                    <a:pt x="191" y="469"/>
                  </a:lnTo>
                  <a:lnTo>
                    <a:pt x="404" y="459"/>
                  </a:lnTo>
                  <a:lnTo>
                    <a:pt x="393" y="384"/>
                  </a:lnTo>
                  <a:lnTo>
                    <a:pt x="404" y="310"/>
                  </a:lnTo>
                  <a:lnTo>
                    <a:pt x="415" y="267"/>
                  </a:lnTo>
                  <a:lnTo>
                    <a:pt x="415" y="246"/>
                  </a:lnTo>
                  <a:lnTo>
                    <a:pt x="447" y="171"/>
                  </a:lnTo>
                  <a:lnTo>
                    <a:pt x="447" y="160"/>
                  </a:lnTo>
                  <a:lnTo>
                    <a:pt x="436" y="150"/>
                  </a:lnTo>
                  <a:lnTo>
                    <a:pt x="425" y="171"/>
                  </a:lnTo>
                  <a:lnTo>
                    <a:pt x="415" y="203"/>
                  </a:lnTo>
                  <a:lnTo>
                    <a:pt x="404" y="203"/>
                  </a:lnTo>
                  <a:lnTo>
                    <a:pt x="393" y="224"/>
                  </a:lnTo>
                  <a:lnTo>
                    <a:pt x="372" y="235"/>
                  </a:lnTo>
                  <a:lnTo>
                    <a:pt x="383" y="214"/>
                  </a:lnTo>
                  <a:lnTo>
                    <a:pt x="393" y="192"/>
                  </a:lnTo>
                  <a:lnTo>
                    <a:pt x="404" y="182"/>
                  </a:lnTo>
                  <a:lnTo>
                    <a:pt x="383" y="107"/>
                  </a:lnTo>
                  <a:lnTo>
                    <a:pt x="361" y="107"/>
                  </a:lnTo>
                  <a:lnTo>
                    <a:pt x="351" y="86"/>
                  </a:lnTo>
                  <a:lnTo>
                    <a:pt x="319" y="86"/>
                  </a:lnTo>
                  <a:lnTo>
                    <a:pt x="223" y="64"/>
                  </a:lnTo>
                  <a:lnTo>
                    <a:pt x="181" y="32"/>
                  </a:lnTo>
                  <a:lnTo>
                    <a:pt x="159" y="22"/>
                  </a:lnTo>
                  <a:lnTo>
                    <a:pt x="149" y="32"/>
                  </a:lnTo>
                  <a:lnTo>
                    <a:pt x="149" y="22"/>
                  </a:lnTo>
                  <a:lnTo>
                    <a:pt x="149" y="11"/>
                  </a:lnTo>
                  <a:lnTo>
                    <a:pt x="159" y="11"/>
                  </a:lnTo>
                  <a:lnTo>
                    <a:pt x="159" y="0"/>
                  </a:lnTo>
                  <a:lnTo>
                    <a:pt x="149" y="0"/>
                  </a:lnTo>
                  <a:lnTo>
                    <a:pt x="95" y="22"/>
                  </a:lnTo>
                  <a:lnTo>
                    <a:pt x="74" y="32"/>
                  </a:lnTo>
                  <a:lnTo>
                    <a:pt x="53" y="22"/>
                  </a:lnTo>
                  <a:lnTo>
                    <a:pt x="53" y="32"/>
                  </a:lnTo>
                  <a:lnTo>
                    <a:pt x="53" y="22"/>
                  </a:lnTo>
                  <a:lnTo>
                    <a:pt x="42" y="32"/>
                  </a:lnTo>
                  <a:lnTo>
                    <a:pt x="42" y="86"/>
                  </a:lnTo>
                  <a:lnTo>
                    <a:pt x="0" y="139"/>
                  </a:lnTo>
                </a:path>
              </a:pathLst>
            </a:custGeom>
            <a:grpFill/>
            <a:ln w="17463" cap="flat">
              <a:solidFill>
                <a:srgbClr val="000000"/>
              </a:solidFill>
              <a:prstDash val="solid"/>
              <a:round/>
              <a:headEnd/>
              <a:tailEnd/>
            </a:ln>
          </p:spPr>
          <p:txBody>
            <a:bodyPr/>
            <a:lstStyle/>
            <a:p>
              <a:endParaRPr lang="en-US"/>
            </a:p>
          </p:txBody>
        </p:sp>
      </p:grpSp>
      <p:sp>
        <p:nvSpPr>
          <p:cNvPr id="13414" name="Rectangle 253"/>
          <p:cNvSpPr>
            <a:spLocks noChangeArrowheads="1"/>
          </p:cNvSpPr>
          <p:nvPr/>
        </p:nvSpPr>
        <p:spPr bwMode="auto">
          <a:xfrm>
            <a:off x="5638800" y="2514600"/>
            <a:ext cx="339725" cy="244475"/>
          </a:xfrm>
          <a:prstGeom prst="rect">
            <a:avLst/>
          </a:prstGeom>
          <a:noFill/>
          <a:ln w="9525">
            <a:noFill/>
            <a:miter lim="800000"/>
            <a:headEnd/>
            <a:tailEnd/>
          </a:ln>
        </p:spPr>
        <p:txBody>
          <a:bodyPr wrap="none">
            <a:spAutoFit/>
          </a:bodyPr>
          <a:lstStyle/>
          <a:p>
            <a:pPr algn="l"/>
            <a:r>
              <a:rPr lang="en-US" sz="1000" b="1" baseline="0">
                <a:latin typeface="Arial" charset="0"/>
              </a:rPr>
              <a:t>WI</a:t>
            </a:r>
          </a:p>
        </p:txBody>
      </p:sp>
      <p:sp>
        <p:nvSpPr>
          <p:cNvPr id="13415" name="Rectangle 254"/>
          <p:cNvSpPr>
            <a:spLocks noChangeArrowheads="1"/>
          </p:cNvSpPr>
          <p:nvPr/>
        </p:nvSpPr>
        <p:spPr bwMode="auto">
          <a:xfrm>
            <a:off x="5267325" y="2954338"/>
            <a:ext cx="311150" cy="244475"/>
          </a:xfrm>
          <a:prstGeom prst="rect">
            <a:avLst/>
          </a:prstGeom>
          <a:noFill/>
          <a:ln w="9525">
            <a:noFill/>
            <a:miter lim="800000"/>
            <a:headEnd/>
            <a:tailEnd/>
          </a:ln>
        </p:spPr>
        <p:txBody>
          <a:bodyPr wrap="none">
            <a:spAutoFit/>
          </a:bodyPr>
          <a:lstStyle/>
          <a:p>
            <a:pPr algn="l"/>
            <a:r>
              <a:rPr lang="en-US" sz="1000" b="1" baseline="0">
                <a:latin typeface="Arial" charset="0"/>
              </a:rPr>
              <a:t>IA</a:t>
            </a:r>
          </a:p>
        </p:txBody>
      </p:sp>
      <p:grpSp>
        <p:nvGrpSpPr>
          <p:cNvPr id="259" name="Group 255"/>
          <p:cNvGrpSpPr>
            <a:grpSpLocks/>
          </p:cNvGrpSpPr>
          <p:nvPr/>
        </p:nvGrpSpPr>
        <p:grpSpPr bwMode="auto">
          <a:xfrm>
            <a:off x="4953000" y="1828800"/>
            <a:ext cx="877887" cy="996950"/>
            <a:chOff x="2655" y="1130"/>
            <a:chExt cx="553" cy="628"/>
          </a:xfrm>
          <a:solidFill>
            <a:srgbClr val="FFC000"/>
          </a:solidFill>
        </p:grpSpPr>
        <p:sp>
          <p:nvSpPr>
            <p:cNvPr id="13530" name="Freeform 256"/>
            <p:cNvSpPr>
              <a:spLocks/>
            </p:cNvSpPr>
            <p:nvPr/>
          </p:nvSpPr>
          <p:spPr bwMode="auto">
            <a:xfrm>
              <a:off x="2655" y="1130"/>
              <a:ext cx="553" cy="628"/>
            </a:xfrm>
            <a:custGeom>
              <a:avLst/>
              <a:gdLst>
                <a:gd name="T0" fmla="*/ 0 w 553"/>
                <a:gd name="T1" fmla="*/ 42 h 628"/>
                <a:gd name="T2" fmla="*/ 0 w 553"/>
                <a:gd name="T3" fmla="*/ 42 h 628"/>
                <a:gd name="T4" fmla="*/ 0 w 553"/>
                <a:gd name="T5" fmla="*/ 128 h 628"/>
                <a:gd name="T6" fmla="*/ 21 w 553"/>
                <a:gd name="T7" fmla="*/ 202 h 628"/>
                <a:gd name="T8" fmla="*/ 21 w 553"/>
                <a:gd name="T9" fmla="*/ 287 h 628"/>
                <a:gd name="T10" fmla="*/ 43 w 553"/>
                <a:gd name="T11" fmla="*/ 362 h 628"/>
                <a:gd name="T12" fmla="*/ 21 w 553"/>
                <a:gd name="T13" fmla="*/ 405 h 628"/>
                <a:gd name="T14" fmla="*/ 43 w 553"/>
                <a:gd name="T15" fmla="*/ 437 h 628"/>
                <a:gd name="T16" fmla="*/ 43 w 553"/>
                <a:gd name="T17" fmla="*/ 628 h 628"/>
                <a:gd name="T18" fmla="*/ 447 w 553"/>
                <a:gd name="T19" fmla="*/ 618 h 628"/>
                <a:gd name="T20" fmla="*/ 436 w 553"/>
                <a:gd name="T21" fmla="*/ 586 h 628"/>
                <a:gd name="T22" fmla="*/ 426 w 553"/>
                <a:gd name="T23" fmla="*/ 565 h 628"/>
                <a:gd name="T24" fmla="*/ 394 w 553"/>
                <a:gd name="T25" fmla="*/ 543 h 628"/>
                <a:gd name="T26" fmla="*/ 373 w 553"/>
                <a:gd name="T27" fmla="*/ 522 h 628"/>
                <a:gd name="T28" fmla="*/ 319 w 553"/>
                <a:gd name="T29" fmla="*/ 490 h 628"/>
                <a:gd name="T30" fmla="*/ 319 w 553"/>
                <a:gd name="T31" fmla="*/ 437 h 628"/>
                <a:gd name="T32" fmla="*/ 309 w 553"/>
                <a:gd name="T33" fmla="*/ 394 h 628"/>
                <a:gd name="T34" fmla="*/ 351 w 553"/>
                <a:gd name="T35" fmla="*/ 341 h 628"/>
                <a:gd name="T36" fmla="*/ 351 w 553"/>
                <a:gd name="T37" fmla="*/ 287 h 628"/>
                <a:gd name="T38" fmla="*/ 362 w 553"/>
                <a:gd name="T39" fmla="*/ 277 h 628"/>
                <a:gd name="T40" fmla="*/ 415 w 553"/>
                <a:gd name="T41" fmla="*/ 234 h 628"/>
                <a:gd name="T42" fmla="*/ 447 w 553"/>
                <a:gd name="T43" fmla="*/ 202 h 628"/>
                <a:gd name="T44" fmla="*/ 479 w 553"/>
                <a:gd name="T45" fmla="*/ 170 h 628"/>
                <a:gd name="T46" fmla="*/ 553 w 553"/>
                <a:gd name="T47" fmla="*/ 138 h 628"/>
                <a:gd name="T48" fmla="*/ 521 w 553"/>
                <a:gd name="T49" fmla="*/ 138 h 628"/>
                <a:gd name="T50" fmla="*/ 500 w 553"/>
                <a:gd name="T51" fmla="*/ 128 h 628"/>
                <a:gd name="T52" fmla="*/ 458 w 553"/>
                <a:gd name="T53" fmla="*/ 128 h 628"/>
                <a:gd name="T54" fmla="*/ 447 w 553"/>
                <a:gd name="T55" fmla="*/ 117 h 628"/>
                <a:gd name="T56" fmla="*/ 436 w 553"/>
                <a:gd name="T57" fmla="*/ 117 h 628"/>
                <a:gd name="T58" fmla="*/ 415 w 553"/>
                <a:gd name="T59" fmla="*/ 138 h 628"/>
                <a:gd name="T60" fmla="*/ 394 w 553"/>
                <a:gd name="T61" fmla="*/ 128 h 628"/>
                <a:gd name="T62" fmla="*/ 383 w 553"/>
                <a:gd name="T63" fmla="*/ 117 h 628"/>
                <a:gd name="T64" fmla="*/ 373 w 553"/>
                <a:gd name="T65" fmla="*/ 117 h 628"/>
                <a:gd name="T66" fmla="*/ 362 w 553"/>
                <a:gd name="T67" fmla="*/ 106 h 628"/>
                <a:gd name="T68" fmla="*/ 351 w 553"/>
                <a:gd name="T69" fmla="*/ 106 h 628"/>
                <a:gd name="T70" fmla="*/ 351 w 553"/>
                <a:gd name="T71" fmla="*/ 117 h 628"/>
                <a:gd name="T72" fmla="*/ 341 w 553"/>
                <a:gd name="T73" fmla="*/ 117 h 628"/>
                <a:gd name="T74" fmla="*/ 330 w 553"/>
                <a:gd name="T75" fmla="*/ 96 h 628"/>
                <a:gd name="T76" fmla="*/ 319 w 553"/>
                <a:gd name="T77" fmla="*/ 96 h 628"/>
                <a:gd name="T78" fmla="*/ 319 w 553"/>
                <a:gd name="T79" fmla="*/ 85 h 628"/>
                <a:gd name="T80" fmla="*/ 287 w 553"/>
                <a:gd name="T81" fmla="*/ 85 h 628"/>
                <a:gd name="T82" fmla="*/ 277 w 553"/>
                <a:gd name="T83" fmla="*/ 74 h 628"/>
                <a:gd name="T84" fmla="*/ 245 w 553"/>
                <a:gd name="T85" fmla="*/ 96 h 628"/>
                <a:gd name="T86" fmla="*/ 234 w 553"/>
                <a:gd name="T87" fmla="*/ 85 h 628"/>
                <a:gd name="T88" fmla="*/ 181 w 553"/>
                <a:gd name="T89" fmla="*/ 64 h 628"/>
                <a:gd name="T90" fmla="*/ 170 w 553"/>
                <a:gd name="T91" fmla="*/ 10 h 628"/>
                <a:gd name="T92" fmla="*/ 138 w 553"/>
                <a:gd name="T93" fmla="*/ 0 h 628"/>
                <a:gd name="T94" fmla="*/ 138 w 553"/>
                <a:gd name="T95" fmla="*/ 42 h 628"/>
                <a:gd name="T96" fmla="*/ 0 w 553"/>
                <a:gd name="T97" fmla="*/ 42 h 62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53"/>
                <a:gd name="T148" fmla="*/ 0 h 628"/>
                <a:gd name="T149" fmla="*/ 553 w 553"/>
                <a:gd name="T150" fmla="*/ 628 h 62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53" h="628">
                  <a:moveTo>
                    <a:pt x="0" y="42"/>
                  </a:moveTo>
                  <a:lnTo>
                    <a:pt x="0" y="42"/>
                  </a:lnTo>
                  <a:lnTo>
                    <a:pt x="0" y="128"/>
                  </a:lnTo>
                  <a:lnTo>
                    <a:pt x="21" y="202"/>
                  </a:lnTo>
                  <a:lnTo>
                    <a:pt x="21" y="287"/>
                  </a:lnTo>
                  <a:lnTo>
                    <a:pt x="43" y="362"/>
                  </a:lnTo>
                  <a:lnTo>
                    <a:pt x="21" y="405"/>
                  </a:lnTo>
                  <a:lnTo>
                    <a:pt x="43" y="437"/>
                  </a:lnTo>
                  <a:lnTo>
                    <a:pt x="43" y="628"/>
                  </a:lnTo>
                  <a:lnTo>
                    <a:pt x="447" y="618"/>
                  </a:lnTo>
                  <a:lnTo>
                    <a:pt x="436" y="586"/>
                  </a:lnTo>
                  <a:lnTo>
                    <a:pt x="426" y="565"/>
                  </a:lnTo>
                  <a:lnTo>
                    <a:pt x="394" y="543"/>
                  </a:lnTo>
                  <a:lnTo>
                    <a:pt x="373" y="522"/>
                  </a:lnTo>
                  <a:lnTo>
                    <a:pt x="319" y="490"/>
                  </a:lnTo>
                  <a:lnTo>
                    <a:pt x="319" y="437"/>
                  </a:lnTo>
                  <a:lnTo>
                    <a:pt x="309" y="394"/>
                  </a:lnTo>
                  <a:lnTo>
                    <a:pt x="351" y="341"/>
                  </a:lnTo>
                  <a:lnTo>
                    <a:pt x="351" y="287"/>
                  </a:lnTo>
                  <a:lnTo>
                    <a:pt x="362" y="277"/>
                  </a:lnTo>
                  <a:lnTo>
                    <a:pt x="415" y="234"/>
                  </a:lnTo>
                  <a:lnTo>
                    <a:pt x="447" y="202"/>
                  </a:lnTo>
                  <a:lnTo>
                    <a:pt x="479" y="170"/>
                  </a:lnTo>
                  <a:lnTo>
                    <a:pt x="553" y="138"/>
                  </a:lnTo>
                  <a:lnTo>
                    <a:pt x="521" y="138"/>
                  </a:lnTo>
                  <a:lnTo>
                    <a:pt x="500" y="128"/>
                  </a:lnTo>
                  <a:lnTo>
                    <a:pt x="458" y="128"/>
                  </a:lnTo>
                  <a:lnTo>
                    <a:pt x="447" y="117"/>
                  </a:lnTo>
                  <a:lnTo>
                    <a:pt x="436" y="117"/>
                  </a:lnTo>
                  <a:lnTo>
                    <a:pt x="415" y="138"/>
                  </a:lnTo>
                  <a:lnTo>
                    <a:pt x="394" y="128"/>
                  </a:lnTo>
                  <a:lnTo>
                    <a:pt x="383" y="117"/>
                  </a:lnTo>
                  <a:lnTo>
                    <a:pt x="373" y="117"/>
                  </a:lnTo>
                  <a:lnTo>
                    <a:pt x="362" y="106"/>
                  </a:lnTo>
                  <a:lnTo>
                    <a:pt x="351" y="106"/>
                  </a:lnTo>
                  <a:lnTo>
                    <a:pt x="351" y="117"/>
                  </a:lnTo>
                  <a:lnTo>
                    <a:pt x="341" y="117"/>
                  </a:lnTo>
                  <a:lnTo>
                    <a:pt x="330" y="96"/>
                  </a:lnTo>
                  <a:lnTo>
                    <a:pt x="319" y="96"/>
                  </a:lnTo>
                  <a:lnTo>
                    <a:pt x="319" y="85"/>
                  </a:lnTo>
                  <a:lnTo>
                    <a:pt x="287" y="85"/>
                  </a:lnTo>
                  <a:lnTo>
                    <a:pt x="277" y="74"/>
                  </a:lnTo>
                  <a:lnTo>
                    <a:pt x="245" y="96"/>
                  </a:lnTo>
                  <a:lnTo>
                    <a:pt x="234" y="85"/>
                  </a:lnTo>
                  <a:lnTo>
                    <a:pt x="181" y="64"/>
                  </a:lnTo>
                  <a:lnTo>
                    <a:pt x="170" y="10"/>
                  </a:lnTo>
                  <a:lnTo>
                    <a:pt x="138" y="0"/>
                  </a:lnTo>
                  <a:lnTo>
                    <a:pt x="138" y="42"/>
                  </a:lnTo>
                  <a:lnTo>
                    <a:pt x="0" y="42"/>
                  </a:lnTo>
                  <a:close/>
                </a:path>
              </a:pathLst>
            </a:custGeom>
            <a:grpFill/>
            <a:ln w="9525">
              <a:noFill/>
              <a:round/>
              <a:headEnd/>
              <a:tailEnd/>
            </a:ln>
          </p:spPr>
          <p:txBody>
            <a:bodyPr/>
            <a:lstStyle/>
            <a:p>
              <a:endParaRPr lang="en-US"/>
            </a:p>
          </p:txBody>
        </p:sp>
        <p:sp>
          <p:nvSpPr>
            <p:cNvPr id="13537" name="Freeform 257"/>
            <p:cNvSpPr>
              <a:spLocks/>
            </p:cNvSpPr>
            <p:nvPr/>
          </p:nvSpPr>
          <p:spPr bwMode="auto">
            <a:xfrm>
              <a:off x="2655" y="1130"/>
              <a:ext cx="553" cy="628"/>
            </a:xfrm>
            <a:custGeom>
              <a:avLst/>
              <a:gdLst>
                <a:gd name="T0" fmla="*/ 0 w 553"/>
                <a:gd name="T1" fmla="*/ 42 h 628"/>
                <a:gd name="T2" fmla="*/ 0 w 553"/>
                <a:gd name="T3" fmla="*/ 42 h 628"/>
                <a:gd name="T4" fmla="*/ 0 w 553"/>
                <a:gd name="T5" fmla="*/ 128 h 628"/>
                <a:gd name="T6" fmla="*/ 21 w 553"/>
                <a:gd name="T7" fmla="*/ 202 h 628"/>
                <a:gd name="T8" fmla="*/ 21 w 553"/>
                <a:gd name="T9" fmla="*/ 287 h 628"/>
                <a:gd name="T10" fmla="*/ 43 w 553"/>
                <a:gd name="T11" fmla="*/ 362 h 628"/>
                <a:gd name="T12" fmla="*/ 21 w 553"/>
                <a:gd name="T13" fmla="*/ 405 h 628"/>
                <a:gd name="T14" fmla="*/ 43 w 553"/>
                <a:gd name="T15" fmla="*/ 437 h 628"/>
                <a:gd name="T16" fmla="*/ 43 w 553"/>
                <a:gd name="T17" fmla="*/ 628 h 628"/>
                <a:gd name="T18" fmla="*/ 447 w 553"/>
                <a:gd name="T19" fmla="*/ 618 h 628"/>
                <a:gd name="T20" fmla="*/ 436 w 553"/>
                <a:gd name="T21" fmla="*/ 586 h 628"/>
                <a:gd name="T22" fmla="*/ 426 w 553"/>
                <a:gd name="T23" fmla="*/ 565 h 628"/>
                <a:gd name="T24" fmla="*/ 394 w 553"/>
                <a:gd name="T25" fmla="*/ 543 h 628"/>
                <a:gd name="T26" fmla="*/ 373 w 553"/>
                <a:gd name="T27" fmla="*/ 522 h 628"/>
                <a:gd name="T28" fmla="*/ 319 w 553"/>
                <a:gd name="T29" fmla="*/ 490 h 628"/>
                <a:gd name="T30" fmla="*/ 319 w 553"/>
                <a:gd name="T31" fmla="*/ 437 h 628"/>
                <a:gd name="T32" fmla="*/ 309 w 553"/>
                <a:gd name="T33" fmla="*/ 394 h 628"/>
                <a:gd name="T34" fmla="*/ 351 w 553"/>
                <a:gd name="T35" fmla="*/ 341 h 628"/>
                <a:gd name="T36" fmla="*/ 351 w 553"/>
                <a:gd name="T37" fmla="*/ 287 h 628"/>
                <a:gd name="T38" fmla="*/ 362 w 553"/>
                <a:gd name="T39" fmla="*/ 277 h 628"/>
                <a:gd name="T40" fmla="*/ 415 w 553"/>
                <a:gd name="T41" fmla="*/ 234 h 628"/>
                <a:gd name="T42" fmla="*/ 447 w 553"/>
                <a:gd name="T43" fmla="*/ 202 h 628"/>
                <a:gd name="T44" fmla="*/ 479 w 553"/>
                <a:gd name="T45" fmla="*/ 170 h 628"/>
                <a:gd name="T46" fmla="*/ 553 w 553"/>
                <a:gd name="T47" fmla="*/ 138 h 628"/>
                <a:gd name="T48" fmla="*/ 521 w 553"/>
                <a:gd name="T49" fmla="*/ 138 h 628"/>
                <a:gd name="T50" fmla="*/ 500 w 553"/>
                <a:gd name="T51" fmla="*/ 128 h 628"/>
                <a:gd name="T52" fmla="*/ 458 w 553"/>
                <a:gd name="T53" fmla="*/ 128 h 628"/>
                <a:gd name="T54" fmla="*/ 447 w 553"/>
                <a:gd name="T55" fmla="*/ 117 h 628"/>
                <a:gd name="T56" fmla="*/ 436 w 553"/>
                <a:gd name="T57" fmla="*/ 117 h 628"/>
                <a:gd name="T58" fmla="*/ 415 w 553"/>
                <a:gd name="T59" fmla="*/ 138 h 628"/>
                <a:gd name="T60" fmla="*/ 394 w 553"/>
                <a:gd name="T61" fmla="*/ 128 h 628"/>
                <a:gd name="T62" fmla="*/ 383 w 553"/>
                <a:gd name="T63" fmla="*/ 117 h 628"/>
                <a:gd name="T64" fmla="*/ 373 w 553"/>
                <a:gd name="T65" fmla="*/ 117 h 628"/>
                <a:gd name="T66" fmla="*/ 362 w 553"/>
                <a:gd name="T67" fmla="*/ 106 h 628"/>
                <a:gd name="T68" fmla="*/ 351 w 553"/>
                <a:gd name="T69" fmla="*/ 106 h 628"/>
                <a:gd name="T70" fmla="*/ 351 w 553"/>
                <a:gd name="T71" fmla="*/ 117 h 628"/>
                <a:gd name="T72" fmla="*/ 341 w 553"/>
                <a:gd name="T73" fmla="*/ 117 h 628"/>
                <a:gd name="T74" fmla="*/ 330 w 553"/>
                <a:gd name="T75" fmla="*/ 96 h 628"/>
                <a:gd name="T76" fmla="*/ 319 w 553"/>
                <a:gd name="T77" fmla="*/ 96 h 628"/>
                <a:gd name="T78" fmla="*/ 319 w 553"/>
                <a:gd name="T79" fmla="*/ 85 h 628"/>
                <a:gd name="T80" fmla="*/ 287 w 553"/>
                <a:gd name="T81" fmla="*/ 85 h 628"/>
                <a:gd name="T82" fmla="*/ 277 w 553"/>
                <a:gd name="T83" fmla="*/ 74 h 628"/>
                <a:gd name="T84" fmla="*/ 245 w 553"/>
                <a:gd name="T85" fmla="*/ 96 h 628"/>
                <a:gd name="T86" fmla="*/ 234 w 553"/>
                <a:gd name="T87" fmla="*/ 85 h 628"/>
                <a:gd name="T88" fmla="*/ 181 w 553"/>
                <a:gd name="T89" fmla="*/ 64 h 628"/>
                <a:gd name="T90" fmla="*/ 170 w 553"/>
                <a:gd name="T91" fmla="*/ 10 h 628"/>
                <a:gd name="T92" fmla="*/ 138 w 553"/>
                <a:gd name="T93" fmla="*/ 0 h 628"/>
                <a:gd name="T94" fmla="*/ 138 w 553"/>
                <a:gd name="T95" fmla="*/ 42 h 628"/>
                <a:gd name="T96" fmla="*/ 0 w 553"/>
                <a:gd name="T97" fmla="*/ 42 h 62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53"/>
                <a:gd name="T148" fmla="*/ 0 h 628"/>
                <a:gd name="T149" fmla="*/ 553 w 553"/>
                <a:gd name="T150" fmla="*/ 628 h 62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53" h="628">
                  <a:moveTo>
                    <a:pt x="0" y="42"/>
                  </a:moveTo>
                  <a:lnTo>
                    <a:pt x="0" y="42"/>
                  </a:lnTo>
                  <a:lnTo>
                    <a:pt x="0" y="128"/>
                  </a:lnTo>
                  <a:lnTo>
                    <a:pt x="21" y="202"/>
                  </a:lnTo>
                  <a:lnTo>
                    <a:pt x="21" y="287"/>
                  </a:lnTo>
                  <a:lnTo>
                    <a:pt x="43" y="362"/>
                  </a:lnTo>
                  <a:lnTo>
                    <a:pt x="21" y="405"/>
                  </a:lnTo>
                  <a:lnTo>
                    <a:pt x="43" y="437"/>
                  </a:lnTo>
                  <a:lnTo>
                    <a:pt x="43" y="628"/>
                  </a:lnTo>
                  <a:lnTo>
                    <a:pt x="447" y="618"/>
                  </a:lnTo>
                  <a:lnTo>
                    <a:pt x="436" y="586"/>
                  </a:lnTo>
                  <a:lnTo>
                    <a:pt x="426" y="565"/>
                  </a:lnTo>
                  <a:lnTo>
                    <a:pt x="394" y="543"/>
                  </a:lnTo>
                  <a:lnTo>
                    <a:pt x="373" y="522"/>
                  </a:lnTo>
                  <a:lnTo>
                    <a:pt x="319" y="490"/>
                  </a:lnTo>
                  <a:lnTo>
                    <a:pt x="319" y="437"/>
                  </a:lnTo>
                  <a:lnTo>
                    <a:pt x="309" y="394"/>
                  </a:lnTo>
                  <a:lnTo>
                    <a:pt x="351" y="341"/>
                  </a:lnTo>
                  <a:lnTo>
                    <a:pt x="351" y="287"/>
                  </a:lnTo>
                  <a:lnTo>
                    <a:pt x="362" y="277"/>
                  </a:lnTo>
                  <a:lnTo>
                    <a:pt x="415" y="234"/>
                  </a:lnTo>
                  <a:lnTo>
                    <a:pt x="447" y="202"/>
                  </a:lnTo>
                  <a:lnTo>
                    <a:pt x="479" y="170"/>
                  </a:lnTo>
                  <a:lnTo>
                    <a:pt x="553" y="138"/>
                  </a:lnTo>
                  <a:lnTo>
                    <a:pt x="521" y="138"/>
                  </a:lnTo>
                  <a:lnTo>
                    <a:pt x="500" y="128"/>
                  </a:lnTo>
                  <a:lnTo>
                    <a:pt x="458" y="128"/>
                  </a:lnTo>
                  <a:lnTo>
                    <a:pt x="447" y="117"/>
                  </a:lnTo>
                  <a:lnTo>
                    <a:pt x="436" y="117"/>
                  </a:lnTo>
                  <a:lnTo>
                    <a:pt x="415" y="138"/>
                  </a:lnTo>
                  <a:lnTo>
                    <a:pt x="394" y="128"/>
                  </a:lnTo>
                  <a:lnTo>
                    <a:pt x="383" y="117"/>
                  </a:lnTo>
                  <a:lnTo>
                    <a:pt x="373" y="117"/>
                  </a:lnTo>
                  <a:lnTo>
                    <a:pt x="362" y="106"/>
                  </a:lnTo>
                  <a:lnTo>
                    <a:pt x="351" y="106"/>
                  </a:lnTo>
                  <a:lnTo>
                    <a:pt x="351" y="117"/>
                  </a:lnTo>
                  <a:lnTo>
                    <a:pt x="341" y="117"/>
                  </a:lnTo>
                  <a:lnTo>
                    <a:pt x="330" y="96"/>
                  </a:lnTo>
                  <a:lnTo>
                    <a:pt x="319" y="96"/>
                  </a:lnTo>
                  <a:lnTo>
                    <a:pt x="319" y="85"/>
                  </a:lnTo>
                  <a:lnTo>
                    <a:pt x="287" y="85"/>
                  </a:lnTo>
                  <a:lnTo>
                    <a:pt x="277" y="74"/>
                  </a:lnTo>
                  <a:lnTo>
                    <a:pt x="245" y="96"/>
                  </a:lnTo>
                  <a:lnTo>
                    <a:pt x="234" y="85"/>
                  </a:lnTo>
                  <a:lnTo>
                    <a:pt x="181" y="64"/>
                  </a:lnTo>
                  <a:lnTo>
                    <a:pt x="170" y="10"/>
                  </a:lnTo>
                  <a:lnTo>
                    <a:pt x="138" y="0"/>
                  </a:lnTo>
                  <a:lnTo>
                    <a:pt x="138" y="42"/>
                  </a:lnTo>
                  <a:lnTo>
                    <a:pt x="0" y="42"/>
                  </a:lnTo>
                </a:path>
              </a:pathLst>
            </a:custGeom>
            <a:grpFill/>
            <a:ln w="17463" cap="flat">
              <a:solidFill>
                <a:srgbClr val="000000"/>
              </a:solidFill>
              <a:prstDash val="solid"/>
              <a:round/>
              <a:headEnd/>
              <a:tailEnd/>
            </a:ln>
          </p:spPr>
          <p:txBody>
            <a:bodyPr/>
            <a:lstStyle/>
            <a:p>
              <a:endParaRPr lang="en-US"/>
            </a:p>
          </p:txBody>
        </p:sp>
      </p:grpSp>
      <p:sp>
        <p:nvSpPr>
          <p:cNvPr id="13417" name="Rectangle 264"/>
          <p:cNvSpPr>
            <a:spLocks noChangeArrowheads="1"/>
          </p:cNvSpPr>
          <p:nvPr/>
        </p:nvSpPr>
        <p:spPr bwMode="auto">
          <a:xfrm>
            <a:off x="6421438" y="3630613"/>
            <a:ext cx="360362" cy="244475"/>
          </a:xfrm>
          <a:prstGeom prst="rect">
            <a:avLst/>
          </a:prstGeom>
          <a:noFill/>
          <a:ln w="9525">
            <a:noFill/>
            <a:miter lim="800000"/>
            <a:headEnd/>
            <a:tailEnd/>
          </a:ln>
        </p:spPr>
        <p:txBody>
          <a:bodyPr wrap="none">
            <a:spAutoFit/>
          </a:bodyPr>
          <a:lstStyle/>
          <a:p>
            <a:pPr algn="l"/>
            <a:r>
              <a:rPr lang="en-US" sz="1000" b="1" baseline="0">
                <a:latin typeface="Arial" charset="0"/>
              </a:rPr>
              <a:t>KY</a:t>
            </a:r>
          </a:p>
        </p:txBody>
      </p:sp>
      <p:sp>
        <p:nvSpPr>
          <p:cNvPr id="13418" name="Line 274"/>
          <p:cNvSpPr>
            <a:spLocks noChangeShapeType="1"/>
          </p:cNvSpPr>
          <p:nvPr/>
        </p:nvSpPr>
        <p:spPr bwMode="auto">
          <a:xfrm>
            <a:off x="8115300" y="2759075"/>
            <a:ext cx="331788" cy="60325"/>
          </a:xfrm>
          <a:prstGeom prst="line">
            <a:avLst/>
          </a:prstGeom>
          <a:noFill/>
          <a:ln w="9525">
            <a:solidFill>
              <a:schemeClr val="tx1"/>
            </a:solidFill>
            <a:round/>
            <a:headEnd/>
            <a:tailEnd/>
          </a:ln>
        </p:spPr>
        <p:txBody>
          <a:bodyPr wrap="none" anchor="ctr"/>
          <a:lstStyle/>
          <a:p>
            <a:endParaRPr lang="en-US"/>
          </a:p>
        </p:txBody>
      </p:sp>
      <p:sp>
        <p:nvSpPr>
          <p:cNvPr id="13419" name="Rectangle 275"/>
          <p:cNvSpPr>
            <a:spLocks noChangeArrowheads="1"/>
          </p:cNvSpPr>
          <p:nvPr/>
        </p:nvSpPr>
        <p:spPr bwMode="auto">
          <a:xfrm>
            <a:off x="8286750" y="2932113"/>
            <a:ext cx="354013" cy="244475"/>
          </a:xfrm>
          <a:prstGeom prst="rect">
            <a:avLst/>
          </a:prstGeom>
          <a:noFill/>
          <a:ln w="9525">
            <a:noFill/>
            <a:miter lim="800000"/>
            <a:headEnd/>
            <a:tailEnd/>
          </a:ln>
        </p:spPr>
        <p:txBody>
          <a:bodyPr wrap="none">
            <a:spAutoFit/>
          </a:bodyPr>
          <a:lstStyle/>
          <a:p>
            <a:pPr algn="l"/>
            <a:r>
              <a:rPr lang="en-US" sz="1000" b="1" baseline="0">
                <a:latin typeface="Arial" charset="0"/>
              </a:rPr>
              <a:t>CT</a:t>
            </a:r>
          </a:p>
        </p:txBody>
      </p:sp>
      <p:sp>
        <p:nvSpPr>
          <p:cNvPr id="13420" name="Rectangle 276"/>
          <p:cNvSpPr>
            <a:spLocks noChangeArrowheads="1"/>
          </p:cNvSpPr>
          <p:nvPr/>
        </p:nvSpPr>
        <p:spPr bwMode="auto">
          <a:xfrm>
            <a:off x="7958138" y="3590925"/>
            <a:ext cx="382587" cy="244475"/>
          </a:xfrm>
          <a:prstGeom prst="rect">
            <a:avLst/>
          </a:prstGeom>
          <a:noFill/>
          <a:ln w="9525">
            <a:noFill/>
            <a:miter lim="800000"/>
            <a:headEnd/>
            <a:tailEnd/>
          </a:ln>
        </p:spPr>
        <p:txBody>
          <a:bodyPr wrap="none">
            <a:spAutoFit/>
          </a:bodyPr>
          <a:lstStyle/>
          <a:p>
            <a:pPr algn="l"/>
            <a:r>
              <a:rPr lang="en-US" sz="1000" b="1" baseline="0">
                <a:latin typeface="Arial" charset="0"/>
              </a:rPr>
              <a:t>MD</a:t>
            </a:r>
          </a:p>
        </p:txBody>
      </p:sp>
      <p:sp>
        <p:nvSpPr>
          <p:cNvPr id="13421" name="Rectangle 277"/>
          <p:cNvSpPr>
            <a:spLocks noChangeArrowheads="1"/>
          </p:cNvSpPr>
          <p:nvPr/>
        </p:nvSpPr>
        <p:spPr bwMode="auto">
          <a:xfrm>
            <a:off x="8086725" y="3376613"/>
            <a:ext cx="360363" cy="244475"/>
          </a:xfrm>
          <a:prstGeom prst="rect">
            <a:avLst/>
          </a:prstGeom>
          <a:noFill/>
          <a:ln w="9525">
            <a:noFill/>
            <a:miter lim="800000"/>
            <a:headEnd/>
            <a:tailEnd/>
          </a:ln>
        </p:spPr>
        <p:txBody>
          <a:bodyPr wrap="none">
            <a:spAutoFit/>
          </a:bodyPr>
          <a:lstStyle/>
          <a:p>
            <a:pPr algn="l"/>
            <a:r>
              <a:rPr lang="en-US" sz="1000" b="1" baseline="0">
                <a:latin typeface="Arial" charset="0"/>
              </a:rPr>
              <a:t>DE</a:t>
            </a:r>
          </a:p>
        </p:txBody>
      </p:sp>
      <p:sp>
        <p:nvSpPr>
          <p:cNvPr id="13422" name="Line 278"/>
          <p:cNvSpPr>
            <a:spLocks noChangeShapeType="1"/>
          </p:cNvSpPr>
          <p:nvPr/>
        </p:nvSpPr>
        <p:spPr bwMode="auto">
          <a:xfrm>
            <a:off x="8031163" y="2774950"/>
            <a:ext cx="320675" cy="255588"/>
          </a:xfrm>
          <a:prstGeom prst="line">
            <a:avLst/>
          </a:prstGeom>
          <a:noFill/>
          <a:ln w="9525">
            <a:solidFill>
              <a:schemeClr val="tx1"/>
            </a:solidFill>
            <a:round/>
            <a:headEnd/>
            <a:tailEnd/>
          </a:ln>
        </p:spPr>
        <p:txBody>
          <a:bodyPr wrap="none" anchor="ctr"/>
          <a:lstStyle/>
          <a:p>
            <a:endParaRPr lang="en-US"/>
          </a:p>
        </p:txBody>
      </p:sp>
      <p:sp>
        <p:nvSpPr>
          <p:cNvPr id="13423" name="Line 279"/>
          <p:cNvSpPr>
            <a:spLocks noChangeShapeType="1"/>
          </p:cNvSpPr>
          <p:nvPr/>
        </p:nvSpPr>
        <p:spPr bwMode="auto">
          <a:xfrm>
            <a:off x="7794625" y="3030538"/>
            <a:ext cx="490538" cy="236537"/>
          </a:xfrm>
          <a:prstGeom prst="line">
            <a:avLst/>
          </a:prstGeom>
          <a:noFill/>
          <a:ln w="9525">
            <a:solidFill>
              <a:schemeClr val="tx1"/>
            </a:solidFill>
            <a:round/>
            <a:headEnd/>
            <a:tailEnd/>
          </a:ln>
        </p:spPr>
        <p:txBody>
          <a:bodyPr wrap="none" anchor="ctr"/>
          <a:lstStyle/>
          <a:p>
            <a:endParaRPr lang="en-US"/>
          </a:p>
        </p:txBody>
      </p:sp>
      <p:sp>
        <p:nvSpPr>
          <p:cNvPr id="13424" name="Line 280"/>
          <p:cNvSpPr>
            <a:spLocks noChangeShapeType="1"/>
          </p:cNvSpPr>
          <p:nvPr/>
        </p:nvSpPr>
        <p:spPr bwMode="auto">
          <a:xfrm>
            <a:off x="7743825" y="3355975"/>
            <a:ext cx="419100" cy="146050"/>
          </a:xfrm>
          <a:prstGeom prst="line">
            <a:avLst/>
          </a:prstGeom>
          <a:noFill/>
          <a:ln w="9525">
            <a:solidFill>
              <a:schemeClr val="tx1"/>
            </a:solidFill>
            <a:round/>
            <a:headEnd/>
            <a:tailEnd/>
          </a:ln>
        </p:spPr>
        <p:txBody>
          <a:bodyPr wrap="none" anchor="ctr"/>
          <a:lstStyle/>
          <a:p>
            <a:endParaRPr lang="en-US"/>
          </a:p>
        </p:txBody>
      </p:sp>
      <p:sp>
        <p:nvSpPr>
          <p:cNvPr id="13425" name="Line 281"/>
          <p:cNvSpPr>
            <a:spLocks noChangeShapeType="1"/>
          </p:cNvSpPr>
          <p:nvPr/>
        </p:nvSpPr>
        <p:spPr bwMode="auto">
          <a:xfrm>
            <a:off x="7545388" y="3309938"/>
            <a:ext cx="485775" cy="388937"/>
          </a:xfrm>
          <a:prstGeom prst="line">
            <a:avLst/>
          </a:prstGeom>
          <a:noFill/>
          <a:ln w="9525">
            <a:solidFill>
              <a:schemeClr val="tx1"/>
            </a:solidFill>
            <a:round/>
            <a:headEnd/>
            <a:tailEnd/>
          </a:ln>
        </p:spPr>
        <p:txBody>
          <a:bodyPr wrap="none" anchor="ctr"/>
          <a:lstStyle/>
          <a:p>
            <a:endParaRPr lang="en-US"/>
          </a:p>
        </p:txBody>
      </p:sp>
      <p:sp>
        <p:nvSpPr>
          <p:cNvPr id="13426" name="Line 282"/>
          <p:cNvSpPr>
            <a:spLocks noChangeShapeType="1"/>
          </p:cNvSpPr>
          <p:nvPr/>
        </p:nvSpPr>
        <p:spPr bwMode="auto">
          <a:xfrm flipV="1">
            <a:off x="8051800" y="2541588"/>
            <a:ext cx="284163" cy="117475"/>
          </a:xfrm>
          <a:prstGeom prst="line">
            <a:avLst/>
          </a:prstGeom>
          <a:noFill/>
          <a:ln w="9525">
            <a:solidFill>
              <a:schemeClr val="tx1"/>
            </a:solidFill>
            <a:round/>
            <a:headEnd/>
            <a:tailEnd/>
          </a:ln>
        </p:spPr>
        <p:txBody>
          <a:bodyPr wrap="none" anchor="ctr"/>
          <a:lstStyle/>
          <a:p>
            <a:endParaRPr lang="en-US"/>
          </a:p>
        </p:txBody>
      </p:sp>
      <p:sp>
        <p:nvSpPr>
          <p:cNvPr id="13427" name="Line 283"/>
          <p:cNvSpPr>
            <a:spLocks noChangeShapeType="1"/>
          </p:cNvSpPr>
          <p:nvPr/>
        </p:nvSpPr>
        <p:spPr bwMode="auto">
          <a:xfrm>
            <a:off x="7558088" y="3478213"/>
            <a:ext cx="400050" cy="441325"/>
          </a:xfrm>
          <a:prstGeom prst="line">
            <a:avLst/>
          </a:prstGeom>
          <a:noFill/>
          <a:ln w="9525">
            <a:solidFill>
              <a:schemeClr val="tx1"/>
            </a:solidFill>
            <a:round/>
            <a:headEnd/>
            <a:tailEnd/>
          </a:ln>
        </p:spPr>
        <p:txBody>
          <a:bodyPr wrap="none" anchor="ctr"/>
          <a:lstStyle/>
          <a:p>
            <a:endParaRPr lang="en-US"/>
          </a:p>
        </p:txBody>
      </p:sp>
      <p:sp>
        <p:nvSpPr>
          <p:cNvPr id="13428" name="Rectangle 302"/>
          <p:cNvSpPr>
            <a:spLocks noChangeArrowheads="1"/>
          </p:cNvSpPr>
          <p:nvPr/>
        </p:nvSpPr>
        <p:spPr bwMode="auto">
          <a:xfrm>
            <a:off x="7134225" y="5272088"/>
            <a:ext cx="339725" cy="244475"/>
          </a:xfrm>
          <a:prstGeom prst="rect">
            <a:avLst/>
          </a:prstGeom>
          <a:noFill/>
          <a:ln w="9525">
            <a:noFill/>
            <a:miter lim="800000"/>
            <a:headEnd/>
            <a:tailEnd/>
          </a:ln>
        </p:spPr>
        <p:txBody>
          <a:bodyPr wrap="none">
            <a:spAutoFit/>
          </a:bodyPr>
          <a:lstStyle/>
          <a:p>
            <a:pPr algn="l"/>
            <a:r>
              <a:rPr lang="en-US" sz="1000" b="1" baseline="0">
                <a:latin typeface="Arial" charset="0"/>
              </a:rPr>
              <a:t>FL</a:t>
            </a:r>
          </a:p>
        </p:txBody>
      </p:sp>
      <p:sp>
        <p:nvSpPr>
          <p:cNvPr id="13429" name="Rectangle 303"/>
          <p:cNvSpPr>
            <a:spLocks noChangeArrowheads="1"/>
          </p:cNvSpPr>
          <p:nvPr/>
        </p:nvSpPr>
        <p:spPr bwMode="auto">
          <a:xfrm>
            <a:off x="7839075" y="3902075"/>
            <a:ext cx="368300" cy="244475"/>
          </a:xfrm>
          <a:prstGeom prst="rect">
            <a:avLst/>
          </a:prstGeom>
          <a:noFill/>
          <a:ln w="9525">
            <a:noFill/>
            <a:miter lim="800000"/>
            <a:headEnd/>
            <a:tailEnd/>
          </a:ln>
        </p:spPr>
        <p:txBody>
          <a:bodyPr wrap="none">
            <a:spAutoFit/>
          </a:bodyPr>
          <a:lstStyle/>
          <a:p>
            <a:pPr algn="l"/>
            <a:r>
              <a:rPr lang="en-US" sz="1000" b="1" baseline="0">
                <a:latin typeface="Arial" charset="0"/>
              </a:rPr>
              <a:t>DC</a:t>
            </a:r>
          </a:p>
        </p:txBody>
      </p:sp>
      <p:sp>
        <p:nvSpPr>
          <p:cNvPr id="13430" name="Rectangle 304"/>
          <p:cNvSpPr>
            <a:spLocks noChangeArrowheads="1"/>
          </p:cNvSpPr>
          <p:nvPr/>
        </p:nvSpPr>
        <p:spPr bwMode="auto">
          <a:xfrm>
            <a:off x="8351838" y="2743200"/>
            <a:ext cx="311150" cy="244475"/>
          </a:xfrm>
          <a:prstGeom prst="rect">
            <a:avLst/>
          </a:prstGeom>
          <a:noFill/>
          <a:ln w="9525">
            <a:noFill/>
            <a:miter lim="800000"/>
            <a:headEnd/>
            <a:tailEnd/>
          </a:ln>
        </p:spPr>
        <p:txBody>
          <a:bodyPr wrap="none">
            <a:spAutoFit/>
          </a:bodyPr>
          <a:lstStyle/>
          <a:p>
            <a:pPr algn="l"/>
            <a:r>
              <a:rPr lang="en-US" sz="1000" b="1" baseline="0">
                <a:latin typeface="Arial" charset="0"/>
              </a:rPr>
              <a:t>RI</a:t>
            </a:r>
          </a:p>
        </p:txBody>
      </p:sp>
      <p:grpSp>
        <p:nvGrpSpPr>
          <p:cNvPr id="260" name="Group 276"/>
          <p:cNvGrpSpPr/>
          <p:nvPr/>
        </p:nvGrpSpPr>
        <p:grpSpPr>
          <a:xfrm>
            <a:off x="1527175" y="2547938"/>
            <a:ext cx="1065213" cy="1827212"/>
            <a:chOff x="1527175" y="2547938"/>
            <a:chExt cx="1065213" cy="1827212"/>
          </a:xfrm>
          <a:solidFill>
            <a:schemeClr val="bg1"/>
          </a:solidFill>
        </p:grpSpPr>
        <p:grpSp>
          <p:nvGrpSpPr>
            <p:cNvPr id="261" name="Group 57"/>
            <p:cNvGrpSpPr>
              <a:grpSpLocks/>
            </p:cNvGrpSpPr>
            <p:nvPr/>
          </p:nvGrpSpPr>
          <p:grpSpPr bwMode="auto">
            <a:xfrm>
              <a:off x="1527175" y="2547938"/>
              <a:ext cx="1065213" cy="1827212"/>
              <a:chOff x="484" y="1577"/>
              <a:chExt cx="671" cy="1151"/>
            </a:xfrm>
            <a:grpFill/>
          </p:grpSpPr>
          <p:sp>
            <p:nvSpPr>
              <p:cNvPr id="25" name="Freeform 58"/>
              <p:cNvSpPr>
                <a:spLocks/>
              </p:cNvSpPr>
              <p:nvPr/>
            </p:nvSpPr>
            <p:spPr bwMode="auto">
              <a:xfrm>
                <a:off x="484" y="1577"/>
                <a:ext cx="671" cy="1151"/>
              </a:xfrm>
              <a:custGeom>
                <a:avLst/>
                <a:gdLst>
                  <a:gd name="T0" fmla="*/ 22 w 671"/>
                  <a:gd name="T1" fmla="*/ 213 h 1151"/>
                  <a:gd name="T2" fmla="*/ 22 w 671"/>
                  <a:gd name="T3" fmla="*/ 213 h 1151"/>
                  <a:gd name="T4" fmla="*/ 22 w 671"/>
                  <a:gd name="T5" fmla="*/ 235 h 1151"/>
                  <a:gd name="T6" fmla="*/ 11 w 671"/>
                  <a:gd name="T7" fmla="*/ 320 h 1151"/>
                  <a:gd name="T8" fmla="*/ 22 w 671"/>
                  <a:gd name="T9" fmla="*/ 352 h 1151"/>
                  <a:gd name="T10" fmla="*/ 75 w 671"/>
                  <a:gd name="T11" fmla="*/ 469 h 1151"/>
                  <a:gd name="T12" fmla="*/ 75 w 671"/>
                  <a:gd name="T13" fmla="*/ 469 h 1151"/>
                  <a:gd name="T14" fmla="*/ 75 w 671"/>
                  <a:gd name="T15" fmla="*/ 437 h 1151"/>
                  <a:gd name="T16" fmla="*/ 86 w 671"/>
                  <a:gd name="T17" fmla="*/ 437 h 1151"/>
                  <a:gd name="T18" fmla="*/ 96 w 671"/>
                  <a:gd name="T19" fmla="*/ 437 h 1151"/>
                  <a:gd name="T20" fmla="*/ 86 w 671"/>
                  <a:gd name="T21" fmla="*/ 459 h 1151"/>
                  <a:gd name="T22" fmla="*/ 86 w 671"/>
                  <a:gd name="T23" fmla="*/ 469 h 1151"/>
                  <a:gd name="T24" fmla="*/ 107 w 671"/>
                  <a:gd name="T25" fmla="*/ 522 h 1151"/>
                  <a:gd name="T26" fmla="*/ 96 w 671"/>
                  <a:gd name="T27" fmla="*/ 512 h 1151"/>
                  <a:gd name="T28" fmla="*/ 75 w 671"/>
                  <a:gd name="T29" fmla="*/ 501 h 1151"/>
                  <a:gd name="T30" fmla="*/ 75 w 671"/>
                  <a:gd name="T31" fmla="*/ 480 h 1151"/>
                  <a:gd name="T32" fmla="*/ 75 w 671"/>
                  <a:gd name="T33" fmla="*/ 480 h 1151"/>
                  <a:gd name="T34" fmla="*/ 64 w 671"/>
                  <a:gd name="T35" fmla="*/ 501 h 1151"/>
                  <a:gd name="T36" fmla="*/ 64 w 671"/>
                  <a:gd name="T37" fmla="*/ 544 h 1151"/>
                  <a:gd name="T38" fmla="*/ 75 w 671"/>
                  <a:gd name="T39" fmla="*/ 565 h 1151"/>
                  <a:gd name="T40" fmla="*/ 96 w 671"/>
                  <a:gd name="T41" fmla="*/ 586 h 1151"/>
                  <a:gd name="T42" fmla="*/ 96 w 671"/>
                  <a:gd name="T43" fmla="*/ 608 h 1151"/>
                  <a:gd name="T44" fmla="*/ 75 w 671"/>
                  <a:gd name="T45" fmla="*/ 608 h 1151"/>
                  <a:gd name="T46" fmla="*/ 75 w 671"/>
                  <a:gd name="T47" fmla="*/ 640 h 1151"/>
                  <a:gd name="T48" fmla="*/ 107 w 671"/>
                  <a:gd name="T49" fmla="*/ 704 h 1151"/>
                  <a:gd name="T50" fmla="*/ 139 w 671"/>
                  <a:gd name="T51" fmla="*/ 757 h 1151"/>
                  <a:gd name="T52" fmla="*/ 128 w 671"/>
                  <a:gd name="T53" fmla="*/ 778 h 1151"/>
                  <a:gd name="T54" fmla="*/ 149 w 671"/>
                  <a:gd name="T55" fmla="*/ 789 h 1151"/>
                  <a:gd name="T56" fmla="*/ 139 w 671"/>
                  <a:gd name="T57" fmla="*/ 810 h 1151"/>
                  <a:gd name="T58" fmla="*/ 128 w 671"/>
                  <a:gd name="T59" fmla="*/ 853 h 1151"/>
                  <a:gd name="T60" fmla="*/ 139 w 671"/>
                  <a:gd name="T61" fmla="*/ 864 h 1151"/>
                  <a:gd name="T62" fmla="*/ 224 w 671"/>
                  <a:gd name="T63" fmla="*/ 895 h 1151"/>
                  <a:gd name="T64" fmla="*/ 256 w 671"/>
                  <a:gd name="T65" fmla="*/ 938 h 1151"/>
                  <a:gd name="T66" fmla="*/ 298 w 671"/>
                  <a:gd name="T67" fmla="*/ 949 h 1151"/>
                  <a:gd name="T68" fmla="*/ 298 w 671"/>
                  <a:gd name="T69" fmla="*/ 981 h 1151"/>
                  <a:gd name="T70" fmla="*/ 320 w 671"/>
                  <a:gd name="T71" fmla="*/ 991 h 1151"/>
                  <a:gd name="T72" fmla="*/ 352 w 671"/>
                  <a:gd name="T73" fmla="*/ 1034 h 1151"/>
                  <a:gd name="T74" fmla="*/ 373 w 671"/>
                  <a:gd name="T75" fmla="*/ 1077 h 1151"/>
                  <a:gd name="T76" fmla="*/ 373 w 671"/>
                  <a:gd name="T77" fmla="*/ 1130 h 1151"/>
                  <a:gd name="T78" fmla="*/ 607 w 671"/>
                  <a:gd name="T79" fmla="*/ 1151 h 1151"/>
                  <a:gd name="T80" fmla="*/ 596 w 671"/>
                  <a:gd name="T81" fmla="*/ 1119 h 1151"/>
                  <a:gd name="T82" fmla="*/ 607 w 671"/>
                  <a:gd name="T83" fmla="*/ 1087 h 1151"/>
                  <a:gd name="T84" fmla="*/ 639 w 671"/>
                  <a:gd name="T85" fmla="*/ 1023 h 1151"/>
                  <a:gd name="T86" fmla="*/ 671 w 671"/>
                  <a:gd name="T87" fmla="*/ 1002 h 1151"/>
                  <a:gd name="T88" fmla="*/ 650 w 671"/>
                  <a:gd name="T89" fmla="*/ 981 h 1151"/>
                  <a:gd name="T90" fmla="*/ 650 w 671"/>
                  <a:gd name="T91" fmla="*/ 927 h 1151"/>
                  <a:gd name="T92" fmla="*/ 330 w 671"/>
                  <a:gd name="T93" fmla="*/ 448 h 1151"/>
                  <a:gd name="T94" fmla="*/ 298 w 671"/>
                  <a:gd name="T95" fmla="*/ 395 h 1151"/>
                  <a:gd name="T96" fmla="*/ 384 w 671"/>
                  <a:gd name="T97" fmla="*/ 86 h 1151"/>
                  <a:gd name="T98" fmla="*/ 64 w 671"/>
                  <a:gd name="T99" fmla="*/ 0 h 1151"/>
                  <a:gd name="T100" fmla="*/ 54 w 671"/>
                  <a:gd name="T101" fmla="*/ 22 h 1151"/>
                  <a:gd name="T102" fmla="*/ 64 w 671"/>
                  <a:gd name="T103" fmla="*/ 64 h 1151"/>
                  <a:gd name="T104" fmla="*/ 0 w 671"/>
                  <a:gd name="T105" fmla="*/ 149 h 1151"/>
                  <a:gd name="T106" fmla="*/ 22 w 671"/>
                  <a:gd name="T107" fmla="*/ 213 h 115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71"/>
                  <a:gd name="T163" fmla="*/ 0 h 1151"/>
                  <a:gd name="T164" fmla="*/ 671 w 671"/>
                  <a:gd name="T165" fmla="*/ 1151 h 115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71" h="1151">
                    <a:moveTo>
                      <a:pt x="22" y="213"/>
                    </a:moveTo>
                    <a:lnTo>
                      <a:pt x="22" y="213"/>
                    </a:lnTo>
                    <a:lnTo>
                      <a:pt x="22" y="235"/>
                    </a:lnTo>
                    <a:lnTo>
                      <a:pt x="11" y="320"/>
                    </a:lnTo>
                    <a:lnTo>
                      <a:pt x="22" y="352"/>
                    </a:lnTo>
                    <a:lnTo>
                      <a:pt x="75" y="469"/>
                    </a:lnTo>
                    <a:lnTo>
                      <a:pt x="75" y="437"/>
                    </a:lnTo>
                    <a:lnTo>
                      <a:pt x="86" y="437"/>
                    </a:lnTo>
                    <a:lnTo>
                      <a:pt x="96" y="437"/>
                    </a:lnTo>
                    <a:lnTo>
                      <a:pt x="86" y="459"/>
                    </a:lnTo>
                    <a:lnTo>
                      <a:pt x="86" y="469"/>
                    </a:lnTo>
                    <a:lnTo>
                      <a:pt x="107" y="522"/>
                    </a:lnTo>
                    <a:lnTo>
                      <a:pt x="96" y="512"/>
                    </a:lnTo>
                    <a:lnTo>
                      <a:pt x="75" y="501"/>
                    </a:lnTo>
                    <a:lnTo>
                      <a:pt x="75" y="480"/>
                    </a:lnTo>
                    <a:lnTo>
                      <a:pt x="64" y="501"/>
                    </a:lnTo>
                    <a:lnTo>
                      <a:pt x="64" y="544"/>
                    </a:lnTo>
                    <a:lnTo>
                      <a:pt x="75" y="565"/>
                    </a:lnTo>
                    <a:lnTo>
                      <a:pt x="96" y="586"/>
                    </a:lnTo>
                    <a:lnTo>
                      <a:pt x="96" y="608"/>
                    </a:lnTo>
                    <a:lnTo>
                      <a:pt x="75" y="608"/>
                    </a:lnTo>
                    <a:lnTo>
                      <a:pt x="75" y="640"/>
                    </a:lnTo>
                    <a:lnTo>
                      <a:pt x="107" y="704"/>
                    </a:lnTo>
                    <a:lnTo>
                      <a:pt x="139" y="757"/>
                    </a:lnTo>
                    <a:lnTo>
                      <a:pt x="128" y="778"/>
                    </a:lnTo>
                    <a:lnTo>
                      <a:pt x="149" y="789"/>
                    </a:lnTo>
                    <a:lnTo>
                      <a:pt x="139" y="810"/>
                    </a:lnTo>
                    <a:lnTo>
                      <a:pt x="128" y="853"/>
                    </a:lnTo>
                    <a:lnTo>
                      <a:pt x="139" y="864"/>
                    </a:lnTo>
                    <a:lnTo>
                      <a:pt x="224" y="895"/>
                    </a:lnTo>
                    <a:lnTo>
                      <a:pt x="256" y="938"/>
                    </a:lnTo>
                    <a:lnTo>
                      <a:pt x="298" y="949"/>
                    </a:lnTo>
                    <a:lnTo>
                      <a:pt x="298" y="981"/>
                    </a:lnTo>
                    <a:lnTo>
                      <a:pt x="320" y="991"/>
                    </a:lnTo>
                    <a:lnTo>
                      <a:pt x="352" y="1034"/>
                    </a:lnTo>
                    <a:lnTo>
                      <a:pt x="373" y="1077"/>
                    </a:lnTo>
                    <a:lnTo>
                      <a:pt x="373" y="1130"/>
                    </a:lnTo>
                    <a:lnTo>
                      <a:pt x="607" y="1151"/>
                    </a:lnTo>
                    <a:lnTo>
                      <a:pt x="596" y="1119"/>
                    </a:lnTo>
                    <a:lnTo>
                      <a:pt x="607" y="1087"/>
                    </a:lnTo>
                    <a:lnTo>
                      <a:pt x="639" y="1023"/>
                    </a:lnTo>
                    <a:lnTo>
                      <a:pt x="671" y="1002"/>
                    </a:lnTo>
                    <a:lnTo>
                      <a:pt x="650" y="981"/>
                    </a:lnTo>
                    <a:lnTo>
                      <a:pt x="650" y="927"/>
                    </a:lnTo>
                    <a:lnTo>
                      <a:pt x="330" y="448"/>
                    </a:lnTo>
                    <a:lnTo>
                      <a:pt x="298" y="395"/>
                    </a:lnTo>
                    <a:lnTo>
                      <a:pt x="384" y="86"/>
                    </a:lnTo>
                    <a:lnTo>
                      <a:pt x="64" y="0"/>
                    </a:lnTo>
                    <a:lnTo>
                      <a:pt x="54" y="22"/>
                    </a:lnTo>
                    <a:lnTo>
                      <a:pt x="64" y="64"/>
                    </a:lnTo>
                    <a:lnTo>
                      <a:pt x="0" y="149"/>
                    </a:lnTo>
                    <a:lnTo>
                      <a:pt x="22" y="213"/>
                    </a:lnTo>
                    <a:close/>
                  </a:path>
                </a:pathLst>
              </a:custGeom>
              <a:grpFill/>
              <a:ln w="9525">
                <a:noFill/>
                <a:round/>
                <a:headEnd/>
                <a:tailEnd/>
              </a:ln>
            </p:spPr>
            <p:txBody>
              <a:bodyPr/>
              <a:lstStyle/>
              <a:p>
                <a:endParaRPr lang="en-US"/>
              </a:p>
            </p:txBody>
          </p:sp>
          <p:sp>
            <p:nvSpPr>
              <p:cNvPr id="26" name="Freeform 59"/>
              <p:cNvSpPr>
                <a:spLocks/>
              </p:cNvSpPr>
              <p:nvPr/>
            </p:nvSpPr>
            <p:spPr bwMode="auto">
              <a:xfrm>
                <a:off x="484" y="1577"/>
                <a:ext cx="671" cy="1151"/>
              </a:xfrm>
              <a:custGeom>
                <a:avLst/>
                <a:gdLst>
                  <a:gd name="T0" fmla="*/ 22 w 671"/>
                  <a:gd name="T1" fmla="*/ 213 h 1151"/>
                  <a:gd name="T2" fmla="*/ 22 w 671"/>
                  <a:gd name="T3" fmla="*/ 213 h 1151"/>
                  <a:gd name="T4" fmla="*/ 22 w 671"/>
                  <a:gd name="T5" fmla="*/ 235 h 1151"/>
                  <a:gd name="T6" fmla="*/ 11 w 671"/>
                  <a:gd name="T7" fmla="*/ 320 h 1151"/>
                  <a:gd name="T8" fmla="*/ 22 w 671"/>
                  <a:gd name="T9" fmla="*/ 352 h 1151"/>
                  <a:gd name="T10" fmla="*/ 75 w 671"/>
                  <a:gd name="T11" fmla="*/ 469 h 1151"/>
                  <a:gd name="T12" fmla="*/ 75 w 671"/>
                  <a:gd name="T13" fmla="*/ 469 h 1151"/>
                  <a:gd name="T14" fmla="*/ 75 w 671"/>
                  <a:gd name="T15" fmla="*/ 437 h 1151"/>
                  <a:gd name="T16" fmla="*/ 86 w 671"/>
                  <a:gd name="T17" fmla="*/ 437 h 1151"/>
                  <a:gd name="T18" fmla="*/ 96 w 671"/>
                  <a:gd name="T19" fmla="*/ 437 h 1151"/>
                  <a:gd name="T20" fmla="*/ 86 w 671"/>
                  <a:gd name="T21" fmla="*/ 459 h 1151"/>
                  <a:gd name="T22" fmla="*/ 86 w 671"/>
                  <a:gd name="T23" fmla="*/ 469 h 1151"/>
                  <a:gd name="T24" fmla="*/ 107 w 671"/>
                  <a:gd name="T25" fmla="*/ 522 h 1151"/>
                  <a:gd name="T26" fmla="*/ 96 w 671"/>
                  <a:gd name="T27" fmla="*/ 512 h 1151"/>
                  <a:gd name="T28" fmla="*/ 75 w 671"/>
                  <a:gd name="T29" fmla="*/ 501 h 1151"/>
                  <a:gd name="T30" fmla="*/ 75 w 671"/>
                  <a:gd name="T31" fmla="*/ 480 h 1151"/>
                  <a:gd name="T32" fmla="*/ 75 w 671"/>
                  <a:gd name="T33" fmla="*/ 480 h 1151"/>
                  <a:gd name="T34" fmla="*/ 64 w 671"/>
                  <a:gd name="T35" fmla="*/ 501 h 1151"/>
                  <a:gd name="T36" fmla="*/ 64 w 671"/>
                  <a:gd name="T37" fmla="*/ 544 h 1151"/>
                  <a:gd name="T38" fmla="*/ 75 w 671"/>
                  <a:gd name="T39" fmla="*/ 565 h 1151"/>
                  <a:gd name="T40" fmla="*/ 96 w 671"/>
                  <a:gd name="T41" fmla="*/ 586 h 1151"/>
                  <a:gd name="T42" fmla="*/ 96 w 671"/>
                  <a:gd name="T43" fmla="*/ 608 h 1151"/>
                  <a:gd name="T44" fmla="*/ 75 w 671"/>
                  <a:gd name="T45" fmla="*/ 608 h 1151"/>
                  <a:gd name="T46" fmla="*/ 75 w 671"/>
                  <a:gd name="T47" fmla="*/ 640 h 1151"/>
                  <a:gd name="T48" fmla="*/ 107 w 671"/>
                  <a:gd name="T49" fmla="*/ 704 h 1151"/>
                  <a:gd name="T50" fmla="*/ 139 w 671"/>
                  <a:gd name="T51" fmla="*/ 757 h 1151"/>
                  <a:gd name="T52" fmla="*/ 128 w 671"/>
                  <a:gd name="T53" fmla="*/ 778 h 1151"/>
                  <a:gd name="T54" fmla="*/ 149 w 671"/>
                  <a:gd name="T55" fmla="*/ 789 h 1151"/>
                  <a:gd name="T56" fmla="*/ 139 w 671"/>
                  <a:gd name="T57" fmla="*/ 810 h 1151"/>
                  <a:gd name="T58" fmla="*/ 128 w 671"/>
                  <a:gd name="T59" fmla="*/ 853 h 1151"/>
                  <a:gd name="T60" fmla="*/ 139 w 671"/>
                  <a:gd name="T61" fmla="*/ 864 h 1151"/>
                  <a:gd name="T62" fmla="*/ 224 w 671"/>
                  <a:gd name="T63" fmla="*/ 895 h 1151"/>
                  <a:gd name="T64" fmla="*/ 256 w 671"/>
                  <a:gd name="T65" fmla="*/ 938 h 1151"/>
                  <a:gd name="T66" fmla="*/ 298 w 671"/>
                  <a:gd name="T67" fmla="*/ 949 h 1151"/>
                  <a:gd name="T68" fmla="*/ 298 w 671"/>
                  <a:gd name="T69" fmla="*/ 981 h 1151"/>
                  <a:gd name="T70" fmla="*/ 320 w 671"/>
                  <a:gd name="T71" fmla="*/ 991 h 1151"/>
                  <a:gd name="T72" fmla="*/ 352 w 671"/>
                  <a:gd name="T73" fmla="*/ 1034 h 1151"/>
                  <a:gd name="T74" fmla="*/ 373 w 671"/>
                  <a:gd name="T75" fmla="*/ 1077 h 1151"/>
                  <a:gd name="T76" fmla="*/ 373 w 671"/>
                  <a:gd name="T77" fmla="*/ 1130 h 1151"/>
                  <a:gd name="T78" fmla="*/ 607 w 671"/>
                  <a:gd name="T79" fmla="*/ 1151 h 1151"/>
                  <a:gd name="T80" fmla="*/ 596 w 671"/>
                  <a:gd name="T81" fmla="*/ 1119 h 1151"/>
                  <a:gd name="T82" fmla="*/ 607 w 671"/>
                  <a:gd name="T83" fmla="*/ 1087 h 1151"/>
                  <a:gd name="T84" fmla="*/ 639 w 671"/>
                  <a:gd name="T85" fmla="*/ 1023 h 1151"/>
                  <a:gd name="T86" fmla="*/ 671 w 671"/>
                  <a:gd name="T87" fmla="*/ 1002 h 1151"/>
                  <a:gd name="T88" fmla="*/ 650 w 671"/>
                  <a:gd name="T89" fmla="*/ 981 h 1151"/>
                  <a:gd name="T90" fmla="*/ 650 w 671"/>
                  <a:gd name="T91" fmla="*/ 927 h 1151"/>
                  <a:gd name="T92" fmla="*/ 330 w 671"/>
                  <a:gd name="T93" fmla="*/ 448 h 1151"/>
                  <a:gd name="T94" fmla="*/ 298 w 671"/>
                  <a:gd name="T95" fmla="*/ 395 h 1151"/>
                  <a:gd name="T96" fmla="*/ 384 w 671"/>
                  <a:gd name="T97" fmla="*/ 86 h 1151"/>
                  <a:gd name="T98" fmla="*/ 64 w 671"/>
                  <a:gd name="T99" fmla="*/ 0 h 1151"/>
                  <a:gd name="T100" fmla="*/ 54 w 671"/>
                  <a:gd name="T101" fmla="*/ 22 h 1151"/>
                  <a:gd name="T102" fmla="*/ 64 w 671"/>
                  <a:gd name="T103" fmla="*/ 64 h 1151"/>
                  <a:gd name="T104" fmla="*/ 0 w 671"/>
                  <a:gd name="T105" fmla="*/ 149 h 1151"/>
                  <a:gd name="T106" fmla="*/ 22 w 671"/>
                  <a:gd name="T107" fmla="*/ 213 h 115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71"/>
                  <a:gd name="T163" fmla="*/ 0 h 1151"/>
                  <a:gd name="T164" fmla="*/ 671 w 671"/>
                  <a:gd name="T165" fmla="*/ 1151 h 115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71" h="1151">
                    <a:moveTo>
                      <a:pt x="22" y="213"/>
                    </a:moveTo>
                    <a:lnTo>
                      <a:pt x="22" y="213"/>
                    </a:lnTo>
                    <a:lnTo>
                      <a:pt x="22" y="235"/>
                    </a:lnTo>
                    <a:lnTo>
                      <a:pt x="11" y="320"/>
                    </a:lnTo>
                    <a:lnTo>
                      <a:pt x="22" y="352"/>
                    </a:lnTo>
                    <a:lnTo>
                      <a:pt x="75" y="469"/>
                    </a:lnTo>
                    <a:lnTo>
                      <a:pt x="75" y="437"/>
                    </a:lnTo>
                    <a:lnTo>
                      <a:pt x="86" y="437"/>
                    </a:lnTo>
                    <a:lnTo>
                      <a:pt x="96" y="437"/>
                    </a:lnTo>
                    <a:lnTo>
                      <a:pt x="86" y="459"/>
                    </a:lnTo>
                    <a:lnTo>
                      <a:pt x="86" y="469"/>
                    </a:lnTo>
                    <a:lnTo>
                      <a:pt x="107" y="522"/>
                    </a:lnTo>
                    <a:lnTo>
                      <a:pt x="96" y="512"/>
                    </a:lnTo>
                    <a:lnTo>
                      <a:pt x="75" y="501"/>
                    </a:lnTo>
                    <a:lnTo>
                      <a:pt x="75" y="480"/>
                    </a:lnTo>
                    <a:lnTo>
                      <a:pt x="64" y="501"/>
                    </a:lnTo>
                    <a:lnTo>
                      <a:pt x="64" y="544"/>
                    </a:lnTo>
                    <a:lnTo>
                      <a:pt x="75" y="565"/>
                    </a:lnTo>
                    <a:lnTo>
                      <a:pt x="96" y="586"/>
                    </a:lnTo>
                    <a:lnTo>
                      <a:pt x="96" y="608"/>
                    </a:lnTo>
                    <a:lnTo>
                      <a:pt x="75" y="608"/>
                    </a:lnTo>
                    <a:lnTo>
                      <a:pt x="75" y="640"/>
                    </a:lnTo>
                    <a:lnTo>
                      <a:pt x="107" y="704"/>
                    </a:lnTo>
                    <a:lnTo>
                      <a:pt x="139" y="757"/>
                    </a:lnTo>
                    <a:lnTo>
                      <a:pt x="128" y="778"/>
                    </a:lnTo>
                    <a:lnTo>
                      <a:pt x="149" y="789"/>
                    </a:lnTo>
                    <a:lnTo>
                      <a:pt x="139" y="810"/>
                    </a:lnTo>
                    <a:lnTo>
                      <a:pt x="128" y="853"/>
                    </a:lnTo>
                    <a:lnTo>
                      <a:pt x="139" y="864"/>
                    </a:lnTo>
                    <a:lnTo>
                      <a:pt x="224" y="895"/>
                    </a:lnTo>
                    <a:lnTo>
                      <a:pt x="256" y="938"/>
                    </a:lnTo>
                    <a:lnTo>
                      <a:pt x="298" y="949"/>
                    </a:lnTo>
                    <a:lnTo>
                      <a:pt x="298" y="981"/>
                    </a:lnTo>
                    <a:lnTo>
                      <a:pt x="320" y="991"/>
                    </a:lnTo>
                    <a:lnTo>
                      <a:pt x="352" y="1034"/>
                    </a:lnTo>
                    <a:lnTo>
                      <a:pt x="373" y="1077"/>
                    </a:lnTo>
                    <a:lnTo>
                      <a:pt x="373" y="1130"/>
                    </a:lnTo>
                    <a:lnTo>
                      <a:pt x="607" y="1151"/>
                    </a:lnTo>
                    <a:lnTo>
                      <a:pt x="596" y="1119"/>
                    </a:lnTo>
                    <a:lnTo>
                      <a:pt x="607" y="1087"/>
                    </a:lnTo>
                    <a:lnTo>
                      <a:pt x="639" y="1023"/>
                    </a:lnTo>
                    <a:lnTo>
                      <a:pt x="671" y="1002"/>
                    </a:lnTo>
                    <a:lnTo>
                      <a:pt x="650" y="981"/>
                    </a:lnTo>
                    <a:lnTo>
                      <a:pt x="650" y="927"/>
                    </a:lnTo>
                    <a:lnTo>
                      <a:pt x="330" y="448"/>
                    </a:lnTo>
                    <a:lnTo>
                      <a:pt x="298" y="395"/>
                    </a:lnTo>
                    <a:lnTo>
                      <a:pt x="384" y="86"/>
                    </a:lnTo>
                    <a:lnTo>
                      <a:pt x="64" y="0"/>
                    </a:lnTo>
                    <a:lnTo>
                      <a:pt x="54" y="22"/>
                    </a:lnTo>
                    <a:lnTo>
                      <a:pt x="64" y="64"/>
                    </a:lnTo>
                    <a:lnTo>
                      <a:pt x="0" y="149"/>
                    </a:lnTo>
                    <a:lnTo>
                      <a:pt x="22" y="213"/>
                    </a:lnTo>
                  </a:path>
                </a:pathLst>
              </a:custGeom>
              <a:grpFill/>
              <a:ln w="17463" cap="flat">
                <a:solidFill>
                  <a:srgbClr val="000000"/>
                </a:solidFill>
                <a:prstDash val="solid"/>
                <a:round/>
                <a:headEnd/>
                <a:tailEnd/>
              </a:ln>
            </p:spPr>
            <p:txBody>
              <a:bodyPr/>
              <a:lstStyle/>
              <a:p>
                <a:endParaRPr lang="en-US"/>
              </a:p>
            </p:txBody>
          </p:sp>
        </p:grpSp>
        <p:sp>
          <p:nvSpPr>
            <p:cNvPr id="13431" name="Rectangle 305"/>
            <p:cNvSpPr>
              <a:spLocks noChangeArrowheads="1"/>
            </p:cNvSpPr>
            <p:nvPr/>
          </p:nvSpPr>
          <p:spPr bwMode="auto">
            <a:xfrm>
              <a:off x="1798638" y="3482975"/>
              <a:ext cx="368300" cy="244475"/>
            </a:xfrm>
            <a:prstGeom prst="rect">
              <a:avLst/>
            </a:prstGeom>
            <a:grpFill/>
            <a:ln w="9525">
              <a:noFill/>
              <a:miter lim="800000"/>
              <a:headEnd/>
              <a:tailEnd/>
            </a:ln>
          </p:spPr>
          <p:txBody>
            <a:bodyPr wrap="none">
              <a:spAutoFit/>
            </a:bodyPr>
            <a:lstStyle/>
            <a:p>
              <a:pPr algn="l"/>
              <a:r>
                <a:rPr lang="en-US" sz="1000" b="1" baseline="0" dirty="0">
                  <a:latin typeface="Arial" charset="0"/>
                </a:rPr>
                <a:t>CA</a:t>
              </a:r>
            </a:p>
          </p:txBody>
        </p:sp>
      </p:grpSp>
      <p:sp>
        <p:nvSpPr>
          <p:cNvPr id="13432" name="Rectangle 306"/>
          <p:cNvSpPr>
            <a:spLocks noChangeArrowheads="1"/>
          </p:cNvSpPr>
          <p:nvPr/>
        </p:nvSpPr>
        <p:spPr bwMode="auto">
          <a:xfrm>
            <a:off x="4743450" y="4105275"/>
            <a:ext cx="374650" cy="244475"/>
          </a:xfrm>
          <a:prstGeom prst="rect">
            <a:avLst/>
          </a:prstGeom>
          <a:noFill/>
          <a:ln w="9525">
            <a:noFill/>
            <a:miter lim="800000"/>
            <a:headEnd/>
            <a:tailEnd/>
          </a:ln>
        </p:spPr>
        <p:txBody>
          <a:bodyPr wrap="none">
            <a:spAutoFit/>
          </a:bodyPr>
          <a:lstStyle/>
          <a:p>
            <a:pPr algn="l"/>
            <a:r>
              <a:rPr lang="en-US" sz="1000" b="1" baseline="0">
                <a:latin typeface="Arial" charset="0"/>
              </a:rPr>
              <a:t>OK</a:t>
            </a:r>
          </a:p>
        </p:txBody>
      </p:sp>
      <p:sp>
        <p:nvSpPr>
          <p:cNvPr id="13433" name="Rectangle 307"/>
          <p:cNvSpPr>
            <a:spLocks noChangeArrowheads="1"/>
          </p:cNvSpPr>
          <p:nvPr/>
        </p:nvSpPr>
        <p:spPr bwMode="auto">
          <a:xfrm>
            <a:off x="4397375" y="4725988"/>
            <a:ext cx="346075" cy="244475"/>
          </a:xfrm>
          <a:prstGeom prst="rect">
            <a:avLst/>
          </a:prstGeom>
          <a:noFill/>
          <a:ln w="9525">
            <a:noFill/>
            <a:miter lim="800000"/>
            <a:headEnd/>
            <a:tailEnd/>
          </a:ln>
        </p:spPr>
        <p:txBody>
          <a:bodyPr wrap="none">
            <a:spAutoFit/>
          </a:bodyPr>
          <a:lstStyle/>
          <a:p>
            <a:pPr algn="l"/>
            <a:r>
              <a:rPr lang="en-US" sz="1000" b="1" baseline="0">
                <a:latin typeface="Arial" charset="0"/>
              </a:rPr>
              <a:t>TX</a:t>
            </a:r>
          </a:p>
        </p:txBody>
      </p:sp>
      <p:sp>
        <p:nvSpPr>
          <p:cNvPr id="13434" name="Rectangle 308"/>
          <p:cNvSpPr>
            <a:spLocks noChangeArrowheads="1"/>
          </p:cNvSpPr>
          <p:nvPr/>
        </p:nvSpPr>
        <p:spPr bwMode="auto">
          <a:xfrm>
            <a:off x="4364038" y="2530475"/>
            <a:ext cx="360362" cy="244475"/>
          </a:xfrm>
          <a:prstGeom prst="rect">
            <a:avLst/>
          </a:prstGeom>
          <a:noFill/>
          <a:ln w="9525">
            <a:noFill/>
            <a:miter lim="800000"/>
            <a:headEnd/>
            <a:tailEnd/>
          </a:ln>
        </p:spPr>
        <p:txBody>
          <a:bodyPr wrap="none">
            <a:spAutoFit/>
          </a:bodyPr>
          <a:lstStyle/>
          <a:p>
            <a:pPr algn="l"/>
            <a:r>
              <a:rPr lang="en-US" sz="1000" b="1" baseline="0">
                <a:latin typeface="Arial" charset="0"/>
              </a:rPr>
              <a:t>SD</a:t>
            </a:r>
          </a:p>
        </p:txBody>
      </p:sp>
      <p:sp>
        <p:nvSpPr>
          <p:cNvPr id="13435" name="Rectangle 309"/>
          <p:cNvSpPr>
            <a:spLocks noChangeArrowheads="1"/>
          </p:cNvSpPr>
          <p:nvPr/>
        </p:nvSpPr>
        <p:spPr bwMode="auto">
          <a:xfrm>
            <a:off x="6240463" y="3962400"/>
            <a:ext cx="354012" cy="244475"/>
          </a:xfrm>
          <a:prstGeom prst="rect">
            <a:avLst/>
          </a:prstGeom>
          <a:noFill/>
          <a:ln w="9525">
            <a:noFill/>
            <a:miter lim="800000"/>
            <a:headEnd/>
            <a:tailEnd/>
          </a:ln>
        </p:spPr>
        <p:txBody>
          <a:bodyPr wrap="none">
            <a:spAutoFit/>
          </a:bodyPr>
          <a:lstStyle/>
          <a:p>
            <a:pPr algn="l"/>
            <a:r>
              <a:rPr lang="en-US" sz="1000" b="1" baseline="0">
                <a:latin typeface="Arial" charset="0"/>
              </a:rPr>
              <a:t>TN</a:t>
            </a:r>
          </a:p>
        </p:txBody>
      </p:sp>
      <p:grpSp>
        <p:nvGrpSpPr>
          <p:cNvPr id="262" name="Group 314"/>
          <p:cNvGrpSpPr/>
          <p:nvPr/>
        </p:nvGrpSpPr>
        <p:grpSpPr>
          <a:xfrm>
            <a:off x="5716588" y="4240213"/>
            <a:ext cx="473075" cy="828675"/>
            <a:chOff x="5716588" y="4240213"/>
            <a:chExt cx="473075" cy="828675"/>
          </a:xfrm>
        </p:grpSpPr>
        <p:grpSp>
          <p:nvGrpSpPr>
            <p:cNvPr id="263" name="Group 96"/>
            <p:cNvGrpSpPr>
              <a:grpSpLocks/>
            </p:cNvGrpSpPr>
            <p:nvPr/>
          </p:nvGrpSpPr>
          <p:grpSpPr bwMode="auto">
            <a:xfrm>
              <a:off x="5716588" y="4240213"/>
              <a:ext cx="473075" cy="828675"/>
              <a:chOff x="3123" y="2643"/>
              <a:chExt cx="298" cy="522"/>
            </a:xfrm>
            <a:solidFill>
              <a:srgbClr val="9DDDA8"/>
            </a:solidFill>
          </p:grpSpPr>
          <p:sp>
            <p:nvSpPr>
              <p:cNvPr id="13470" name="Freeform 97"/>
              <p:cNvSpPr>
                <a:spLocks/>
              </p:cNvSpPr>
              <p:nvPr/>
            </p:nvSpPr>
            <p:spPr bwMode="auto">
              <a:xfrm>
                <a:off x="3123" y="2643"/>
                <a:ext cx="298" cy="522"/>
              </a:xfrm>
              <a:custGeom>
                <a:avLst/>
                <a:gdLst>
                  <a:gd name="T0" fmla="*/ 0 w 298"/>
                  <a:gd name="T1" fmla="*/ 448 h 522"/>
                  <a:gd name="T2" fmla="*/ 0 w 298"/>
                  <a:gd name="T3" fmla="*/ 448 h 522"/>
                  <a:gd name="T4" fmla="*/ 0 w 298"/>
                  <a:gd name="T5" fmla="*/ 426 h 522"/>
                  <a:gd name="T6" fmla="*/ 22 w 298"/>
                  <a:gd name="T7" fmla="*/ 362 h 522"/>
                  <a:gd name="T8" fmla="*/ 53 w 298"/>
                  <a:gd name="T9" fmla="*/ 320 h 522"/>
                  <a:gd name="T10" fmla="*/ 43 w 298"/>
                  <a:gd name="T11" fmla="*/ 309 h 522"/>
                  <a:gd name="T12" fmla="*/ 43 w 298"/>
                  <a:gd name="T13" fmla="*/ 277 h 522"/>
                  <a:gd name="T14" fmla="*/ 32 w 298"/>
                  <a:gd name="T15" fmla="*/ 234 h 522"/>
                  <a:gd name="T16" fmla="*/ 32 w 298"/>
                  <a:gd name="T17" fmla="*/ 171 h 522"/>
                  <a:gd name="T18" fmla="*/ 43 w 298"/>
                  <a:gd name="T19" fmla="*/ 107 h 522"/>
                  <a:gd name="T20" fmla="*/ 75 w 298"/>
                  <a:gd name="T21" fmla="*/ 64 h 522"/>
                  <a:gd name="T22" fmla="*/ 75 w 298"/>
                  <a:gd name="T23" fmla="*/ 53 h 522"/>
                  <a:gd name="T24" fmla="*/ 96 w 298"/>
                  <a:gd name="T25" fmla="*/ 11 h 522"/>
                  <a:gd name="T26" fmla="*/ 277 w 298"/>
                  <a:gd name="T27" fmla="*/ 0 h 522"/>
                  <a:gd name="T28" fmla="*/ 288 w 298"/>
                  <a:gd name="T29" fmla="*/ 11 h 522"/>
                  <a:gd name="T30" fmla="*/ 277 w 298"/>
                  <a:gd name="T31" fmla="*/ 330 h 522"/>
                  <a:gd name="T32" fmla="*/ 298 w 298"/>
                  <a:gd name="T33" fmla="*/ 490 h 522"/>
                  <a:gd name="T34" fmla="*/ 288 w 298"/>
                  <a:gd name="T35" fmla="*/ 501 h 522"/>
                  <a:gd name="T36" fmla="*/ 277 w 298"/>
                  <a:gd name="T37" fmla="*/ 490 h 522"/>
                  <a:gd name="T38" fmla="*/ 266 w 298"/>
                  <a:gd name="T39" fmla="*/ 501 h 522"/>
                  <a:gd name="T40" fmla="*/ 256 w 298"/>
                  <a:gd name="T41" fmla="*/ 490 h 522"/>
                  <a:gd name="T42" fmla="*/ 256 w 298"/>
                  <a:gd name="T43" fmla="*/ 490 h 522"/>
                  <a:gd name="T44" fmla="*/ 234 w 298"/>
                  <a:gd name="T45" fmla="*/ 490 h 522"/>
                  <a:gd name="T46" fmla="*/ 224 w 298"/>
                  <a:gd name="T47" fmla="*/ 501 h 522"/>
                  <a:gd name="T48" fmla="*/ 213 w 298"/>
                  <a:gd name="T49" fmla="*/ 501 h 522"/>
                  <a:gd name="T50" fmla="*/ 202 w 298"/>
                  <a:gd name="T51" fmla="*/ 522 h 522"/>
                  <a:gd name="T52" fmla="*/ 192 w 298"/>
                  <a:gd name="T53" fmla="*/ 522 h 522"/>
                  <a:gd name="T54" fmla="*/ 171 w 298"/>
                  <a:gd name="T55" fmla="*/ 469 h 522"/>
                  <a:gd name="T56" fmla="*/ 171 w 298"/>
                  <a:gd name="T57" fmla="*/ 437 h 522"/>
                  <a:gd name="T58" fmla="*/ 0 w 298"/>
                  <a:gd name="T59" fmla="*/ 448 h 52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98"/>
                  <a:gd name="T91" fmla="*/ 0 h 522"/>
                  <a:gd name="T92" fmla="*/ 298 w 298"/>
                  <a:gd name="T93" fmla="*/ 522 h 52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98" h="522">
                    <a:moveTo>
                      <a:pt x="0" y="448"/>
                    </a:moveTo>
                    <a:lnTo>
                      <a:pt x="0" y="448"/>
                    </a:lnTo>
                    <a:lnTo>
                      <a:pt x="0" y="426"/>
                    </a:lnTo>
                    <a:lnTo>
                      <a:pt x="22" y="362"/>
                    </a:lnTo>
                    <a:lnTo>
                      <a:pt x="53" y="320"/>
                    </a:lnTo>
                    <a:lnTo>
                      <a:pt x="43" y="309"/>
                    </a:lnTo>
                    <a:lnTo>
                      <a:pt x="43" y="277"/>
                    </a:lnTo>
                    <a:lnTo>
                      <a:pt x="32" y="234"/>
                    </a:lnTo>
                    <a:lnTo>
                      <a:pt x="32" y="171"/>
                    </a:lnTo>
                    <a:lnTo>
                      <a:pt x="43" y="107"/>
                    </a:lnTo>
                    <a:lnTo>
                      <a:pt x="75" y="64"/>
                    </a:lnTo>
                    <a:lnTo>
                      <a:pt x="75" y="53"/>
                    </a:lnTo>
                    <a:lnTo>
                      <a:pt x="96" y="11"/>
                    </a:lnTo>
                    <a:lnTo>
                      <a:pt x="277" y="0"/>
                    </a:lnTo>
                    <a:lnTo>
                      <a:pt x="288" y="11"/>
                    </a:lnTo>
                    <a:lnTo>
                      <a:pt x="277" y="330"/>
                    </a:lnTo>
                    <a:lnTo>
                      <a:pt x="298" y="490"/>
                    </a:lnTo>
                    <a:lnTo>
                      <a:pt x="288" y="501"/>
                    </a:lnTo>
                    <a:lnTo>
                      <a:pt x="277" y="490"/>
                    </a:lnTo>
                    <a:lnTo>
                      <a:pt x="266" y="501"/>
                    </a:lnTo>
                    <a:lnTo>
                      <a:pt x="256" y="490"/>
                    </a:lnTo>
                    <a:lnTo>
                      <a:pt x="234" y="490"/>
                    </a:lnTo>
                    <a:lnTo>
                      <a:pt x="224" y="501"/>
                    </a:lnTo>
                    <a:lnTo>
                      <a:pt x="213" y="501"/>
                    </a:lnTo>
                    <a:lnTo>
                      <a:pt x="202" y="522"/>
                    </a:lnTo>
                    <a:lnTo>
                      <a:pt x="192" y="522"/>
                    </a:lnTo>
                    <a:lnTo>
                      <a:pt x="171" y="469"/>
                    </a:lnTo>
                    <a:lnTo>
                      <a:pt x="171" y="437"/>
                    </a:lnTo>
                    <a:lnTo>
                      <a:pt x="0" y="448"/>
                    </a:lnTo>
                    <a:close/>
                  </a:path>
                </a:pathLst>
              </a:custGeom>
              <a:grpFill/>
              <a:ln w="9525">
                <a:noFill/>
                <a:round/>
                <a:headEnd/>
                <a:tailEnd/>
              </a:ln>
            </p:spPr>
            <p:txBody>
              <a:bodyPr/>
              <a:lstStyle/>
              <a:p>
                <a:endParaRPr lang="en-US"/>
              </a:p>
            </p:txBody>
          </p:sp>
          <p:sp>
            <p:nvSpPr>
              <p:cNvPr id="13471" name="Freeform 98"/>
              <p:cNvSpPr>
                <a:spLocks/>
              </p:cNvSpPr>
              <p:nvPr/>
            </p:nvSpPr>
            <p:spPr bwMode="auto">
              <a:xfrm>
                <a:off x="3123" y="2643"/>
                <a:ext cx="298" cy="522"/>
              </a:xfrm>
              <a:custGeom>
                <a:avLst/>
                <a:gdLst>
                  <a:gd name="T0" fmla="*/ 0 w 298"/>
                  <a:gd name="T1" fmla="*/ 448 h 522"/>
                  <a:gd name="T2" fmla="*/ 0 w 298"/>
                  <a:gd name="T3" fmla="*/ 448 h 522"/>
                  <a:gd name="T4" fmla="*/ 0 w 298"/>
                  <a:gd name="T5" fmla="*/ 426 h 522"/>
                  <a:gd name="T6" fmla="*/ 22 w 298"/>
                  <a:gd name="T7" fmla="*/ 362 h 522"/>
                  <a:gd name="T8" fmla="*/ 53 w 298"/>
                  <a:gd name="T9" fmla="*/ 320 h 522"/>
                  <a:gd name="T10" fmla="*/ 43 w 298"/>
                  <a:gd name="T11" fmla="*/ 309 h 522"/>
                  <a:gd name="T12" fmla="*/ 43 w 298"/>
                  <a:gd name="T13" fmla="*/ 277 h 522"/>
                  <a:gd name="T14" fmla="*/ 32 w 298"/>
                  <a:gd name="T15" fmla="*/ 234 h 522"/>
                  <a:gd name="T16" fmla="*/ 32 w 298"/>
                  <a:gd name="T17" fmla="*/ 171 h 522"/>
                  <a:gd name="T18" fmla="*/ 43 w 298"/>
                  <a:gd name="T19" fmla="*/ 107 h 522"/>
                  <a:gd name="T20" fmla="*/ 75 w 298"/>
                  <a:gd name="T21" fmla="*/ 64 h 522"/>
                  <a:gd name="T22" fmla="*/ 75 w 298"/>
                  <a:gd name="T23" fmla="*/ 53 h 522"/>
                  <a:gd name="T24" fmla="*/ 96 w 298"/>
                  <a:gd name="T25" fmla="*/ 11 h 522"/>
                  <a:gd name="T26" fmla="*/ 277 w 298"/>
                  <a:gd name="T27" fmla="*/ 0 h 522"/>
                  <a:gd name="T28" fmla="*/ 288 w 298"/>
                  <a:gd name="T29" fmla="*/ 11 h 522"/>
                  <a:gd name="T30" fmla="*/ 277 w 298"/>
                  <a:gd name="T31" fmla="*/ 330 h 522"/>
                  <a:gd name="T32" fmla="*/ 298 w 298"/>
                  <a:gd name="T33" fmla="*/ 490 h 522"/>
                  <a:gd name="T34" fmla="*/ 288 w 298"/>
                  <a:gd name="T35" fmla="*/ 501 h 522"/>
                  <a:gd name="T36" fmla="*/ 277 w 298"/>
                  <a:gd name="T37" fmla="*/ 490 h 522"/>
                  <a:gd name="T38" fmla="*/ 266 w 298"/>
                  <a:gd name="T39" fmla="*/ 501 h 522"/>
                  <a:gd name="T40" fmla="*/ 256 w 298"/>
                  <a:gd name="T41" fmla="*/ 490 h 522"/>
                  <a:gd name="T42" fmla="*/ 256 w 298"/>
                  <a:gd name="T43" fmla="*/ 490 h 522"/>
                  <a:gd name="T44" fmla="*/ 234 w 298"/>
                  <a:gd name="T45" fmla="*/ 490 h 522"/>
                  <a:gd name="T46" fmla="*/ 224 w 298"/>
                  <a:gd name="T47" fmla="*/ 501 h 522"/>
                  <a:gd name="T48" fmla="*/ 213 w 298"/>
                  <a:gd name="T49" fmla="*/ 501 h 522"/>
                  <a:gd name="T50" fmla="*/ 202 w 298"/>
                  <a:gd name="T51" fmla="*/ 522 h 522"/>
                  <a:gd name="T52" fmla="*/ 192 w 298"/>
                  <a:gd name="T53" fmla="*/ 522 h 522"/>
                  <a:gd name="T54" fmla="*/ 171 w 298"/>
                  <a:gd name="T55" fmla="*/ 469 h 522"/>
                  <a:gd name="T56" fmla="*/ 171 w 298"/>
                  <a:gd name="T57" fmla="*/ 437 h 522"/>
                  <a:gd name="T58" fmla="*/ 0 w 298"/>
                  <a:gd name="T59" fmla="*/ 448 h 52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98"/>
                  <a:gd name="T91" fmla="*/ 0 h 522"/>
                  <a:gd name="T92" fmla="*/ 298 w 298"/>
                  <a:gd name="T93" fmla="*/ 522 h 52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98" h="522">
                    <a:moveTo>
                      <a:pt x="0" y="448"/>
                    </a:moveTo>
                    <a:lnTo>
                      <a:pt x="0" y="448"/>
                    </a:lnTo>
                    <a:lnTo>
                      <a:pt x="0" y="426"/>
                    </a:lnTo>
                    <a:lnTo>
                      <a:pt x="22" y="362"/>
                    </a:lnTo>
                    <a:lnTo>
                      <a:pt x="53" y="320"/>
                    </a:lnTo>
                    <a:lnTo>
                      <a:pt x="43" y="309"/>
                    </a:lnTo>
                    <a:lnTo>
                      <a:pt x="43" y="277"/>
                    </a:lnTo>
                    <a:lnTo>
                      <a:pt x="32" y="234"/>
                    </a:lnTo>
                    <a:lnTo>
                      <a:pt x="32" y="171"/>
                    </a:lnTo>
                    <a:lnTo>
                      <a:pt x="43" y="107"/>
                    </a:lnTo>
                    <a:lnTo>
                      <a:pt x="75" y="64"/>
                    </a:lnTo>
                    <a:lnTo>
                      <a:pt x="75" y="53"/>
                    </a:lnTo>
                    <a:lnTo>
                      <a:pt x="96" y="11"/>
                    </a:lnTo>
                    <a:lnTo>
                      <a:pt x="277" y="0"/>
                    </a:lnTo>
                    <a:lnTo>
                      <a:pt x="288" y="11"/>
                    </a:lnTo>
                    <a:lnTo>
                      <a:pt x="277" y="330"/>
                    </a:lnTo>
                    <a:lnTo>
                      <a:pt x="298" y="490"/>
                    </a:lnTo>
                    <a:lnTo>
                      <a:pt x="288" y="501"/>
                    </a:lnTo>
                    <a:lnTo>
                      <a:pt x="277" y="490"/>
                    </a:lnTo>
                    <a:lnTo>
                      <a:pt x="266" y="501"/>
                    </a:lnTo>
                    <a:lnTo>
                      <a:pt x="256" y="490"/>
                    </a:lnTo>
                    <a:lnTo>
                      <a:pt x="234" y="490"/>
                    </a:lnTo>
                    <a:lnTo>
                      <a:pt x="224" y="501"/>
                    </a:lnTo>
                    <a:lnTo>
                      <a:pt x="213" y="501"/>
                    </a:lnTo>
                    <a:lnTo>
                      <a:pt x="202" y="522"/>
                    </a:lnTo>
                    <a:lnTo>
                      <a:pt x="192" y="522"/>
                    </a:lnTo>
                    <a:lnTo>
                      <a:pt x="171" y="469"/>
                    </a:lnTo>
                    <a:lnTo>
                      <a:pt x="171" y="437"/>
                    </a:lnTo>
                    <a:lnTo>
                      <a:pt x="0" y="448"/>
                    </a:lnTo>
                  </a:path>
                </a:pathLst>
              </a:custGeom>
              <a:grpFill/>
              <a:ln w="17463" cap="flat">
                <a:solidFill>
                  <a:srgbClr val="000000"/>
                </a:solidFill>
                <a:prstDash val="solid"/>
                <a:round/>
                <a:headEnd/>
                <a:tailEnd/>
              </a:ln>
            </p:spPr>
            <p:txBody>
              <a:bodyPr/>
              <a:lstStyle/>
              <a:p>
                <a:endParaRPr lang="en-US"/>
              </a:p>
            </p:txBody>
          </p:sp>
        </p:grpSp>
        <p:sp>
          <p:nvSpPr>
            <p:cNvPr id="13436" name="Rectangle 310"/>
            <p:cNvSpPr>
              <a:spLocks noChangeArrowheads="1"/>
            </p:cNvSpPr>
            <p:nvPr/>
          </p:nvSpPr>
          <p:spPr bwMode="auto">
            <a:xfrm>
              <a:off x="5811838" y="4494213"/>
              <a:ext cx="374650" cy="244475"/>
            </a:xfrm>
            <a:prstGeom prst="rect">
              <a:avLst/>
            </a:prstGeom>
            <a:noFill/>
            <a:ln w="9525">
              <a:noFill/>
              <a:miter lim="800000"/>
              <a:headEnd/>
              <a:tailEnd/>
            </a:ln>
          </p:spPr>
          <p:txBody>
            <a:bodyPr wrap="none">
              <a:spAutoFit/>
            </a:bodyPr>
            <a:lstStyle/>
            <a:p>
              <a:pPr algn="l"/>
              <a:r>
                <a:rPr lang="en-US" sz="1000" b="1" baseline="0">
                  <a:latin typeface="Arial" charset="0"/>
                </a:rPr>
                <a:t>MS</a:t>
              </a:r>
            </a:p>
          </p:txBody>
        </p:sp>
      </p:grpSp>
      <p:sp>
        <p:nvSpPr>
          <p:cNvPr id="13437" name="Rectangle 311"/>
          <p:cNvSpPr>
            <a:spLocks noChangeArrowheads="1"/>
          </p:cNvSpPr>
          <p:nvPr/>
        </p:nvSpPr>
        <p:spPr bwMode="auto">
          <a:xfrm>
            <a:off x="8207375" y="3190875"/>
            <a:ext cx="346075" cy="244475"/>
          </a:xfrm>
          <a:prstGeom prst="rect">
            <a:avLst/>
          </a:prstGeom>
          <a:noFill/>
          <a:ln w="9525">
            <a:noFill/>
            <a:miter lim="800000"/>
            <a:headEnd/>
            <a:tailEnd/>
          </a:ln>
        </p:spPr>
        <p:txBody>
          <a:bodyPr wrap="none">
            <a:spAutoFit/>
          </a:bodyPr>
          <a:lstStyle/>
          <a:p>
            <a:pPr algn="l"/>
            <a:r>
              <a:rPr lang="en-US" sz="1000" b="1" baseline="0" dirty="0">
                <a:latin typeface="Arial" charset="0"/>
              </a:rPr>
              <a:t>NJ</a:t>
            </a:r>
          </a:p>
        </p:txBody>
      </p:sp>
      <p:sp>
        <p:nvSpPr>
          <p:cNvPr id="13438" name="Rectangle 312"/>
          <p:cNvSpPr>
            <a:spLocks noChangeArrowheads="1"/>
          </p:cNvSpPr>
          <p:nvPr/>
        </p:nvSpPr>
        <p:spPr bwMode="auto">
          <a:xfrm>
            <a:off x="8280400" y="2403475"/>
            <a:ext cx="382588" cy="244475"/>
          </a:xfrm>
          <a:prstGeom prst="rect">
            <a:avLst/>
          </a:prstGeom>
          <a:noFill/>
          <a:ln w="9525">
            <a:noFill/>
            <a:miter lim="800000"/>
            <a:headEnd/>
            <a:tailEnd/>
          </a:ln>
        </p:spPr>
        <p:txBody>
          <a:bodyPr wrap="none">
            <a:spAutoFit/>
          </a:bodyPr>
          <a:lstStyle/>
          <a:p>
            <a:pPr algn="l"/>
            <a:r>
              <a:rPr lang="en-US" sz="1000" b="1" baseline="0">
                <a:latin typeface="Arial" charset="0"/>
              </a:rPr>
              <a:t>MA</a:t>
            </a:r>
          </a:p>
        </p:txBody>
      </p:sp>
      <p:sp>
        <p:nvSpPr>
          <p:cNvPr id="13439" name="Rectangle 313"/>
          <p:cNvSpPr>
            <a:spLocks noChangeArrowheads="1"/>
          </p:cNvSpPr>
          <p:nvPr/>
        </p:nvSpPr>
        <p:spPr bwMode="auto">
          <a:xfrm>
            <a:off x="5067300" y="2287588"/>
            <a:ext cx="382588" cy="244475"/>
          </a:xfrm>
          <a:prstGeom prst="rect">
            <a:avLst/>
          </a:prstGeom>
          <a:noFill/>
          <a:ln w="9525">
            <a:noFill/>
            <a:miter lim="800000"/>
            <a:headEnd/>
            <a:tailEnd/>
          </a:ln>
        </p:spPr>
        <p:txBody>
          <a:bodyPr wrap="none">
            <a:spAutoFit/>
          </a:bodyPr>
          <a:lstStyle/>
          <a:p>
            <a:pPr algn="l"/>
            <a:r>
              <a:rPr lang="en-US" sz="1000" b="1" baseline="0">
                <a:latin typeface="Arial" charset="0"/>
              </a:rPr>
              <a:t>MN</a:t>
            </a:r>
          </a:p>
        </p:txBody>
      </p:sp>
      <p:grpSp>
        <p:nvGrpSpPr>
          <p:cNvPr id="264" name="Group 277"/>
          <p:cNvGrpSpPr/>
          <p:nvPr/>
        </p:nvGrpSpPr>
        <p:grpSpPr>
          <a:xfrm>
            <a:off x="1524000" y="2549325"/>
            <a:ext cx="1065213" cy="1827212"/>
            <a:chOff x="1527175" y="2547938"/>
            <a:chExt cx="1065213" cy="1827212"/>
          </a:xfrm>
        </p:grpSpPr>
        <p:grpSp>
          <p:nvGrpSpPr>
            <p:cNvPr id="265" name="Group 57"/>
            <p:cNvGrpSpPr>
              <a:grpSpLocks/>
            </p:cNvGrpSpPr>
            <p:nvPr/>
          </p:nvGrpSpPr>
          <p:grpSpPr bwMode="auto">
            <a:xfrm>
              <a:off x="1527175" y="2547938"/>
              <a:ext cx="1065213" cy="1827212"/>
              <a:chOff x="484" y="1577"/>
              <a:chExt cx="671" cy="1151"/>
            </a:xfrm>
            <a:solidFill>
              <a:srgbClr val="FFC000"/>
            </a:solidFill>
          </p:grpSpPr>
          <p:sp>
            <p:nvSpPr>
              <p:cNvPr id="281" name="Freeform 58"/>
              <p:cNvSpPr>
                <a:spLocks/>
              </p:cNvSpPr>
              <p:nvPr/>
            </p:nvSpPr>
            <p:spPr bwMode="auto">
              <a:xfrm>
                <a:off x="484" y="1577"/>
                <a:ext cx="671" cy="1151"/>
              </a:xfrm>
              <a:custGeom>
                <a:avLst/>
                <a:gdLst>
                  <a:gd name="T0" fmla="*/ 22 w 671"/>
                  <a:gd name="T1" fmla="*/ 213 h 1151"/>
                  <a:gd name="T2" fmla="*/ 22 w 671"/>
                  <a:gd name="T3" fmla="*/ 213 h 1151"/>
                  <a:gd name="T4" fmla="*/ 22 w 671"/>
                  <a:gd name="T5" fmla="*/ 235 h 1151"/>
                  <a:gd name="T6" fmla="*/ 11 w 671"/>
                  <a:gd name="T7" fmla="*/ 320 h 1151"/>
                  <a:gd name="T8" fmla="*/ 22 w 671"/>
                  <a:gd name="T9" fmla="*/ 352 h 1151"/>
                  <a:gd name="T10" fmla="*/ 75 w 671"/>
                  <a:gd name="T11" fmla="*/ 469 h 1151"/>
                  <a:gd name="T12" fmla="*/ 75 w 671"/>
                  <a:gd name="T13" fmla="*/ 469 h 1151"/>
                  <a:gd name="T14" fmla="*/ 75 w 671"/>
                  <a:gd name="T15" fmla="*/ 437 h 1151"/>
                  <a:gd name="T16" fmla="*/ 86 w 671"/>
                  <a:gd name="T17" fmla="*/ 437 h 1151"/>
                  <a:gd name="T18" fmla="*/ 96 w 671"/>
                  <a:gd name="T19" fmla="*/ 437 h 1151"/>
                  <a:gd name="T20" fmla="*/ 86 w 671"/>
                  <a:gd name="T21" fmla="*/ 459 h 1151"/>
                  <a:gd name="T22" fmla="*/ 86 w 671"/>
                  <a:gd name="T23" fmla="*/ 469 h 1151"/>
                  <a:gd name="T24" fmla="*/ 107 w 671"/>
                  <a:gd name="T25" fmla="*/ 522 h 1151"/>
                  <a:gd name="T26" fmla="*/ 96 w 671"/>
                  <a:gd name="T27" fmla="*/ 512 h 1151"/>
                  <a:gd name="T28" fmla="*/ 75 w 671"/>
                  <a:gd name="T29" fmla="*/ 501 h 1151"/>
                  <a:gd name="T30" fmla="*/ 75 w 671"/>
                  <a:gd name="T31" fmla="*/ 480 h 1151"/>
                  <a:gd name="T32" fmla="*/ 75 w 671"/>
                  <a:gd name="T33" fmla="*/ 480 h 1151"/>
                  <a:gd name="T34" fmla="*/ 64 w 671"/>
                  <a:gd name="T35" fmla="*/ 501 h 1151"/>
                  <a:gd name="T36" fmla="*/ 64 w 671"/>
                  <a:gd name="T37" fmla="*/ 544 h 1151"/>
                  <a:gd name="T38" fmla="*/ 75 w 671"/>
                  <a:gd name="T39" fmla="*/ 565 h 1151"/>
                  <a:gd name="T40" fmla="*/ 96 w 671"/>
                  <a:gd name="T41" fmla="*/ 586 h 1151"/>
                  <a:gd name="T42" fmla="*/ 96 w 671"/>
                  <a:gd name="T43" fmla="*/ 608 h 1151"/>
                  <a:gd name="T44" fmla="*/ 75 w 671"/>
                  <a:gd name="T45" fmla="*/ 608 h 1151"/>
                  <a:gd name="T46" fmla="*/ 75 w 671"/>
                  <a:gd name="T47" fmla="*/ 640 h 1151"/>
                  <a:gd name="T48" fmla="*/ 107 w 671"/>
                  <a:gd name="T49" fmla="*/ 704 h 1151"/>
                  <a:gd name="T50" fmla="*/ 139 w 671"/>
                  <a:gd name="T51" fmla="*/ 757 h 1151"/>
                  <a:gd name="T52" fmla="*/ 128 w 671"/>
                  <a:gd name="T53" fmla="*/ 778 h 1151"/>
                  <a:gd name="T54" fmla="*/ 149 w 671"/>
                  <a:gd name="T55" fmla="*/ 789 h 1151"/>
                  <a:gd name="T56" fmla="*/ 139 w 671"/>
                  <a:gd name="T57" fmla="*/ 810 h 1151"/>
                  <a:gd name="T58" fmla="*/ 128 w 671"/>
                  <a:gd name="T59" fmla="*/ 853 h 1151"/>
                  <a:gd name="T60" fmla="*/ 139 w 671"/>
                  <a:gd name="T61" fmla="*/ 864 h 1151"/>
                  <a:gd name="T62" fmla="*/ 224 w 671"/>
                  <a:gd name="T63" fmla="*/ 895 h 1151"/>
                  <a:gd name="T64" fmla="*/ 256 w 671"/>
                  <a:gd name="T65" fmla="*/ 938 h 1151"/>
                  <a:gd name="T66" fmla="*/ 298 w 671"/>
                  <a:gd name="T67" fmla="*/ 949 h 1151"/>
                  <a:gd name="T68" fmla="*/ 298 w 671"/>
                  <a:gd name="T69" fmla="*/ 981 h 1151"/>
                  <a:gd name="T70" fmla="*/ 320 w 671"/>
                  <a:gd name="T71" fmla="*/ 991 h 1151"/>
                  <a:gd name="T72" fmla="*/ 352 w 671"/>
                  <a:gd name="T73" fmla="*/ 1034 h 1151"/>
                  <a:gd name="T74" fmla="*/ 373 w 671"/>
                  <a:gd name="T75" fmla="*/ 1077 h 1151"/>
                  <a:gd name="T76" fmla="*/ 373 w 671"/>
                  <a:gd name="T77" fmla="*/ 1130 h 1151"/>
                  <a:gd name="T78" fmla="*/ 607 w 671"/>
                  <a:gd name="T79" fmla="*/ 1151 h 1151"/>
                  <a:gd name="T80" fmla="*/ 596 w 671"/>
                  <a:gd name="T81" fmla="*/ 1119 h 1151"/>
                  <a:gd name="T82" fmla="*/ 607 w 671"/>
                  <a:gd name="T83" fmla="*/ 1087 h 1151"/>
                  <a:gd name="T84" fmla="*/ 639 w 671"/>
                  <a:gd name="T85" fmla="*/ 1023 h 1151"/>
                  <a:gd name="T86" fmla="*/ 671 w 671"/>
                  <a:gd name="T87" fmla="*/ 1002 h 1151"/>
                  <a:gd name="T88" fmla="*/ 650 w 671"/>
                  <a:gd name="T89" fmla="*/ 981 h 1151"/>
                  <a:gd name="T90" fmla="*/ 650 w 671"/>
                  <a:gd name="T91" fmla="*/ 927 h 1151"/>
                  <a:gd name="T92" fmla="*/ 330 w 671"/>
                  <a:gd name="T93" fmla="*/ 448 h 1151"/>
                  <a:gd name="T94" fmla="*/ 298 w 671"/>
                  <a:gd name="T95" fmla="*/ 395 h 1151"/>
                  <a:gd name="T96" fmla="*/ 384 w 671"/>
                  <a:gd name="T97" fmla="*/ 86 h 1151"/>
                  <a:gd name="T98" fmla="*/ 64 w 671"/>
                  <a:gd name="T99" fmla="*/ 0 h 1151"/>
                  <a:gd name="T100" fmla="*/ 54 w 671"/>
                  <a:gd name="T101" fmla="*/ 22 h 1151"/>
                  <a:gd name="T102" fmla="*/ 64 w 671"/>
                  <a:gd name="T103" fmla="*/ 64 h 1151"/>
                  <a:gd name="T104" fmla="*/ 0 w 671"/>
                  <a:gd name="T105" fmla="*/ 149 h 1151"/>
                  <a:gd name="T106" fmla="*/ 22 w 671"/>
                  <a:gd name="T107" fmla="*/ 213 h 115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71"/>
                  <a:gd name="T163" fmla="*/ 0 h 1151"/>
                  <a:gd name="T164" fmla="*/ 671 w 671"/>
                  <a:gd name="T165" fmla="*/ 1151 h 115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71" h="1151">
                    <a:moveTo>
                      <a:pt x="22" y="213"/>
                    </a:moveTo>
                    <a:lnTo>
                      <a:pt x="22" y="213"/>
                    </a:lnTo>
                    <a:lnTo>
                      <a:pt x="22" y="235"/>
                    </a:lnTo>
                    <a:lnTo>
                      <a:pt x="11" y="320"/>
                    </a:lnTo>
                    <a:lnTo>
                      <a:pt x="22" y="352"/>
                    </a:lnTo>
                    <a:lnTo>
                      <a:pt x="75" y="469"/>
                    </a:lnTo>
                    <a:lnTo>
                      <a:pt x="75" y="437"/>
                    </a:lnTo>
                    <a:lnTo>
                      <a:pt x="86" y="437"/>
                    </a:lnTo>
                    <a:lnTo>
                      <a:pt x="96" y="437"/>
                    </a:lnTo>
                    <a:lnTo>
                      <a:pt x="86" y="459"/>
                    </a:lnTo>
                    <a:lnTo>
                      <a:pt x="86" y="469"/>
                    </a:lnTo>
                    <a:lnTo>
                      <a:pt x="107" y="522"/>
                    </a:lnTo>
                    <a:lnTo>
                      <a:pt x="96" y="512"/>
                    </a:lnTo>
                    <a:lnTo>
                      <a:pt x="75" y="501"/>
                    </a:lnTo>
                    <a:lnTo>
                      <a:pt x="75" y="480"/>
                    </a:lnTo>
                    <a:lnTo>
                      <a:pt x="64" y="501"/>
                    </a:lnTo>
                    <a:lnTo>
                      <a:pt x="64" y="544"/>
                    </a:lnTo>
                    <a:lnTo>
                      <a:pt x="75" y="565"/>
                    </a:lnTo>
                    <a:lnTo>
                      <a:pt x="96" y="586"/>
                    </a:lnTo>
                    <a:lnTo>
                      <a:pt x="96" y="608"/>
                    </a:lnTo>
                    <a:lnTo>
                      <a:pt x="75" y="608"/>
                    </a:lnTo>
                    <a:lnTo>
                      <a:pt x="75" y="640"/>
                    </a:lnTo>
                    <a:lnTo>
                      <a:pt x="107" y="704"/>
                    </a:lnTo>
                    <a:lnTo>
                      <a:pt x="139" y="757"/>
                    </a:lnTo>
                    <a:lnTo>
                      <a:pt x="128" y="778"/>
                    </a:lnTo>
                    <a:lnTo>
                      <a:pt x="149" y="789"/>
                    </a:lnTo>
                    <a:lnTo>
                      <a:pt x="139" y="810"/>
                    </a:lnTo>
                    <a:lnTo>
                      <a:pt x="128" y="853"/>
                    </a:lnTo>
                    <a:lnTo>
                      <a:pt x="139" y="864"/>
                    </a:lnTo>
                    <a:lnTo>
                      <a:pt x="224" y="895"/>
                    </a:lnTo>
                    <a:lnTo>
                      <a:pt x="256" y="938"/>
                    </a:lnTo>
                    <a:lnTo>
                      <a:pt x="298" y="949"/>
                    </a:lnTo>
                    <a:lnTo>
                      <a:pt x="298" y="981"/>
                    </a:lnTo>
                    <a:lnTo>
                      <a:pt x="320" y="991"/>
                    </a:lnTo>
                    <a:lnTo>
                      <a:pt x="352" y="1034"/>
                    </a:lnTo>
                    <a:lnTo>
                      <a:pt x="373" y="1077"/>
                    </a:lnTo>
                    <a:lnTo>
                      <a:pt x="373" y="1130"/>
                    </a:lnTo>
                    <a:lnTo>
                      <a:pt x="607" y="1151"/>
                    </a:lnTo>
                    <a:lnTo>
                      <a:pt x="596" y="1119"/>
                    </a:lnTo>
                    <a:lnTo>
                      <a:pt x="607" y="1087"/>
                    </a:lnTo>
                    <a:lnTo>
                      <a:pt x="639" y="1023"/>
                    </a:lnTo>
                    <a:lnTo>
                      <a:pt x="671" y="1002"/>
                    </a:lnTo>
                    <a:lnTo>
                      <a:pt x="650" y="981"/>
                    </a:lnTo>
                    <a:lnTo>
                      <a:pt x="650" y="927"/>
                    </a:lnTo>
                    <a:lnTo>
                      <a:pt x="330" y="448"/>
                    </a:lnTo>
                    <a:lnTo>
                      <a:pt x="298" y="395"/>
                    </a:lnTo>
                    <a:lnTo>
                      <a:pt x="384" y="86"/>
                    </a:lnTo>
                    <a:lnTo>
                      <a:pt x="64" y="0"/>
                    </a:lnTo>
                    <a:lnTo>
                      <a:pt x="54" y="22"/>
                    </a:lnTo>
                    <a:lnTo>
                      <a:pt x="64" y="64"/>
                    </a:lnTo>
                    <a:lnTo>
                      <a:pt x="0" y="149"/>
                    </a:lnTo>
                    <a:lnTo>
                      <a:pt x="22" y="213"/>
                    </a:lnTo>
                    <a:close/>
                  </a:path>
                </a:pathLst>
              </a:custGeom>
              <a:grpFill/>
              <a:ln w="9525">
                <a:noFill/>
                <a:round/>
                <a:headEnd/>
                <a:tailEnd/>
              </a:ln>
            </p:spPr>
            <p:txBody>
              <a:bodyPr/>
              <a:lstStyle/>
              <a:p>
                <a:endParaRPr lang="en-US"/>
              </a:p>
            </p:txBody>
          </p:sp>
          <p:sp>
            <p:nvSpPr>
              <p:cNvPr id="282" name="Freeform 59"/>
              <p:cNvSpPr>
                <a:spLocks/>
              </p:cNvSpPr>
              <p:nvPr/>
            </p:nvSpPr>
            <p:spPr bwMode="auto">
              <a:xfrm>
                <a:off x="484" y="1577"/>
                <a:ext cx="671" cy="1151"/>
              </a:xfrm>
              <a:custGeom>
                <a:avLst/>
                <a:gdLst>
                  <a:gd name="T0" fmla="*/ 22 w 671"/>
                  <a:gd name="T1" fmla="*/ 213 h 1151"/>
                  <a:gd name="T2" fmla="*/ 22 w 671"/>
                  <a:gd name="T3" fmla="*/ 213 h 1151"/>
                  <a:gd name="T4" fmla="*/ 22 w 671"/>
                  <a:gd name="T5" fmla="*/ 235 h 1151"/>
                  <a:gd name="T6" fmla="*/ 11 w 671"/>
                  <a:gd name="T7" fmla="*/ 320 h 1151"/>
                  <a:gd name="T8" fmla="*/ 22 w 671"/>
                  <a:gd name="T9" fmla="*/ 352 h 1151"/>
                  <a:gd name="T10" fmla="*/ 75 w 671"/>
                  <a:gd name="T11" fmla="*/ 469 h 1151"/>
                  <a:gd name="T12" fmla="*/ 75 w 671"/>
                  <a:gd name="T13" fmla="*/ 469 h 1151"/>
                  <a:gd name="T14" fmla="*/ 75 w 671"/>
                  <a:gd name="T15" fmla="*/ 437 h 1151"/>
                  <a:gd name="T16" fmla="*/ 86 w 671"/>
                  <a:gd name="T17" fmla="*/ 437 h 1151"/>
                  <a:gd name="T18" fmla="*/ 96 w 671"/>
                  <a:gd name="T19" fmla="*/ 437 h 1151"/>
                  <a:gd name="T20" fmla="*/ 86 w 671"/>
                  <a:gd name="T21" fmla="*/ 459 h 1151"/>
                  <a:gd name="T22" fmla="*/ 86 w 671"/>
                  <a:gd name="T23" fmla="*/ 469 h 1151"/>
                  <a:gd name="T24" fmla="*/ 107 w 671"/>
                  <a:gd name="T25" fmla="*/ 522 h 1151"/>
                  <a:gd name="T26" fmla="*/ 96 w 671"/>
                  <a:gd name="T27" fmla="*/ 512 h 1151"/>
                  <a:gd name="T28" fmla="*/ 75 w 671"/>
                  <a:gd name="T29" fmla="*/ 501 h 1151"/>
                  <a:gd name="T30" fmla="*/ 75 w 671"/>
                  <a:gd name="T31" fmla="*/ 480 h 1151"/>
                  <a:gd name="T32" fmla="*/ 75 w 671"/>
                  <a:gd name="T33" fmla="*/ 480 h 1151"/>
                  <a:gd name="T34" fmla="*/ 64 w 671"/>
                  <a:gd name="T35" fmla="*/ 501 h 1151"/>
                  <a:gd name="T36" fmla="*/ 64 w 671"/>
                  <a:gd name="T37" fmla="*/ 544 h 1151"/>
                  <a:gd name="T38" fmla="*/ 75 w 671"/>
                  <a:gd name="T39" fmla="*/ 565 h 1151"/>
                  <a:gd name="T40" fmla="*/ 96 w 671"/>
                  <a:gd name="T41" fmla="*/ 586 h 1151"/>
                  <a:gd name="T42" fmla="*/ 96 w 671"/>
                  <a:gd name="T43" fmla="*/ 608 h 1151"/>
                  <a:gd name="T44" fmla="*/ 75 w 671"/>
                  <a:gd name="T45" fmla="*/ 608 h 1151"/>
                  <a:gd name="T46" fmla="*/ 75 w 671"/>
                  <a:gd name="T47" fmla="*/ 640 h 1151"/>
                  <a:gd name="T48" fmla="*/ 107 w 671"/>
                  <a:gd name="T49" fmla="*/ 704 h 1151"/>
                  <a:gd name="T50" fmla="*/ 139 w 671"/>
                  <a:gd name="T51" fmla="*/ 757 h 1151"/>
                  <a:gd name="T52" fmla="*/ 128 w 671"/>
                  <a:gd name="T53" fmla="*/ 778 h 1151"/>
                  <a:gd name="T54" fmla="*/ 149 w 671"/>
                  <a:gd name="T55" fmla="*/ 789 h 1151"/>
                  <a:gd name="T56" fmla="*/ 139 w 671"/>
                  <a:gd name="T57" fmla="*/ 810 h 1151"/>
                  <a:gd name="T58" fmla="*/ 128 w 671"/>
                  <a:gd name="T59" fmla="*/ 853 h 1151"/>
                  <a:gd name="T60" fmla="*/ 139 w 671"/>
                  <a:gd name="T61" fmla="*/ 864 h 1151"/>
                  <a:gd name="T62" fmla="*/ 224 w 671"/>
                  <a:gd name="T63" fmla="*/ 895 h 1151"/>
                  <a:gd name="T64" fmla="*/ 256 w 671"/>
                  <a:gd name="T65" fmla="*/ 938 h 1151"/>
                  <a:gd name="T66" fmla="*/ 298 w 671"/>
                  <a:gd name="T67" fmla="*/ 949 h 1151"/>
                  <a:gd name="T68" fmla="*/ 298 w 671"/>
                  <a:gd name="T69" fmla="*/ 981 h 1151"/>
                  <a:gd name="T70" fmla="*/ 320 w 671"/>
                  <a:gd name="T71" fmla="*/ 991 h 1151"/>
                  <a:gd name="T72" fmla="*/ 352 w 671"/>
                  <a:gd name="T73" fmla="*/ 1034 h 1151"/>
                  <a:gd name="T74" fmla="*/ 373 w 671"/>
                  <a:gd name="T75" fmla="*/ 1077 h 1151"/>
                  <a:gd name="T76" fmla="*/ 373 w 671"/>
                  <a:gd name="T77" fmla="*/ 1130 h 1151"/>
                  <a:gd name="T78" fmla="*/ 607 w 671"/>
                  <a:gd name="T79" fmla="*/ 1151 h 1151"/>
                  <a:gd name="T80" fmla="*/ 596 w 671"/>
                  <a:gd name="T81" fmla="*/ 1119 h 1151"/>
                  <a:gd name="T82" fmla="*/ 607 w 671"/>
                  <a:gd name="T83" fmla="*/ 1087 h 1151"/>
                  <a:gd name="T84" fmla="*/ 639 w 671"/>
                  <a:gd name="T85" fmla="*/ 1023 h 1151"/>
                  <a:gd name="T86" fmla="*/ 671 w 671"/>
                  <a:gd name="T87" fmla="*/ 1002 h 1151"/>
                  <a:gd name="T88" fmla="*/ 650 w 671"/>
                  <a:gd name="T89" fmla="*/ 981 h 1151"/>
                  <a:gd name="T90" fmla="*/ 650 w 671"/>
                  <a:gd name="T91" fmla="*/ 927 h 1151"/>
                  <a:gd name="T92" fmla="*/ 330 w 671"/>
                  <a:gd name="T93" fmla="*/ 448 h 1151"/>
                  <a:gd name="T94" fmla="*/ 298 w 671"/>
                  <a:gd name="T95" fmla="*/ 395 h 1151"/>
                  <a:gd name="T96" fmla="*/ 384 w 671"/>
                  <a:gd name="T97" fmla="*/ 86 h 1151"/>
                  <a:gd name="T98" fmla="*/ 64 w 671"/>
                  <a:gd name="T99" fmla="*/ 0 h 1151"/>
                  <a:gd name="T100" fmla="*/ 54 w 671"/>
                  <a:gd name="T101" fmla="*/ 22 h 1151"/>
                  <a:gd name="T102" fmla="*/ 64 w 671"/>
                  <a:gd name="T103" fmla="*/ 64 h 1151"/>
                  <a:gd name="T104" fmla="*/ 0 w 671"/>
                  <a:gd name="T105" fmla="*/ 149 h 1151"/>
                  <a:gd name="T106" fmla="*/ 22 w 671"/>
                  <a:gd name="T107" fmla="*/ 213 h 115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71"/>
                  <a:gd name="T163" fmla="*/ 0 h 1151"/>
                  <a:gd name="T164" fmla="*/ 671 w 671"/>
                  <a:gd name="T165" fmla="*/ 1151 h 115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71" h="1151">
                    <a:moveTo>
                      <a:pt x="22" y="213"/>
                    </a:moveTo>
                    <a:lnTo>
                      <a:pt x="22" y="213"/>
                    </a:lnTo>
                    <a:lnTo>
                      <a:pt x="22" y="235"/>
                    </a:lnTo>
                    <a:lnTo>
                      <a:pt x="11" y="320"/>
                    </a:lnTo>
                    <a:lnTo>
                      <a:pt x="22" y="352"/>
                    </a:lnTo>
                    <a:lnTo>
                      <a:pt x="75" y="469"/>
                    </a:lnTo>
                    <a:lnTo>
                      <a:pt x="75" y="437"/>
                    </a:lnTo>
                    <a:lnTo>
                      <a:pt x="86" y="437"/>
                    </a:lnTo>
                    <a:lnTo>
                      <a:pt x="96" y="437"/>
                    </a:lnTo>
                    <a:lnTo>
                      <a:pt x="86" y="459"/>
                    </a:lnTo>
                    <a:lnTo>
                      <a:pt x="86" y="469"/>
                    </a:lnTo>
                    <a:lnTo>
                      <a:pt x="107" y="522"/>
                    </a:lnTo>
                    <a:lnTo>
                      <a:pt x="96" y="512"/>
                    </a:lnTo>
                    <a:lnTo>
                      <a:pt x="75" y="501"/>
                    </a:lnTo>
                    <a:lnTo>
                      <a:pt x="75" y="480"/>
                    </a:lnTo>
                    <a:lnTo>
                      <a:pt x="64" y="501"/>
                    </a:lnTo>
                    <a:lnTo>
                      <a:pt x="64" y="544"/>
                    </a:lnTo>
                    <a:lnTo>
                      <a:pt x="75" y="565"/>
                    </a:lnTo>
                    <a:lnTo>
                      <a:pt x="96" y="586"/>
                    </a:lnTo>
                    <a:lnTo>
                      <a:pt x="96" y="608"/>
                    </a:lnTo>
                    <a:lnTo>
                      <a:pt x="75" y="608"/>
                    </a:lnTo>
                    <a:lnTo>
                      <a:pt x="75" y="640"/>
                    </a:lnTo>
                    <a:lnTo>
                      <a:pt x="107" y="704"/>
                    </a:lnTo>
                    <a:lnTo>
                      <a:pt x="139" y="757"/>
                    </a:lnTo>
                    <a:lnTo>
                      <a:pt x="128" y="778"/>
                    </a:lnTo>
                    <a:lnTo>
                      <a:pt x="149" y="789"/>
                    </a:lnTo>
                    <a:lnTo>
                      <a:pt x="139" y="810"/>
                    </a:lnTo>
                    <a:lnTo>
                      <a:pt x="128" y="853"/>
                    </a:lnTo>
                    <a:lnTo>
                      <a:pt x="139" y="864"/>
                    </a:lnTo>
                    <a:lnTo>
                      <a:pt x="224" y="895"/>
                    </a:lnTo>
                    <a:lnTo>
                      <a:pt x="256" y="938"/>
                    </a:lnTo>
                    <a:lnTo>
                      <a:pt x="298" y="949"/>
                    </a:lnTo>
                    <a:lnTo>
                      <a:pt x="298" y="981"/>
                    </a:lnTo>
                    <a:lnTo>
                      <a:pt x="320" y="991"/>
                    </a:lnTo>
                    <a:lnTo>
                      <a:pt x="352" y="1034"/>
                    </a:lnTo>
                    <a:lnTo>
                      <a:pt x="373" y="1077"/>
                    </a:lnTo>
                    <a:lnTo>
                      <a:pt x="373" y="1130"/>
                    </a:lnTo>
                    <a:lnTo>
                      <a:pt x="607" y="1151"/>
                    </a:lnTo>
                    <a:lnTo>
                      <a:pt x="596" y="1119"/>
                    </a:lnTo>
                    <a:lnTo>
                      <a:pt x="607" y="1087"/>
                    </a:lnTo>
                    <a:lnTo>
                      <a:pt x="639" y="1023"/>
                    </a:lnTo>
                    <a:lnTo>
                      <a:pt x="671" y="1002"/>
                    </a:lnTo>
                    <a:lnTo>
                      <a:pt x="650" y="981"/>
                    </a:lnTo>
                    <a:lnTo>
                      <a:pt x="650" y="927"/>
                    </a:lnTo>
                    <a:lnTo>
                      <a:pt x="330" y="448"/>
                    </a:lnTo>
                    <a:lnTo>
                      <a:pt x="298" y="395"/>
                    </a:lnTo>
                    <a:lnTo>
                      <a:pt x="384" y="86"/>
                    </a:lnTo>
                    <a:lnTo>
                      <a:pt x="64" y="0"/>
                    </a:lnTo>
                    <a:lnTo>
                      <a:pt x="54" y="22"/>
                    </a:lnTo>
                    <a:lnTo>
                      <a:pt x="64" y="64"/>
                    </a:lnTo>
                    <a:lnTo>
                      <a:pt x="0" y="149"/>
                    </a:lnTo>
                    <a:lnTo>
                      <a:pt x="22" y="213"/>
                    </a:lnTo>
                  </a:path>
                </a:pathLst>
              </a:custGeom>
              <a:grpFill/>
              <a:ln w="17463" cap="flat">
                <a:solidFill>
                  <a:srgbClr val="000000"/>
                </a:solidFill>
                <a:prstDash val="solid"/>
                <a:round/>
                <a:headEnd/>
                <a:tailEnd/>
              </a:ln>
            </p:spPr>
            <p:txBody>
              <a:bodyPr/>
              <a:lstStyle/>
              <a:p>
                <a:endParaRPr lang="en-US"/>
              </a:p>
            </p:txBody>
          </p:sp>
        </p:grpSp>
        <p:sp>
          <p:nvSpPr>
            <p:cNvPr id="280" name="Rectangle 305"/>
            <p:cNvSpPr>
              <a:spLocks noChangeArrowheads="1"/>
            </p:cNvSpPr>
            <p:nvPr/>
          </p:nvSpPr>
          <p:spPr bwMode="auto">
            <a:xfrm>
              <a:off x="1798638" y="3482975"/>
              <a:ext cx="368300" cy="244475"/>
            </a:xfrm>
            <a:prstGeom prst="rect">
              <a:avLst/>
            </a:prstGeom>
            <a:noFill/>
            <a:ln w="9525">
              <a:noFill/>
              <a:miter lim="800000"/>
              <a:headEnd/>
              <a:tailEnd/>
            </a:ln>
          </p:spPr>
          <p:txBody>
            <a:bodyPr wrap="none">
              <a:spAutoFit/>
            </a:bodyPr>
            <a:lstStyle/>
            <a:p>
              <a:pPr algn="l"/>
              <a:r>
                <a:rPr lang="en-US" sz="1000" b="1" baseline="0" dirty="0">
                  <a:latin typeface="Arial" charset="0"/>
                </a:rPr>
                <a:t>CA</a:t>
              </a:r>
            </a:p>
          </p:txBody>
        </p:sp>
      </p:grpSp>
      <p:grpSp>
        <p:nvGrpSpPr>
          <p:cNvPr id="266" name="Group 283"/>
          <p:cNvGrpSpPr/>
          <p:nvPr/>
        </p:nvGrpSpPr>
        <p:grpSpPr>
          <a:xfrm>
            <a:off x="1863525" y="1473200"/>
            <a:ext cx="895350" cy="660400"/>
            <a:chOff x="1847850" y="1465263"/>
            <a:chExt cx="895350" cy="660400"/>
          </a:xfrm>
        </p:grpSpPr>
        <p:grpSp>
          <p:nvGrpSpPr>
            <p:cNvPr id="267" name="Group 38"/>
            <p:cNvGrpSpPr>
              <a:grpSpLocks/>
            </p:cNvGrpSpPr>
            <p:nvPr/>
          </p:nvGrpSpPr>
          <p:grpSpPr bwMode="auto">
            <a:xfrm>
              <a:off x="1847850" y="1465263"/>
              <a:ext cx="895350" cy="660400"/>
              <a:chOff x="697" y="895"/>
              <a:chExt cx="564" cy="416"/>
            </a:xfrm>
            <a:solidFill>
              <a:srgbClr val="FFC000"/>
            </a:solidFill>
          </p:grpSpPr>
          <p:grpSp>
            <p:nvGrpSpPr>
              <p:cNvPr id="268" name="Group 39"/>
              <p:cNvGrpSpPr>
                <a:grpSpLocks/>
              </p:cNvGrpSpPr>
              <p:nvPr/>
            </p:nvGrpSpPr>
            <p:grpSpPr bwMode="auto">
              <a:xfrm>
                <a:off x="697" y="895"/>
                <a:ext cx="564" cy="416"/>
                <a:chOff x="697" y="895"/>
                <a:chExt cx="564" cy="416"/>
              </a:xfrm>
              <a:grpFill/>
            </p:grpSpPr>
            <p:sp>
              <p:nvSpPr>
                <p:cNvPr id="294" name="Freeform 40"/>
                <p:cNvSpPr>
                  <a:spLocks/>
                </p:cNvSpPr>
                <p:nvPr/>
              </p:nvSpPr>
              <p:spPr bwMode="auto">
                <a:xfrm>
                  <a:off x="697" y="895"/>
                  <a:ext cx="564" cy="416"/>
                </a:xfrm>
                <a:custGeom>
                  <a:avLst/>
                  <a:gdLst>
                    <a:gd name="T0" fmla="*/ 22 w 564"/>
                    <a:gd name="T1" fmla="*/ 96 h 416"/>
                    <a:gd name="T2" fmla="*/ 22 w 564"/>
                    <a:gd name="T3" fmla="*/ 149 h 416"/>
                    <a:gd name="T4" fmla="*/ 43 w 564"/>
                    <a:gd name="T5" fmla="*/ 181 h 416"/>
                    <a:gd name="T6" fmla="*/ 11 w 564"/>
                    <a:gd name="T7" fmla="*/ 203 h 416"/>
                    <a:gd name="T8" fmla="*/ 32 w 564"/>
                    <a:gd name="T9" fmla="*/ 213 h 416"/>
                    <a:gd name="T10" fmla="*/ 11 w 564"/>
                    <a:gd name="T11" fmla="*/ 245 h 416"/>
                    <a:gd name="T12" fmla="*/ 11 w 564"/>
                    <a:gd name="T13" fmla="*/ 213 h 416"/>
                    <a:gd name="T14" fmla="*/ 43 w 564"/>
                    <a:gd name="T15" fmla="*/ 267 h 416"/>
                    <a:gd name="T16" fmla="*/ 75 w 564"/>
                    <a:gd name="T17" fmla="*/ 320 h 416"/>
                    <a:gd name="T18" fmla="*/ 160 w 564"/>
                    <a:gd name="T19" fmla="*/ 363 h 416"/>
                    <a:gd name="T20" fmla="*/ 351 w 564"/>
                    <a:gd name="T21" fmla="*/ 384 h 416"/>
                    <a:gd name="T22" fmla="*/ 564 w 564"/>
                    <a:gd name="T23" fmla="*/ 107 h 416"/>
                    <a:gd name="T24" fmla="*/ 171 w 564"/>
                    <a:gd name="T25" fmla="*/ 11 h 416"/>
                    <a:gd name="T26" fmla="*/ 171 w 564"/>
                    <a:gd name="T27" fmla="*/ 22 h 416"/>
                    <a:gd name="T28" fmla="*/ 181 w 564"/>
                    <a:gd name="T29" fmla="*/ 32 h 416"/>
                    <a:gd name="T30" fmla="*/ 171 w 564"/>
                    <a:gd name="T31" fmla="*/ 64 h 416"/>
                    <a:gd name="T32" fmla="*/ 160 w 564"/>
                    <a:gd name="T33" fmla="*/ 64 h 416"/>
                    <a:gd name="T34" fmla="*/ 171 w 564"/>
                    <a:gd name="T35" fmla="*/ 107 h 416"/>
                    <a:gd name="T36" fmla="*/ 181 w 564"/>
                    <a:gd name="T37" fmla="*/ 117 h 416"/>
                    <a:gd name="T38" fmla="*/ 160 w 564"/>
                    <a:gd name="T39" fmla="*/ 139 h 416"/>
                    <a:gd name="T40" fmla="*/ 160 w 564"/>
                    <a:gd name="T41" fmla="*/ 149 h 416"/>
                    <a:gd name="T42" fmla="*/ 149 w 564"/>
                    <a:gd name="T43" fmla="*/ 181 h 416"/>
                    <a:gd name="T44" fmla="*/ 139 w 564"/>
                    <a:gd name="T45" fmla="*/ 181 h 416"/>
                    <a:gd name="T46" fmla="*/ 117 w 564"/>
                    <a:gd name="T47" fmla="*/ 192 h 416"/>
                    <a:gd name="T48" fmla="*/ 107 w 564"/>
                    <a:gd name="T49" fmla="*/ 203 h 416"/>
                    <a:gd name="T50" fmla="*/ 96 w 564"/>
                    <a:gd name="T51" fmla="*/ 192 h 416"/>
                    <a:gd name="T52" fmla="*/ 107 w 564"/>
                    <a:gd name="T53" fmla="*/ 181 h 416"/>
                    <a:gd name="T54" fmla="*/ 107 w 564"/>
                    <a:gd name="T55" fmla="*/ 181 h 416"/>
                    <a:gd name="T56" fmla="*/ 117 w 564"/>
                    <a:gd name="T57" fmla="*/ 181 h 416"/>
                    <a:gd name="T58" fmla="*/ 128 w 564"/>
                    <a:gd name="T59" fmla="*/ 171 h 416"/>
                    <a:gd name="T60" fmla="*/ 128 w 564"/>
                    <a:gd name="T61" fmla="*/ 171 h 416"/>
                    <a:gd name="T62" fmla="*/ 149 w 564"/>
                    <a:gd name="T63" fmla="*/ 149 h 416"/>
                    <a:gd name="T64" fmla="*/ 139 w 564"/>
                    <a:gd name="T65" fmla="*/ 149 h 416"/>
                    <a:gd name="T66" fmla="*/ 160 w 564"/>
                    <a:gd name="T67" fmla="*/ 117 h 416"/>
                    <a:gd name="T68" fmla="*/ 149 w 564"/>
                    <a:gd name="T69" fmla="*/ 117 h 416"/>
                    <a:gd name="T70" fmla="*/ 128 w 564"/>
                    <a:gd name="T71" fmla="*/ 139 h 416"/>
                    <a:gd name="T72" fmla="*/ 117 w 564"/>
                    <a:gd name="T73" fmla="*/ 160 h 416"/>
                    <a:gd name="T74" fmla="*/ 117 w 564"/>
                    <a:gd name="T75" fmla="*/ 139 h 416"/>
                    <a:gd name="T76" fmla="*/ 139 w 564"/>
                    <a:gd name="T77" fmla="*/ 128 h 416"/>
                    <a:gd name="T78" fmla="*/ 149 w 564"/>
                    <a:gd name="T79" fmla="*/ 96 h 416"/>
                    <a:gd name="T80" fmla="*/ 149 w 564"/>
                    <a:gd name="T81" fmla="*/ 86 h 416"/>
                    <a:gd name="T82" fmla="*/ 139 w 564"/>
                    <a:gd name="T83" fmla="*/ 107 h 416"/>
                    <a:gd name="T84" fmla="*/ 128 w 564"/>
                    <a:gd name="T85" fmla="*/ 96 h 416"/>
                    <a:gd name="T86" fmla="*/ 64 w 564"/>
                    <a:gd name="T87" fmla="*/ 54 h 416"/>
                    <a:gd name="T88" fmla="*/ 11 w 564"/>
                    <a:gd name="T89" fmla="*/ 75 h 41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64"/>
                    <a:gd name="T136" fmla="*/ 0 h 416"/>
                    <a:gd name="T137" fmla="*/ 564 w 564"/>
                    <a:gd name="T138" fmla="*/ 416 h 41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64" h="416">
                      <a:moveTo>
                        <a:pt x="11" y="75"/>
                      </a:moveTo>
                      <a:lnTo>
                        <a:pt x="11" y="75"/>
                      </a:lnTo>
                      <a:lnTo>
                        <a:pt x="22" y="96"/>
                      </a:lnTo>
                      <a:lnTo>
                        <a:pt x="22" y="117"/>
                      </a:lnTo>
                      <a:lnTo>
                        <a:pt x="22" y="139"/>
                      </a:lnTo>
                      <a:lnTo>
                        <a:pt x="22" y="149"/>
                      </a:lnTo>
                      <a:lnTo>
                        <a:pt x="11" y="181"/>
                      </a:lnTo>
                      <a:lnTo>
                        <a:pt x="22" y="171"/>
                      </a:lnTo>
                      <a:lnTo>
                        <a:pt x="43" y="181"/>
                      </a:lnTo>
                      <a:lnTo>
                        <a:pt x="22" y="192"/>
                      </a:lnTo>
                      <a:lnTo>
                        <a:pt x="11" y="181"/>
                      </a:lnTo>
                      <a:lnTo>
                        <a:pt x="11" y="203"/>
                      </a:lnTo>
                      <a:lnTo>
                        <a:pt x="22" y="203"/>
                      </a:lnTo>
                      <a:lnTo>
                        <a:pt x="32" y="213"/>
                      </a:lnTo>
                      <a:lnTo>
                        <a:pt x="22" y="213"/>
                      </a:lnTo>
                      <a:lnTo>
                        <a:pt x="22" y="235"/>
                      </a:lnTo>
                      <a:lnTo>
                        <a:pt x="11" y="245"/>
                      </a:lnTo>
                      <a:lnTo>
                        <a:pt x="11" y="224"/>
                      </a:lnTo>
                      <a:lnTo>
                        <a:pt x="11" y="213"/>
                      </a:lnTo>
                      <a:lnTo>
                        <a:pt x="0" y="245"/>
                      </a:lnTo>
                      <a:lnTo>
                        <a:pt x="11" y="256"/>
                      </a:lnTo>
                      <a:lnTo>
                        <a:pt x="43" y="267"/>
                      </a:lnTo>
                      <a:lnTo>
                        <a:pt x="43" y="277"/>
                      </a:lnTo>
                      <a:lnTo>
                        <a:pt x="53" y="277"/>
                      </a:lnTo>
                      <a:lnTo>
                        <a:pt x="75" y="320"/>
                      </a:lnTo>
                      <a:lnTo>
                        <a:pt x="75" y="341"/>
                      </a:lnTo>
                      <a:lnTo>
                        <a:pt x="107" y="363"/>
                      </a:lnTo>
                      <a:lnTo>
                        <a:pt x="160" y="363"/>
                      </a:lnTo>
                      <a:lnTo>
                        <a:pt x="202" y="384"/>
                      </a:lnTo>
                      <a:lnTo>
                        <a:pt x="224" y="373"/>
                      </a:lnTo>
                      <a:lnTo>
                        <a:pt x="351" y="384"/>
                      </a:lnTo>
                      <a:lnTo>
                        <a:pt x="500" y="416"/>
                      </a:lnTo>
                      <a:lnTo>
                        <a:pt x="500" y="373"/>
                      </a:lnTo>
                      <a:lnTo>
                        <a:pt x="564" y="107"/>
                      </a:lnTo>
                      <a:lnTo>
                        <a:pt x="171" y="0"/>
                      </a:lnTo>
                      <a:lnTo>
                        <a:pt x="171" y="11"/>
                      </a:lnTo>
                      <a:lnTo>
                        <a:pt x="171" y="22"/>
                      </a:lnTo>
                      <a:lnTo>
                        <a:pt x="171" y="32"/>
                      </a:lnTo>
                      <a:lnTo>
                        <a:pt x="181" y="32"/>
                      </a:lnTo>
                      <a:lnTo>
                        <a:pt x="181" y="43"/>
                      </a:lnTo>
                      <a:lnTo>
                        <a:pt x="181" y="54"/>
                      </a:lnTo>
                      <a:lnTo>
                        <a:pt x="171" y="64"/>
                      </a:lnTo>
                      <a:lnTo>
                        <a:pt x="171" y="54"/>
                      </a:lnTo>
                      <a:lnTo>
                        <a:pt x="160" y="54"/>
                      </a:lnTo>
                      <a:lnTo>
                        <a:pt x="160" y="64"/>
                      </a:lnTo>
                      <a:lnTo>
                        <a:pt x="171" y="64"/>
                      </a:lnTo>
                      <a:lnTo>
                        <a:pt x="181" y="86"/>
                      </a:lnTo>
                      <a:lnTo>
                        <a:pt x="171" y="107"/>
                      </a:lnTo>
                      <a:lnTo>
                        <a:pt x="181" y="107"/>
                      </a:lnTo>
                      <a:lnTo>
                        <a:pt x="181" y="117"/>
                      </a:lnTo>
                      <a:lnTo>
                        <a:pt x="171" y="117"/>
                      </a:lnTo>
                      <a:lnTo>
                        <a:pt x="160" y="128"/>
                      </a:lnTo>
                      <a:lnTo>
                        <a:pt x="160" y="139"/>
                      </a:lnTo>
                      <a:lnTo>
                        <a:pt x="160" y="149"/>
                      </a:lnTo>
                      <a:lnTo>
                        <a:pt x="160" y="181"/>
                      </a:lnTo>
                      <a:lnTo>
                        <a:pt x="149" y="181"/>
                      </a:lnTo>
                      <a:lnTo>
                        <a:pt x="149" y="192"/>
                      </a:lnTo>
                      <a:lnTo>
                        <a:pt x="139" y="181"/>
                      </a:lnTo>
                      <a:lnTo>
                        <a:pt x="128" y="203"/>
                      </a:lnTo>
                      <a:lnTo>
                        <a:pt x="117" y="192"/>
                      </a:lnTo>
                      <a:lnTo>
                        <a:pt x="107" y="192"/>
                      </a:lnTo>
                      <a:lnTo>
                        <a:pt x="107" y="203"/>
                      </a:lnTo>
                      <a:lnTo>
                        <a:pt x="107" y="192"/>
                      </a:lnTo>
                      <a:lnTo>
                        <a:pt x="96" y="192"/>
                      </a:lnTo>
                      <a:lnTo>
                        <a:pt x="107" y="181"/>
                      </a:lnTo>
                      <a:lnTo>
                        <a:pt x="96" y="181"/>
                      </a:lnTo>
                      <a:lnTo>
                        <a:pt x="107" y="181"/>
                      </a:lnTo>
                      <a:lnTo>
                        <a:pt x="96" y="181"/>
                      </a:lnTo>
                      <a:lnTo>
                        <a:pt x="96" y="171"/>
                      </a:lnTo>
                      <a:lnTo>
                        <a:pt x="107" y="181"/>
                      </a:lnTo>
                      <a:lnTo>
                        <a:pt x="107" y="171"/>
                      </a:lnTo>
                      <a:lnTo>
                        <a:pt x="128" y="171"/>
                      </a:lnTo>
                      <a:lnTo>
                        <a:pt x="117" y="181"/>
                      </a:lnTo>
                      <a:lnTo>
                        <a:pt x="117" y="192"/>
                      </a:lnTo>
                      <a:lnTo>
                        <a:pt x="128" y="171"/>
                      </a:lnTo>
                      <a:lnTo>
                        <a:pt x="128" y="181"/>
                      </a:lnTo>
                      <a:lnTo>
                        <a:pt x="128" y="171"/>
                      </a:lnTo>
                      <a:lnTo>
                        <a:pt x="139" y="171"/>
                      </a:lnTo>
                      <a:lnTo>
                        <a:pt x="149" y="160"/>
                      </a:lnTo>
                      <a:lnTo>
                        <a:pt x="149" y="149"/>
                      </a:lnTo>
                      <a:lnTo>
                        <a:pt x="128" y="149"/>
                      </a:lnTo>
                      <a:lnTo>
                        <a:pt x="139" y="139"/>
                      </a:lnTo>
                      <a:lnTo>
                        <a:pt x="139" y="149"/>
                      </a:lnTo>
                      <a:lnTo>
                        <a:pt x="139" y="139"/>
                      </a:lnTo>
                      <a:lnTo>
                        <a:pt x="160" y="139"/>
                      </a:lnTo>
                      <a:lnTo>
                        <a:pt x="160" y="117"/>
                      </a:lnTo>
                      <a:lnTo>
                        <a:pt x="149" y="107"/>
                      </a:lnTo>
                      <a:lnTo>
                        <a:pt x="149" y="128"/>
                      </a:lnTo>
                      <a:lnTo>
                        <a:pt x="149" y="117"/>
                      </a:lnTo>
                      <a:lnTo>
                        <a:pt x="139" y="128"/>
                      </a:lnTo>
                      <a:lnTo>
                        <a:pt x="128" y="139"/>
                      </a:lnTo>
                      <a:lnTo>
                        <a:pt x="117" y="149"/>
                      </a:lnTo>
                      <a:lnTo>
                        <a:pt x="107" y="160"/>
                      </a:lnTo>
                      <a:lnTo>
                        <a:pt x="117" y="160"/>
                      </a:lnTo>
                      <a:lnTo>
                        <a:pt x="107" y="160"/>
                      </a:lnTo>
                      <a:lnTo>
                        <a:pt x="96" y="160"/>
                      </a:lnTo>
                      <a:lnTo>
                        <a:pt x="117" y="139"/>
                      </a:lnTo>
                      <a:lnTo>
                        <a:pt x="128" y="139"/>
                      </a:lnTo>
                      <a:lnTo>
                        <a:pt x="139" y="117"/>
                      </a:lnTo>
                      <a:lnTo>
                        <a:pt x="139" y="128"/>
                      </a:lnTo>
                      <a:lnTo>
                        <a:pt x="149" y="117"/>
                      </a:lnTo>
                      <a:lnTo>
                        <a:pt x="149" y="107"/>
                      </a:lnTo>
                      <a:lnTo>
                        <a:pt x="149" y="96"/>
                      </a:lnTo>
                      <a:lnTo>
                        <a:pt x="149" y="107"/>
                      </a:lnTo>
                      <a:lnTo>
                        <a:pt x="139" y="96"/>
                      </a:lnTo>
                      <a:lnTo>
                        <a:pt x="149" y="86"/>
                      </a:lnTo>
                      <a:lnTo>
                        <a:pt x="139" y="86"/>
                      </a:lnTo>
                      <a:lnTo>
                        <a:pt x="139" y="96"/>
                      </a:lnTo>
                      <a:lnTo>
                        <a:pt x="139" y="107"/>
                      </a:lnTo>
                      <a:lnTo>
                        <a:pt x="139" y="96"/>
                      </a:lnTo>
                      <a:lnTo>
                        <a:pt x="128" y="86"/>
                      </a:lnTo>
                      <a:lnTo>
                        <a:pt x="128" y="96"/>
                      </a:lnTo>
                      <a:lnTo>
                        <a:pt x="117" y="86"/>
                      </a:lnTo>
                      <a:lnTo>
                        <a:pt x="107" y="86"/>
                      </a:lnTo>
                      <a:lnTo>
                        <a:pt x="64" y="54"/>
                      </a:lnTo>
                      <a:lnTo>
                        <a:pt x="22" y="22"/>
                      </a:lnTo>
                      <a:lnTo>
                        <a:pt x="11" y="43"/>
                      </a:lnTo>
                      <a:lnTo>
                        <a:pt x="11" y="75"/>
                      </a:lnTo>
                      <a:close/>
                    </a:path>
                  </a:pathLst>
                </a:custGeom>
                <a:grpFill/>
                <a:ln w="9525">
                  <a:noFill/>
                  <a:round/>
                  <a:headEnd/>
                  <a:tailEnd/>
                </a:ln>
              </p:spPr>
              <p:txBody>
                <a:bodyPr/>
                <a:lstStyle/>
                <a:p>
                  <a:endParaRPr lang="en-US"/>
                </a:p>
              </p:txBody>
            </p:sp>
            <p:sp>
              <p:nvSpPr>
                <p:cNvPr id="295" name="Freeform 41"/>
                <p:cNvSpPr>
                  <a:spLocks/>
                </p:cNvSpPr>
                <p:nvPr/>
              </p:nvSpPr>
              <p:spPr bwMode="auto">
                <a:xfrm>
                  <a:off x="697" y="895"/>
                  <a:ext cx="564" cy="416"/>
                </a:xfrm>
                <a:custGeom>
                  <a:avLst/>
                  <a:gdLst>
                    <a:gd name="T0" fmla="*/ 22 w 564"/>
                    <a:gd name="T1" fmla="*/ 96 h 416"/>
                    <a:gd name="T2" fmla="*/ 22 w 564"/>
                    <a:gd name="T3" fmla="*/ 149 h 416"/>
                    <a:gd name="T4" fmla="*/ 43 w 564"/>
                    <a:gd name="T5" fmla="*/ 181 h 416"/>
                    <a:gd name="T6" fmla="*/ 11 w 564"/>
                    <a:gd name="T7" fmla="*/ 203 h 416"/>
                    <a:gd name="T8" fmla="*/ 32 w 564"/>
                    <a:gd name="T9" fmla="*/ 213 h 416"/>
                    <a:gd name="T10" fmla="*/ 11 w 564"/>
                    <a:gd name="T11" fmla="*/ 245 h 416"/>
                    <a:gd name="T12" fmla="*/ 11 w 564"/>
                    <a:gd name="T13" fmla="*/ 213 h 416"/>
                    <a:gd name="T14" fmla="*/ 43 w 564"/>
                    <a:gd name="T15" fmla="*/ 267 h 416"/>
                    <a:gd name="T16" fmla="*/ 75 w 564"/>
                    <a:gd name="T17" fmla="*/ 320 h 416"/>
                    <a:gd name="T18" fmla="*/ 160 w 564"/>
                    <a:gd name="T19" fmla="*/ 363 h 416"/>
                    <a:gd name="T20" fmla="*/ 351 w 564"/>
                    <a:gd name="T21" fmla="*/ 384 h 416"/>
                    <a:gd name="T22" fmla="*/ 564 w 564"/>
                    <a:gd name="T23" fmla="*/ 107 h 416"/>
                    <a:gd name="T24" fmla="*/ 171 w 564"/>
                    <a:gd name="T25" fmla="*/ 11 h 416"/>
                    <a:gd name="T26" fmla="*/ 171 w 564"/>
                    <a:gd name="T27" fmla="*/ 22 h 416"/>
                    <a:gd name="T28" fmla="*/ 181 w 564"/>
                    <a:gd name="T29" fmla="*/ 32 h 416"/>
                    <a:gd name="T30" fmla="*/ 171 w 564"/>
                    <a:gd name="T31" fmla="*/ 64 h 416"/>
                    <a:gd name="T32" fmla="*/ 160 w 564"/>
                    <a:gd name="T33" fmla="*/ 64 h 416"/>
                    <a:gd name="T34" fmla="*/ 171 w 564"/>
                    <a:gd name="T35" fmla="*/ 107 h 416"/>
                    <a:gd name="T36" fmla="*/ 181 w 564"/>
                    <a:gd name="T37" fmla="*/ 117 h 416"/>
                    <a:gd name="T38" fmla="*/ 160 w 564"/>
                    <a:gd name="T39" fmla="*/ 139 h 416"/>
                    <a:gd name="T40" fmla="*/ 160 w 564"/>
                    <a:gd name="T41" fmla="*/ 149 h 416"/>
                    <a:gd name="T42" fmla="*/ 149 w 564"/>
                    <a:gd name="T43" fmla="*/ 181 h 416"/>
                    <a:gd name="T44" fmla="*/ 139 w 564"/>
                    <a:gd name="T45" fmla="*/ 181 h 416"/>
                    <a:gd name="T46" fmla="*/ 117 w 564"/>
                    <a:gd name="T47" fmla="*/ 192 h 416"/>
                    <a:gd name="T48" fmla="*/ 107 w 564"/>
                    <a:gd name="T49" fmla="*/ 203 h 416"/>
                    <a:gd name="T50" fmla="*/ 96 w 564"/>
                    <a:gd name="T51" fmla="*/ 192 h 416"/>
                    <a:gd name="T52" fmla="*/ 107 w 564"/>
                    <a:gd name="T53" fmla="*/ 181 h 416"/>
                    <a:gd name="T54" fmla="*/ 107 w 564"/>
                    <a:gd name="T55" fmla="*/ 181 h 416"/>
                    <a:gd name="T56" fmla="*/ 117 w 564"/>
                    <a:gd name="T57" fmla="*/ 181 h 416"/>
                    <a:gd name="T58" fmla="*/ 128 w 564"/>
                    <a:gd name="T59" fmla="*/ 171 h 416"/>
                    <a:gd name="T60" fmla="*/ 128 w 564"/>
                    <a:gd name="T61" fmla="*/ 171 h 416"/>
                    <a:gd name="T62" fmla="*/ 149 w 564"/>
                    <a:gd name="T63" fmla="*/ 149 h 416"/>
                    <a:gd name="T64" fmla="*/ 139 w 564"/>
                    <a:gd name="T65" fmla="*/ 149 h 416"/>
                    <a:gd name="T66" fmla="*/ 160 w 564"/>
                    <a:gd name="T67" fmla="*/ 117 h 416"/>
                    <a:gd name="T68" fmla="*/ 149 w 564"/>
                    <a:gd name="T69" fmla="*/ 117 h 416"/>
                    <a:gd name="T70" fmla="*/ 128 w 564"/>
                    <a:gd name="T71" fmla="*/ 139 h 416"/>
                    <a:gd name="T72" fmla="*/ 117 w 564"/>
                    <a:gd name="T73" fmla="*/ 160 h 416"/>
                    <a:gd name="T74" fmla="*/ 117 w 564"/>
                    <a:gd name="T75" fmla="*/ 139 h 416"/>
                    <a:gd name="T76" fmla="*/ 139 w 564"/>
                    <a:gd name="T77" fmla="*/ 128 h 416"/>
                    <a:gd name="T78" fmla="*/ 149 w 564"/>
                    <a:gd name="T79" fmla="*/ 96 h 416"/>
                    <a:gd name="T80" fmla="*/ 149 w 564"/>
                    <a:gd name="T81" fmla="*/ 86 h 416"/>
                    <a:gd name="T82" fmla="*/ 139 w 564"/>
                    <a:gd name="T83" fmla="*/ 107 h 416"/>
                    <a:gd name="T84" fmla="*/ 128 w 564"/>
                    <a:gd name="T85" fmla="*/ 96 h 416"/>
                    <a:gd name="T86" fmla="*/ 64 w 564"/>
                    <a:gd name="T87" fmla="*/ 54 h 416"/>
                    <a:gd name="T88" fmla="*/ 11 w 564"/>
                    <a:gd name="T89" fmla="*/ 75 h 41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64"/>
                    <a:gd name="T136" fmla="*/ 0 h 416"/>
                    <a:gd name="T137" fmla="*/ 564 w 564"/>
                    <a:gd name="T138" fmla="*/ 416 h 41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64" h="416">
                      <a:moveTo>
                        <a:pt x="11" y="75"/>
                      </a:moveTo>
                      <a:lnTo>
                        <a:pt x="11" y="75"/>
                      </a:lnTo>
                      <a:lnTo>
                        <a:pt x="22" y="96"/>
                      </a:lnTo>
                      <a:lnTo>
                        <a:pt x="22" y="117"/>
                      </a:lnTo>
                      <a:lnTo>
                        <a:pt x="22" y="139"/>
                      </a:lnTo>
                      <a:lnTo>
                        <a:pt x="22" y="149"/>
                      </a:lnTo>
                      <a:lnTo>
                        <a:pt x="11" y="181"/>
                      </a:lnTo>
                      <a:lnTo>
                        <a:pt x="22" y="171"/>
                      </a:lnTo>
                      <a:lnTo>
                        <a:pt x="43" y="181"/>
                      </a:lnTo>
                      <a:lnTo>
                        <a:pt x="22" y="192"/>
                      </a:lnTo>
                      <a:lnTo>
                        <a:pt x="11" y="181"/>
                      </a:lnTo>
                      <a:lnTo>
                        <a:pt x="11" y="203"/>
                      </a:lnTo>
                      <a:lnTo>
                        <a:pt x="22" y="203"/>
                      </a:lnTo>
                      <a:lnTo>
                        <a:pt x="32" y="213"/>
                      </a:lnTo>
                      <a:lnTo>
                        <a:pt x="22" y="213"/>
                      </a:lnTo>
                      <a:lnTo>
                        <a:pt x="22" y="235"/>
                      </a:lnTo>
                      <a:lnTo>
                        <a:pt x="11" y="245"/>
                      </a:lnTo>
                      <a:lnTo>
                        <a:pt x="11" y="224"/>
                      </a:lnTo>
                      <a:lnTo>
                        <a:pt x="11" y="213"/>
                      </a:lnTo>
                      <a:lnTo>
                        <a:pt x="0" y="245"/>
                      </a:lnTo>
                      <a:lnTo>
                        <a:pt x="11" y="256"/>
                      </a:lnTo>
                      <a:lnTo>
                        <a:pt x="43" y="267"/>
                      </a:lnTo>
                      <a:lnTo>
                        <a:pt x="43" y="277"/>
                      </a:lnTo>
                      <a:lnTo>
                        <a:pt x="53" y="277"/>
                      </a:lnTo>
                      <a:lnTo>
                        <a:pt x="75" y="320"/>
                      </a:lnTo>
                      <a:lnTo>
                        <a:pt x="75" y="341"/>
                      </a:lnTo>
                      <a:lnTo>
                        <a:pt x="107" y="363"/>
                      </a:lnTo>
                      <a:lnTo>
                        <a:pt x="160" y="363"/>
                      </a:lnTo>
                      <a:lnTo>
                        <a:pt x="202" y="384"/>
                      </a:lnTo>
                      <a:lnTo>
                        <a:pt x="224" y="373"/>
                      </a:lnTo>
                      <a:lnTo>
                        <a:pt x="351" y="384"/>
                      </a:lnTo>
                      <a:lnTo>
                        <a:pt x="500" y="416"/>
                      </a:lnTo>
                      <a:lnTo>
                        <a:pt x="500" y="373"/>
                      </a:lnTo>
                      <a:lnTo>
                        <a:pt x="564" y="107"/>
                      </a:lnTo>
                      <a:lnTo>
                        <a:pt x="171" y="0"/>
                      </a:lnTo>
                      <a:lnTo>
                        <a:pt x="171" y="11"/>
                      </a:lnTo>
                      <a:lnTo>
                        <a:pt x="171" y="22"/>
                      </a:lnTo>
                      <a:lnTo>
                        <a:pt x="171" y="32"/>
                      </a:lnTo>
                      <a:lnTo>
                        <a:pt x="181" y="32"/>
                      </a:lnTo>
                      <a:lnTo>
                        <a:pt x="181" y="43"/>
                      </a:lnTo>
                      <a:lnTo>
                        <a:pt x="181" y="54"/>
                      </a:lnTo>
                      <a:lnTo>
                        <a:pt x="171" y="64"/>
                      </a:lnTo>
                      <a:lnTo>
                        <a:pt x="171" y="54"/>
                      </a:lnTo>
                      <a:lnTo>
                        <a:pt x="160" y="54"/>
                      </a:lnTo>
                      <a:lnTo>
                        <a:pt x="160" y="64"/>
                      </a:lnTo>
                      <a:lnTo>
                        <a:pt x="171" y="64"/>
                      </a:lnTo>
                      <a:lnTo>
                        <a:pt x="181" y="86"/>
                      </a:lnTo>
                      <a:lnTo>
                        <a:pt x="171" y="107"/>
                      </a:lnTo>
                      <a:lnTo>
                        <a:pt x="181" y="107"/>
                      </a:lnTo>
                      <a:lnTo>
                        <a:pt x="181" y="117"/>
                      </a:lnTo>
                      <a:lnTo>
                        <a:pt x="171" y="117"/>
                      </a:lnTo>
                      <a:lnTo>
                        <a:pt x="160" y="128"/>
                      </a:lnTo>
                      <a:lnTo>
                        <a:pt x="160" y="139"/>
                      </a:lnTo>
                      <a:lnTo>
                        <a:pt x="160" y="149"/>
                      </a:lnTo>
                      <a:lnTo>
                        <a:pt x="160" y="181"/>
                      </a:lnTo>
                      <a:lnTo>
                        <a:pt x="149" y="181"/>
                      </a:lnTo>
                      <a:lnTo>
                        <a:pt x="149" y="192"/>
                      </a:lnTo>
                      <a:lnTo>
                        <a:pt x="139" y="181"/>
                      </a:lnTo>
                      <a:lnTo>
                        <a:pt x="128" y="203"/>
                      </a:lnTo>
                      <a:lnTo>
                        <a:pt x="117" y="192"/>
                      </a:lnTo>
                      <a:lnTo>
                        <a:pt x="107" y="192"/>
                      </a:lnTo>
                      <a:lnTo>
                        <a:pt x="107" y="203"/>
                      </a:lnTo>
                      <a:lnTo>
                        <a:pt x="107" y="192"/>
                      </a:lnTo>
                      <a:lnTo>
                        <a:pt x="96" y="192"/>
                      </a:lnTo>
                      <a:lnTo>
                        <a:pt x="107" y="181"/>
                      </a:lnTo>
                      <a:lnTo>
                        <a:pt x="96" y="181"/>
                      </a:lnTo>
                      <a:lnTo>
                        <a:pt x="107" y="181"/>
                      </a:lnTo>
                      <a:lnTo>
                        <a:pt x="96" y="181"/>
                      </a:lnTo>
                      <a:lnTo>
                        <a:pt x="96" y="171"/>
                      </a:lnTo>
                      <a:lnTo>
                        <a:pt x="107" y="181"/>
                      </a:lnTo>
                      <a:lnTo>
                        <a:pt x="107" y="171"/>
                      </a:lnTo>
                      <a:lnTo>
                        <a:pt x="128" y="171"/>
                      </a:lnTo>
                      <a:lnTo>
                        <a:pt x="117" y="181"/>
                      </a:lnTo>
                      <a:lnTo>
                        <a:pt x="117" y="192"/>
                      </a:lnTo>
                      <a:lnTo>
                        <a:pt x="128" y="171"/>
                      </a:lnTo>
                      <a:lnTo>
                        <a:pt x="128" y="181"/>
                      </a:lnTo>
                      <a:lnTo>
                        <a:pt x="128" y="171"/>
                      </a:lnTo>
                      <a:lnTo>
                        <a:pt x="139" y="171"/>
                      </a:lnTo>
                      <a:lnTo>
                        <a:pt x="149" y="160"/>
                      </a:lnTo>
                      <a:lnTo>
                        <a:pt x="149" y="149"/>
                      </a:lnTo>
                      <a:lnTo>
                        <a:pt x="128" y="149"/>
                      </a:lnTo>
                      <a:lnTo>
                        <a:pt x="139" y="139"/>
                      </a:lnTo>
                      <a:lnTo>
                        <a:pt x="139" y="149"/>
                      </a:lnTo>
                      <a:lnTo>
                        <a:pt x="139" y="139"/>
                      </a:lnTo>
                      <a:lnTo>
                        <a:pt x="160" y="139"/>
                      </a:lnTo>
                      <a:lnTo>
                        <a:pt x="160" y="117"/>
                      </a:lnTo>
                      <a:lnTo>
                        <a:pt x="149" y="107"/>
                      </a:lnTo>
                      <a:lnTo>
                        <a:pt x="149" y="128"/>
                      </a:lnTo>
                      <a:lnTo>
                        <a:pt x="149" y="117"/>
                      </a:lnTo>
                      <a:lnTo>
                        <a:pt x="139" y="128"/>
                      </a:lnTo>
                      <a:lnTo>
                        <a:pt x="128" y="139"/>
                      </a:lnTo>
                      <a:lnTo>
                        <a:pt x="117" y="149"/>
                      </a:lnTo>
                      <a:lnTo>
                        <a:pt x="107" y="160"/>
                      </a:lnTo>
                      <a:lnTo>
                        <a:pt x="117" y="160"/>
                      </a:lnTo>
                      <a:lnTo>
                        <a:pt x="107" y="160"/>
                      </a:lnTo>
                      <a:lnTo>
                        <a:pt x="96" y="160"/>
                      </a:lnTo>
                      <a:lnTo>
                        <a:pt x="117" y="139"/>
                      </a:lnTo>
                      <a:lnTo>
                        <a:pt x="128" y="139"/>
                      </a:lnTo>
                      <a:lnTo>
                        <a:pt x="139" y="117"/>
                      </a:lnTo>
                      <a:lnTo>
                        <a:pt x="139" y="128"/>
                      </a:lnTo>
                      <a:lnTo>
                        <a:pt x="149" y="117"/>
                      </a:lnTo>
                      <a:lnTo>
                        <a:pt x="149" y="107"/>
                      </a:lnTo>
                      <a:lnTo>
                        <a:pt x="149" y="96"/>
                      </a:lnTo>
                      <a:lnTo>
                        <a:pt x="149" y="107"/>
                      </a:lnTo>
                      <a:lnTo>
                        <a:pt x="139" y="96"/>
                      </a:lnTo>
                      <a:lnTo>
                        <a:pt x="149" y="86"/>
                      </a:lnTo>
                      <a:lnTo>
                        <a:pt x="139" y="86"/>
                      </a:lnTo>
                      <a:lnTo>
                        <a:pt x="139" y="96"/>
                      </a:lnTo>
                      <a:lnTo>
                        <a:pt x="139" y="107"/>
                      </a:lnTo>
                      <a:lnTo>
                        <a:pt x="139" y="96"/>
                      </a:lnTo>
                      <a:lnTo>
                        <a:pt x="128" y="86"/>
                      </a:lnTo>
                      <a:lnTo>
                        <a:pt x="128" y="96"/>
                      </a:lnTo>
                      <a:lnTo>
                        <a:pt x="117" y="86"/>
                      </a:lnTo>
                      <a:lnTo>
                        <a:pt x="107" y="86"/>
                      </a:lnTo>
                      <a:lnTo>
                        <a:pt x="64" y="54"/>
                      </a:lnTo>
                      <a:lnTo>
                        <a:pt x="22" y="22"/>
                      </a:lnTo>
                      <a:lnTo>
                        <a:pt x="11" y="43"/>
                      </a:lnTo>
                      <a:lnTo>
                        <a:pt x="11" y="75"/>
                      </a:lnTo>
                    </a:path>
                  </a:pathLst>
                </a:custGeom>
                <a:grpFill/>
                <a:ln w="17463" cap="flat">
                  <a:solidFill>
                    <a:srgbClr val="000000"/>
                  </a:solidFill>
                  <a:prstDash val="solid"/>
                  <a:round/>
                  <a:headEnd/>
                  <a:tailEnd/>
                </a:ln>
              </p:spPr>
              <p:txBody>
                <a:bodyPr/>
                <a:lstStyle/>
                <a:p>
                  <a:endParaRPr lang="en-US"/>
                </a:p>
              </p:txBody>
            </p:sp>
          </p:grpSp>
          <p:grpSp>
            <p:nvGrpSpPr>
              <p:cNvPr id="269" name="Group 42"/>
              <p:cNvGrpSpPr>
                <a:grpSpLocks/>
              </p:cNvGrpSpPr>
              <p:nvPr/>
            </p:nvGrpSpPr>
            <p:grpSpPr bwMode="auto">
              <a:xfrm>
                <a:off x="825" y="927"/>
                <a:ext cx="32" cy="22"/>
                <a:chOff x="825" y="927"/>
                <a:chExt cx="32" cy="22"/>
              </a:xfrm>
              <a:grpFill/>
            </p:grpSpPr>
            <p:sp>
              <p:nvSpPr>
                <p:cNvPr id="292" name="Freeform 43"/>
                <p:cNvSpPr>
                  <a:spLocks/>
                </p:cNvSpPr>
                <p:nvPr/>
              </p:nvSpPr>
              <p:spPr bwMode="auto">
                <a:xfrm>
                  <a:off x="825" y="927"/>
                  <a:ext cx="32" cy="22"/>
                </a:xfrm>
                <a:custGeom>
                  <a:avLst/>
                  <a:gdLst>
                    <a:gd name="T0" fmla="*/ 0 w 32"/>
                    <a:gd name="T1" fmla="*/ 11 h 22"/>
                    <a:gd name="T2" fmla="*/ 0 w 32"/>
                    <a:gd name="T3" fmla="*/ 11 h 22"/>
                    <a:gd name="T4" fmla="*/ 32 w 32"/>
                    <a:gd name="T5" fmla="*/ 0 h 22"/>
                    <a:gd name="T6" fmla="*/ 32 w 32"/>
                    <a:gd name="T7" fmla="*/ 11 h 22"/>
                    <a:gd name="T8" fmla="*/ 32 w 32"/>
                    <a:gd name="T9" fmla="*/ 22 h 22"/>
                    <a:gd name="T10" fmla="*/ 0 w 32"/>
                    <a:gd name="T11" fmla="*/ 11 h 22"/>
                    <a:gd name="T12" fmla="*/ 0 60000 65536"/>
                    <a:gd name="T13" fmla="*/ 0 60000 65536"/>
                    <a:gd name="T14" fmla="*/ 0 60000 65536"/>
                    <a:gd name="T15" fmla="*/ 0 60000 65536"/>
                    <a:gd name="T16" fmla="*/ 0 60000 65536"/>
                    <a:gd name="T17" fmla="*/ 0 60000 65536"/>
                    <a:gd name="T18" fmla="*/ 0 w 32"/>
                    <a:gd name="T19" fmla="*/ 0 h 22"/>
                    <a:gd name="T20" fmla="*/ 32 w 32"/>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32" h="22">
                      <a:moveTo>
                        <a:pt x="0" y="11"/>
                      </a:moveTo>
                      <a:lnTo>
                        <a:pt x="0" y="11"/>
                      </a:lnTo>
                      <a:lnTo>
                        <a:pt x="32" y="0"/>
                      </a:lnTo>
                      <a:lnTo>
                        <a:pt x="32" y="11"/>
                      </a:lnTo>
                      <a:lnTo>
                        <a:pt x="32" y="22"/>
                      </a:lnTo>
                      <a:lnTo>
                        <a:pt x="0" y="11"/>
                      </a:lnTo>
                      <a:close/>
                    </a:path>
                  </a:pathLst>
                </a:custGeom>
                <a:grpFill/>
                <a:ln w="9525">
                  <a:noFill/>
                  <a:round/>
                  <a:headEnd/>
                  <a:tailEnd/>
                </a:ln>
              </p:spPr>
              <p:txBody>
                <a:bodyPr/>
                <a:lstStyle/>
                <a:p>
                  <a:endParaRPr lang="en-US"/>
                </a:p>
              </p:txBody>
            </p:sp>
            <p:sp>
              <p:nvSpPr>
                <p:cNvPr id="293" name="Freeform 44"/>
                <p:cNvSpPr>
                  <a:spLocks/>
                </p:cNvSpPr>
                <p:nvPr/>
              </p:nvSpPr>
              <p:spPr bwMode="auto">
                <a:xfrm>
                  <a:off x="825" y="927"/>
                  <a:ext cx="32" cy="22"/>
                </a:xfrm>
                <a:custGeom>
                  <a:avLst/>
                  <a:gdLst>
                    <a:gd name="T0" fmla="*/ 0 w 32"/>
                    <a:gd name="T1" fmla="*/ 11 h 22"/>
                    <a:gd name="T2" fmla="*/ 0 w 32"/>
                    <a:gd name="T3" fmla="*/ 11 h 22"/>
                    <a:gd name="T4" fmla="*/ 32 w 32"/>
                    <a:gd name="T5" fmla="*/ 0 h 22"/>
                    <a:gd name="T6" fmla="*/ 32 w 32"/>
                    <a:gd name="T7" fmla="*/ 11 h 22"/>
                    <a:gd name="T8" fmla="*/ 32 w 32"/>
                    <a:gd name="T9" fmla="*/ 22 h 22"/>
                    <a:gd name="T10" fmla="*/ 0 w 32"/>
                    <a:gd name="T11" fmla="*/ 11 h 22"/>
                    <a:gd name="T12" fmla="*/ 0 60000 65536"/>
                    <a:gd name="T13" fmla="*/ 0 60000 65536"/>
                    <a:gd name="T14" fmla="*/ 0 60000 65536"/>
                    <a:gd name="T15" fmla="*/ 0 60000 65536"/>
                    <a:gd name="T16" fmla="*/ 0 60000 65536"/>
                    <a:gd name="T17" fmla="*/ 0 60000 65536"/>
                    <a:gd name="T18" fmla="*/ 0 w 32"/>
                    <a:gd name="T19" fmla="*/ 0 h 22"/>
                    <a:gd name="T20" fmla="*/ 32 w 32"/>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32" h="22">
                      <a:moveTo>
                        <a:pt x="0" y="11"/>
                      </a:moveTo>
                      <a:lnTo>
                        <a:pt x="0" y="11"/>
                      </a:lnTo>
                      <a:lnTo>
                        <a:pt x="32" y="0"/>
                      </a:lnTo>
                      <a:lnTo>
                        <a:pt x="32" y="11"/>
                      </a:lnTo>
                      <a:lnTo>
                        <a:pt x="32" y="22"/>
                      </a:lnTo>
                      <a:lnTo>
                        <a:pt x="0" y="11"/>
                      </a:lnTo>
                    </a:path>
                  </a:pathLst>
                </a:custGeom>
                <a:grpFill/>
                <a:ln w="17463" cap="flat">
                  <a:solidFill>
                    <a:srgbClr val="000000"/>
                  </a:solidFill>
                  <a:prstDash val="solid"/>
                  <a:round/>
                  <a:headEnd/>
                  <a:tailEnd/>
                </a:ln>
              </p:spPr>
              <p:txBody>
                <a:bodyPr/>
                <a:lstStyle/>
                <a:p>
                  <a:endParaRPr lang="en-US"/>
                </a:p>
              </p:txBody>
            </p:sp>
          </p:grpSp>
          <p:grpSp>
            <p:nvGrpSpPr>
              <p:cNvPr id="270" name="Group 45"/>
              <p:cNvGrpSpPr>
                <a:grpSpLocks/>
              </p:cNvGrpSpPr>
              <p:nvPr/>
            </p:nvGrpSpPr>
            <p:grpSpPr bwMode="auto">
              <a:xfrm>
                <a:off x="846" y="959"/>
                <a:ext cx="22" cy="43"/>
                <a:chOff x="846" y="959"/>
                <a:chExt cx="22" cy="43"/>
              </a:xfrm>
              <a:grpFill/>
            </p:grpSpPr>
            <p:sp>
              <p:nvSpPr>
                <p:cNvPr id="290" name="Freeform 46"/>
                <p:cNvSpPr>
                  <a:spLocks/>
                </p:cNvSpPr>
                <p:nvPr/>
              </p:nvSpPr>
              <p:spPr bwMode="auto">
                <a:xfrm>
                  <a:off x="846" y="959"/>
                  <a:ext cx="22" cy="43"/>
                </a:xfrm>
                <a:custGeom>
                  <a:avLst/>
                  <a:gdLst>
                    <a:gd name="T0" fmla="*/ 0 w 22"/>
                    <a:gd name="T1" fmla="*/ 11 h 43"/>
                    <a:gd name="T2" fmla="*/ 0 w 22"/>
                    <a:gd name="T3" fmla="*/ 11 h 43"/>
                    <a:gd name="T4" fmla="*/ 11 w 22"/>
                    <a:gd name="T5" fmla="*/ 0 h 43"/>
                    <a:gd name="T6" fmla="*/ 22 w 22"/>
                    <a:gd name="T7" fmla="*/ 11 h 43"/>
                    <a:gd name="T8" fmla="*/ 22 w 22"/>
                    <a:gd name="T9" fmla="*/ 43 h 43"/>
                    <a:gd name="T10" fmla="*/ 0 w 22"/>
                    <a:gd name="T11" fmla="*/ 11 h 43"/>
                    <a:gd name="T12" fmla="*/ 0 60000 65536"/>
                    <a:gd name="T13" fmla="*/ 0 60000 65536"/>
                    <a:gd name="T14" fmla="*/ 0 60000 65536"/>
                    <a:gd name="T15" fmla="*/ 0 60000 65536"/>
                    <a:gd name="T16" fmla="*/ 0 60000 65536"/>
                    <a:gd name="T17" fmla="*/ 0 60000 65536"/>
                    <a:gd name="T18" fmla="*/ 0 w 22"/>
                    <a:gd name="T19" fmla="*/ 0 h 43"/>
                    <a:gd name="T20" fmla="*/ 22 w 22"/>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22" h="43">
                      <a:moveTo>
                        <a:pt x="0" y="11"/>
                      </a:moveTo>
                      <a:lnTo>
                        <a:pt x="0" y="11"/>
                      </a:lnTo>
                      <a:lnTo>
                        <a:pt x="11" y="0"/>
                      </a:lnTo>
                      <a:lnTo>
                        <a:pt x="22" y="11"/>
                      </a:lnTo>
                      <a:lnTo>
                        <a:pt x="22" y="43"/>
                      </a:lnTo>
                      <a:lnTo>
                        <a:pt x="0" y="11"/>
                      </a:lnTo>
                      <a:close/>
                    </a:path>
                  </a:pathLst>
                </a:custGeom>
                <a:grpFill/>
                <a:ln w="9525">
                  <a:noFill/>
                  <a:round/>
                  <a:headEnd/>
                  <a:tailEnd/>
                </a:ln>
              </p:spPr>
              <p:txBody>
                <a:bodyPr/>
                <a:lstStyle/>
                <a:p>
                  <a:endParaRPr lang="en-US"/>
                </a:p>
              </p:txBody>
            </p:sp>
            <p:sp>
              <p:nvSpPr>
                <p:cNvPr id="291" name="Freeform 47"/>
                <p:cNvSpPr>
                  <a:spLocks/>
                </p:cNvSpPr>
                <p:nvPr/>
              </p:nvSpPr>
              <p:spPr bwMode="auto">
                <a:xfrm>
                  <a:off x="846" y="959"/>
                  <a:ext cx="22" cy="43"/>
                </a:xfrm>
                <a:custGeom>
                  <a:avLst/>
                  <a:gdLst>
                    <a:gd name="T0" fmla="*/ 0 w 22"/>
                    <a:gd name="T1" fmla="*/ 11 h 43"/>
                    <a:gd name="T2" fmla="*/ 0 w 22"/>
                    <a:gd name="T3" fmla="*/ 11 h 43"/>
                    <a:gd name="T4" fmla="*/ 11 w 22"/>
                    <a:gd name="T5" fmla="*/ 0 h 43"/>
                    <a:gd name="T6" fmla="*/ 22 w 22"/>
                    <a:gd name="T7" fmla="*/ 11 h 43"/>
                    <a:gd name="T8" fmla="*/ 22 w 22"/>
                    <a:gd name="T9" fmla="*/ 43 h 43"/>
                    <a:gd name="T10" fmla="*/ 0 w 22"/>
                    <a:gd name="T11" fmla="*/ 11 h 43"/>
                    <a:gd name="T12" fmla="*/ 0 60000 65536"/>
                    <a:gd name="T13" fmla="*/ 0 60000 65536"/>
                    <a:gd name="T14" fmla="*/ 0 60000 65536"/>
                    <a:gd name="T15" fmla="*/ 0 60000 65536"/>
                    <a:gd name="T16" fmla="*/ 0 60000 65536"/>
                    <a:gd name="T17" fmla="*/ 0 60000 65536"/>
                    <a:gd name="T18" fmla="*/ 0 w 22"/>
                    <a:gd name="T19" fmla="*/ 0 h 43"/>
                    <a:gd name="T20" fmla="*/ 22 w 22"/>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22" h="43">
                      <a:moveTo>
                        <a:pt x="0" y="11"/>
                      </a:moveTo>
                      <a:lnTo>
                        <a:pt x="0" y="11"/>
                      </a:lnTo>
                      <a:lnTo>
                        <a:pt x="11" y="0"/>
                      </a:lnTo>
                      <a:lnTo>
                        <a:pt x="22" y="11"/>
                      </a:lnTo>
                      <a:lnTo>
                        <a:pt x="22" y="43"/>
                      </a:lnTo>
                      <a:lnTo>
                        <a:pt x="0" y="11"/>
                      </a:lnTo>
                    </a:path>
                  </a:pathLst>
                </a:custGeom>
                <a:grpFill/>
                <a:ln w="17463" cap="flat">
                  <a:solidFill>
                    <a:srgbClr val="000000"/>
                  </a:solidFill>
                  <a:prstDash val="solid"/>
                  <a:round/>
                  <a:headEnd/>
                  <a:tailEnd/>
                </a:ln>
              </p:spPr>
              <p:txBody>
                <a:bodyPr/>
                <a:lstStyle/>
                <a:p>
                  <a:endParaRPr lang="en-US"/>
                </a:p>
              </p:txBody>
            </p:sp>
          </p:grpSp>
        </p:grpSp>
        <p:sp>
          <p:nvSpPr>
            <p:cNvPr id="286" name="Rectangle 201"/>
            <p:cNvSpPr>
              <a:spLocks noChangeArrowheads="1"/>
            </p:cNvSpPr>
            <p:nvPr/>
          </p:nvSpPr>
          <p:spPr bwMode="auto">
            <a:xfrm>
              <a:off x="2136775" y="1717675"/>
              <a:ext cx="396875" cy="244475"/>
            </a:xfrm>
            <a:prstGeom prst="rect">
              <a:avLst/>
            </a:prstGeom>
            <a:noFill/>
            <a:ln w="9525">
              <a:noFill/>
              <a:miter lim="800000"/>
              <a:headEnd/>
              <a:tailEnd/>
            </a:ln>
          </p:spPr>
          <p:txBody>
            <a:bodyPr wrap="none">
              <a:spAutoFit/>
            </a:bodyPr>
            <a:lstStyle/>
            <a:p>
              <a:pPr algn="l"/>
              <a:r>
                <a:rPr lang="en-US" sz="1000" b="1" baseline="0">
                  <a:latin typeface="Arial" charset="0"/>
                </a:rPr>
                <a:t>WA</a:t>
              </a:r>
            </a:p>
          </p:txBody>
        </p:sp>
      </p:grpSp>
      <p:grpSp>
        <p:nvGrpSpPr>
          <p:cNvPr id="271" name="Group 296"/>
          <p:cNvGrpSpPr/>
          <p:nvPr/>
        </p:nvGrpSpPr>
        <p:grpSpPr>
          <a:xfrm>
            <a:off x="2438400" y="3703900"/>
            <a:ext cx="912812" cy="1065213"/>
            <a:chOff x="2439988" y="3698875"/>
            <a:chExt cx="912812" cy="1065213"/>
          </a:xfrm>
          <a:solidFill>
            <a:schemeClr val="bg1"/>
          </a:solidFill>
        </p:grpSpPr>
        <p:grpSp>
          <p:nvGrpSpPr>
            <p:cNvPr id="272" name="Group 51"/>
            <p:cNvGrpSpPr>
              <a:grpSpLocks/>
            </p:cNvGrpSpPr>
            <p:nvPr/>
          </p:nvGrpSpPr>
          <p:grpSpPr bwMode="auto">
            <a:xfrm>
              <a:off x="2439988" y="3698875"/>
              <a:ext cx="912812" cy="1065213"/>
              <a:chOff x="1059" y="2302"/>
              <a:chExt cx="575" cy="671"/>
            </a:xfrm>
            <a:grpFill/>
          </p:grpSpPr>
          <p:sp>
            <p:nvSpPr>
              <p:cNvPr id="300" name="Freeform 52"/>
              <p:cNvSpPr>
                <a:spLocks/>
              </p:cNvSpPr>
              <p:nvPr/>
            </p:nvSpPr>
            <p:spPr bwMode="auto">
              <a:xfrm>
                <a:off x="1059" y="2302"/>
                <a:ext cx="575" cy="671"/>
              </a:xfrm>
              <a:custGeom>
                <a:avLst/>
                <a:gdLst>
                  <a:gd name="T0" fmla="*/ 0 w 575"/>
                  <a:gd name="T1" fmla="*/ 458 h 671"/>
                  <a:gd name="T2" fmla="*/ 0 w 575"/>
                  <a:gd name="T3" fmla="*/ 458 h 671"/>
                  <a:gd name="T4" fmla="*/ 32 w 575"/>
                  <a:gd name="T5" fmla="*/ 426 h 671"/>
                  <a:gd name="T6" fmla="*/ 21 w 575"/>
                  <a:gd name="T7" fmla="*/ 394 h 671"/>
                  <a:gd name="T8" fmla="*/ 32 w 575"/>
                  <a:gd name="T9" fmla="*/ 362 h 671"/>
                  <a:gd name="T10" fmla="*/ 64 w 575"/>
                  <a:gd name="T11" fmla="*/ 298 h 671"/>
                  <a:gd name="T12" fmla="*/ 96 w 575"/>
                  <a:gd name="T13" fmla="*/ 277 h 671"/>
                  <a:gd name="T14" fmla="*/ 75 w 575"/>
                  <a:gd name="T15" fmla="*/ 256 h 671"/>
                  <a:gd name="T16" fmla="*/ 75 w 575"/>
                  <a:gd name="T17" fmla="*/ 202 h 671"/>
                  <a:gd name="T18" fmla="*/ 75 w 575"/>
                  <a:gd name="T19" fmla="*/ 85 h 671"/>
                  <a:gd name="T20" fmla="*/ 96 w 575"/>
                  <a:gd name="T21" fmla="*/ 75 h 671"/>
                  <a:gd name="T22" fmla="*/ 128 w 575"/>
                  <a:gd name="T23" fmla="*/ 96 h 671"/>
                  <a:gd name="T24" fmla="*/ 160 w 575"/>
                  <a:gd name="T25" fmla="*/ 0 h 671"/>
                  <a:gd name="T26" fmla="*/ 575 w 575"/>
                  <a:gd name="T27" fmla="*/ 75 h 671"/>
                  <a:gd name="T28" fmla="*/ 490 w 575"/>
                  <a:gd name="T29" fmla="*/ 671 h 671"/>
                  <a:gd name="T30" fmla="*/ 362 w 575"/>
                  <a:gd name="T31" fmla="*/ 650 h 671"/>
                  <a:gd name="T32" fmla="*/ 277 w 575"/>
                  <a:gd name="T33" fmla="*/ 629 h 671"/>
                  <a:gd name="T34" fmla="*/ 117 w 575"/>
                  <a:gd name="T35" fmla="*/ 533 h 671"/>
                  <a:gd name="T36" fmla="*/ 0 w 575"/>
                  <a:gd name="T37" fmla="*/ 458 h 6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75"/>
                  <a:gd name="T58" fmla="*/ 0 h 671"/>
                  <a:gd name="T59" fmla="*/ 575 w 575"/>
                  <a:gd name="T60" fmla="*/ 671 h 6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75" h="671">
                    <a:moveTo>
                      <a:pt x="0" y="458"/>
                    </a:moveTo>
                    <a:lnTo>
                      <a:pt x="0" y="458"/>
                    </a:lnTo>
                    <a:lnTo>
                      <a:pt x="32" y="426"/>
                    </a:lnTo>
                    <a:lnTo>
                      <a:pt x="21" y="394"/>
                    </a:lnTo>
                    <a:lnTo>
                      <a:pt x="32" y="362"/>
                    </a:lnTo>
                    <a:lnTo>
                      <a:pt x="64" y="298"/>
                    </a:lnTo>
                    <a:lnTo>
                      <a:pt x="96" y="277"/>
                    </a:lnTo>
                    <a:lnTo>
                      <a:pt x="75" y="256"/>
                    </a:lnTo>
                    <a:lnTo>
                      <a:pt x="75" y="202"/>
                    </a:lnTo>
                    <a:lnTo>
                      <a:pt x="75" y="85"/>
                    </a:lnTo>
                    <a:lnTo>
                      <a:pt x="96" y="75"/>
                    </a:lnTo>
                    <a:lnTo>
                      <a:pt x="128" y="96"/>
                    </a:lnTo>
                    <a:lnTo>
                      <a:pt x="160" y="0"/>
                    </a:lnTo>
                    <a:lnTo>
                      <a:pt x="575" y="75"/>
                    </a:lnTo>
                    <a:lnTo>
                      <a:pt x="490" y="671"/>
                    </a:lnTo>
                    <a:lnTo>
                      <a:pt x="362" y="650"/>
                    </a:lnTo>
                    <a:lnTo>
                      <a:pt x="277" y="629"/>
                    </a:lnTo>
                    <a:lnTo>
                      <a:pt x="117" y="533"/>
                    </a:lnTo>
                    <a:lnTo>
                      <a:pt x="0" y="458"/>
                    </a:lnTo>
                    <a:close/>
                  </a:path>
                </a:pathLst>
              </a:custGeom>
              <a:grpFill/>
              <a:ln w="9525">
                <a:noFill/>
                <a:round/>
                <a:headEnd/>
                <a:tailEnd/>
              </a:ln>
            </p:spPr>
            <p:txBody>
              <a:bodyPr/>
              <a:lstStyle/>
              <a:p>
                <a:endParaRPr lang="en-US"/>
              </a:p>
            </p:txBody>
          </p:sp>
          <p:sp>
            <p:nvSpPr>
              <p:cNvPr id="301" name="Freeform 53"/>
              <p:cNvSpPr>
                <a:spLocks/>
              </p:cNvSpPr>
              <p:nvPr/>
            </p:nvSpPr>
            <p:spPr bwMode="auto">
              <a:xfrm>
                <a:off x="1059" y="2302"/>
                <a:ext cx="575" cy="671"/>
              </a:xfrm>
              <a:custGeom>
                <a:avLst/>
                <a:gdLst>
                  <a:gd name="T0" fmla="*/ 0 w 575"/>
                  <a:gd name="T1" fmla="*/ 458 h 671"/>
                  <a:gd name="T2" fmla="*/ 0 w 575"/>
                  <a:gd name="T3" fmla="*/ 458 h 671"/>
                  <a:gd name="T4" fmla="*/ 32 w 575"/>
                  <a:gd name="T5" fmla="*/ 426 h 671"/>
                  <a:gd name="T6" fmla="*/ 21 w 575"/>
                  <a:gd name="T7" fmla="*/ 394 h 671"/>
                  <a:gd name="T8" fmla="*/ 32 w 575"/>
                  <a:gd name="T9" fmla="*/ 362 h 671"/>
                  <a:gd name="T10" fmla="*/ 64 w 575"/>
                  <a:gd name="T11" fmla="*/ 298 h 671"/>
                  <a:gd name="T12" fmla="*/ 96 w 575"/>
                  <a:gd name="T13" fmla="*/ 277 h 671"/>
                  <a:gd name="T14" fmla="*/ 75 w 575"/>
                  <a:gd name="T15" fmla="*/ 256 h 671"/>
                  <a:gd name="T16" fmla="*/ 75 w 575"/>
                  <a:gd name="T17" fmla="*/ 202 h 671"/>
                  <a:gd name="T18" fmla="*/ 75 w 575"/>
                  <a:gd name="T19" fmla="*/ 85 h 671"/>
                  <a:gd name="T20" fmla="*/ 96 w 575"/>
                  <a:gd name="T21" fmla="*/ 75 h 671"/>
                  <a:gd name="T22" fmla="*/ 128 w 575"/>
                  <a:gd name="T23" fmla="*/ 96 h 671"/>
                  <a:gd name="T24" fmla="*/ 160 w 575"/>
                  <a:gd name="T25" fmla="*/ 0 h 671"/>
                  <a:gd name="T26" fmla="*/ 575 w 575"/>
                  <a:gd name="T27" fmla="*/ 75 h 671"/>
                  <a:gd name="T28" fmla="*/ 490 w 575"/>
                  <a:gd name="T29" fmla="*/ 671 h 671"/>
                  <a:gd name="T30" fmla="*/ 362 w 575"/>
                  <a:gd name="T31" fmla="*/ 650 h 671"/>
                  <a:gd name="T32" fmla="*/ 277 w 575"/>
                  <a:gd name="T33" fmla="*/ 629 h 671"/>
                  <a:gd name="T34" fmla="*/ 117 w 575"/>
                  <a:gd name="T35" fmla="*/ 533 h 671"/>
                  <a:gd name="T36" fmla="*/ 0 w 575"/>
                  <a:gd name="T37" fmla="*/ 458 h 6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75"/>
                  <a:gd name="T58" fmla="*/ 0 h 671"/>
                  <a:gd name="T59" fmla="*/ 575 w 575"/>
                  <a:gd name="T60" fmla="*/ 671 h 6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75" h="671">
                    <a:moveTo>
                      <a:pt x="0" y="458"/>
                    </a:moveTo>
                    <a:lnTo>
                      <a:pt x="0" y="458"/>
                    </a:lnTo>
                    <a:lnTo>
                      <a:pt x="32" y="426"/>
                    </a:lnTo>
                    <a:lnTo>
                      <a:pt x="21" y="394"/>
                    </a:lnTo>
                    <a:lnTo>
                      <a:pt x="32" y="362"/>
                    </a:lnTo>
                    <a:lnTo>
                      <a:pt x="64" y="298"/>
                    </a:lnTo>
                    <a:lnTo>
                      <a:pt x="96" y="277"/>
                    </a:lnTo>
                    <a:lnTo>
                      <a:pt x="75" y="256"/>
                    </a:lnTo>
                    <a:lnTo>
                      <a:pt x="75" y="202"/>
                    </a:lnTo>
                    <a:lnTo>
                      <a:pt x="75" y="85"/>
                    </a:lnTo>
                    <a:lnTo>
                      <a:pt x="96" y="75"/>
                    </a:lnTo>
                    <a:lnTo>
                      <a:pt x="128" y="96"/>
                    </a:lnTo>
                    <a:lnTo>
                      <a:pt x="160" y="0"/>
                    </a:lnTo>
                    <a:lnTo>
                      <a:pt x="575" y="75"/>
                    </a:lnTo>
                    <a:lnTo>
                      <a:pt x="490" y="671"/>
                    </a:lnTo>
                    <a:lnTo>
                      <a:pt x="362" y="650"/>
                    </a:lnTo>
                    <a:lnTo>
                      <a:pt x="277" y="629"/>
                    </a:lnTo>
                    <a:lnTo>
                      <a:pt x="117" y="533"/>
                    </a:lnTo>
                    <a:lnTo>
                      <a:pt x="0" y="458"/>
                    </a:lnTo>
                  </a:path>
                </a:pathLst>
              </a:custGeom>
              <a:grpFill/>
              <a:ln w="17463" cap="flat">
                <a:solidFill>
                  <a:srgbClr val="000000"/>
                </a:solidFill>
                <a:prstDash val="solid"/>
                <a:round/>
                <a:headEnd/>
                <a:tailEnd/>
              </a:ln>
            </p:spPr>
            <p:txBody>
              <a:bodyPr/>
              <a:lstStyle/>
              <a:p>
                <a:endParaRPr lang="en-US"/>
              </a:p>
            </p:txBody>
          </p:sp>
        </p:grpSp>
        <p:sp>
          <p:nvSpPr>
            <p:cNvPr id="299" name="Rectangle 208"/>
            <p:cNvSpPr>
              <a:spLocks noChangeArrowheads="1"/>
            </p:cNvSpPr>
            <p:nvPr/>
          </p:nvSpPr>
          <p:spPr bwMode="auto">
            <a:xfrm>
              <a:off x="2760663" y="4003675"/>
              <a:ext cx="354012" cy="244475"/>
            </a:xfrm>
            <a:prstGeom prst="rect">
              <a:avLst/>
            </a:prstGeom>
            <a:grpFill/>
            <a:ln w="9525">
              <a:noFill/>
              <a:miter lim="800000"/>
              <a:headEnd/>
              <a:tailEnd/>
            </a:ln>
          </p:spPr>
          <p:txBody>
            <a:bodyPr wrap="none">
              <a:spAutoFit/>
            </a:bodyPr>
            <a:lstStyle/>
            <a:p>
              <a:pPr algn="l"/>
              <a:r>
                <a:rPr lang="en-US" sz="1000" b="1" baseline="0">
                  <a:latin typeface="Arial" charset="0"/>
                </a:rPr>
                <a:t>AZ</a:t>
              </a:r>
            </a:p>
          </p:txBody>
        </p:sp>
      </p:grpSp>
      <p:grpSp>
        <p:nvGrpSpPr>
          <p:cNvPr id="273" name="Group 302"/>
          <p:cNvGrpSpPr/>
          <p:nvPr/>
        </p:nvGrpSpPr>
        <p:grpSpPr>
          <a:xfrm>
            <a:off x="7719060" y="2209800"/>
            <a:ext cx="330200" cy="423863"/>
            <a:chOff x="7721600" y="2209800"/>
            <a:chExt cx="330200" cy="423863"/>
          </a:xfrm>
        </p:grpSpPr>
        <p:grpSp>
          <p:nvGrpSpPr>
            <p:cNvPr id="274" name="Group 147"/>
            <p:cNvGrpSpPr>
              <a:grpSpLocks/>
            </p:cNvGrpSpPr>
            <p:nvPr/>
          </p:nvGrpSpPr>
          <p:grpSpPr bwMode="auto">
            <a:xfrm>
              <a:off x="7777163" y="2209800"/>
              <a:ext cx="220662" cy="423863"/>
              <a:chOff x="4421" y="1364"/>
              <a:chExt cx="139" cy="267"/>
            </a:xfrm>
            <a:solidFill>
              <a:srgbClr val="FFC000"/>
            </a:solidFill>
          </p:grpSpPr>
          <p:sp>
            <p:nvSpPr>
              <p:cNvPr id="306" name="Freeform 148"/>
              <p:cNvSpPr>
                <a:spLocks/>
              </p:cNvSpPr>
              <p:nvPr/>
            </p:nvSpPr>
            <p:spPr bwMode="auto">
              <a:xfrm>
                <a:off x="4421" y="1364"/>
                <a:ext cx="139" cy="267"/>
              </a:xfrm>
              <a:custGeom>
                <a:avLst/>
                <a:gdLst>
                  <a:gd name="T0" fmla="*/ 0 w 139"/>
                  <a:gd name="T1" fmla="*/ 32 h 267"/>
                  <a:gd name="T2" fmla="*/ 0 w 139"/>
                  <a:gd name="T3" fmla="*/ 32 h 267"/>
                  <a:gd name="T4" fmla="*/ 22 w 139"/>
                  <a:gd name="T5" fmla="*/ 117 h 267"/>
                  <a:gd name="T6" fmla="*/ 32 w 139"/>
                  <a:gd name="T7" fmla="*/ 160 h 267"/>
                  <a:gd name="T8" fmla="*/ 54 w 139"/>
                  <a:gd name="T9" fmla="*/ 213 h 267"/>
                  <a:gd name="T10" fmla="*/ 64 w 139"/>
                  <a:gd name="T11" fmla="*/ 267 h 267"/>
                  <a:gd name="T12" fmla="*/ 128 w 139"/>
                  <a:gd name="T13" fmla="*/ 256 h 267"/>
                  <a:gd name="T14" fmla="*/ 117 w 139"/>
                  <a:gd name="T15" fmla="*/ 171 h 267"/>
                  <a:gd name="T16" fmla="*/ 117 w 139"/>
                  <a:gd name="T17" fmla="*/ 107 h 267"/>
                  <a:gd name="T18" fmla="*/ 139 w 139"/>
                  <a:gd name="T19" fmla="*/ 75 h 267"/>
                  <a:gd name="T20" fmla="*/ 139 w 139"/>
                  <a:gd name="T21" fmla="*/ 0 h 267"/>
                  <a:gd name="T22" fmla="*/ 0 w 139"/>
                  <a:gd name="T23" fmla="*/ 32 h 2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
                  <a:gd name="T37" fmla="*/ 0 h 267"/>
                  <a:gd name="T38" fmla="*/ 139 w 139"/>
                  <a:gd name="T39" fmla="*/ 267 h 26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 h="267">
                    <a:moveTo>
                      <a:pt x="0" y="32"/>
                    </a:moveTo>
                    <a:lnTo>
                      <a:pt x="0" y="32"/>
                    </a:lnTo>
                    <a:lnTo>
                      <a:pt x="22" y="117"/>
                    </a:lnTo>
                    <a:lnTo>
                      <a:pt x="32" y="160"/>
                    </a:lnTo>
                    <a:lnTo>
                      <a:pt x="54" y="213"/>
                    </a:lnTo>
                    <a:lnTo>
                      <a:pt x="64" y="267"/>
                    </a:lnTo>
                    <a:lnTo>
                      <a:pt x="128" y="256"/>
                    </a:lnTo>
                    <a:lnTo>
                      <a:pt x="117" y="171"/>
                    </a:lnTo>
                    <a:lnTo>
                      <a:pt x="117" y="107"/>
                    </a:lnTo>
                    <a:lnTo>
                      <a:pt x="139" y="75"/>
                    </a:lnTo>
                    <a:lnTo>
                      <a:pt x="139" y="0"/>
                    </a:lnTo>
                    <a:lnTo>
                      <a:pt x="0" y="32"/>
                    </a:lnTo>
                    <a:close/>
                  </a:path>
                </a:pathLst>
              </a:custGeom>
              <a:grpFill/>
              <a:ln w="9525">
                <a:noFill/>
                <a:round/>
                <a:headEnd/>
                <a:tailEnd/>
              </a:ln>
            </p:spPr>
            <p:txBody>
              <a:bodyPr/>
              <a:lstStyle/>
              <a:p>
                <a:endParaRPr lang="en-US"/>
              </a:p>
            </p:txBody>
          </p:sp>
          <p:sp>
            <p:nvSpPr>
              <p:cNvPr id="307" name="Freeform 149"/>
              <p:cNvSpPr>
                <a:spLocks/>
              </p:cNvSpPr>
              <p:nvPr/>
            </p:nvSpPr>
            <p:spPr bwMode="auto">
              <a:xfrm>
                <a:off x="4421" y="1364"/>
                <a:ext cx="139" cy="267"/>
              </a:xfrm>
              <a:custGeom>
                <a:avLst/>
                <a:gdLst>
                  <a:gd name="T0" fmla="*/ 0 w 139"/>
                  <a:gd name="T1" fmla="*/ 32 h 267"/>
                  <a:gd name="T2" fmla="*/ 0 w 139"/>
                  <a:gd name="T3" fmla="*/ 32 h 267"/>
                  <a:gd name="T4" fmla="*/ 22 w 139"/>
                  <a:gd name="T5" fmla="*/ 117 h 267"/>
                  <a:gd name="T6" fmla="*/ 32 w 139"/>
                  <a:gd name="T7" fmla="*/ 160 h 267"/>
                  <a:gd name="T8" fmla="*/ 54 w 139"/>
                  <a:gd name="T9" fmla="*/ 213 h 267"/>
                  <a:gd name="T10" fmla="*/ 64 w 139"/>
                  <a:gd name="T11" fmla="*/ 267 h 267"/>
                  <a:gd name="T12" fmla="*/ 128 w 139"/>
                  <a:gd name="T13" fmla="*/ 256 h 267"/>
                  <a:gd name="T14" fmla="*/ 117 w 139"/>
                  <a:gd name="T15" fmla="*/ 171 h 267"/>
                  <a:gd name="T16" fmla="*/ 117 w 139"/>
                  <a:gd name="T17" fmla="*/ 107 h 267"/>
                  <a:gd name="T18" fmla="*/ 139 w 139"/>
                  <a:gd name="T19" fmla="*/ 75 h 267"/>
                  <a:gd name="T20" fmla="*/ 139 w 139"/>
                  <a:gd name="T21" fmla="*/ 0 h 267"/>
                  <a:gd name="T22" fmla="*/ 0 w 139"/>
                  <a:gd name="T23" fmla="*/ 32 h 2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
                  <a:gd name="T37" fmla="*/ 0 h 267"/>
                  <a:gd name="T38" fmla="*/ 139 w 139"/>
                  <a:gd name="T39" fmla="*/ 267 h 26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 h="267">
                    <a:moveTo>
                      <a:pt x="0" y="32"/>
                    </a:moveTo>
                    <a:lnTo>
                      <a:pt x="0" y="32"/>
                    </a:lnTo>
                    <a:lnTo>
                      <a:pt x="22" y="117"/>
                    </a:lnTo>
                    <a:lnTo>
                      <a:pt x="32" y="160"/>
                    </a:lnTo>
                    <a:lnTo>
                      <a:pt x="54" y="213"/>
                    </a:lnTo>
                    <a:lnTo>
                      <a:pt x="64" y="267"/>
                    </a:lnTo>
                    <a:lnTo>
                      <a:pt x="128" y="256"/>
                    </a:lnTo>
                    <a:lnTo>
                      <a:pt x="117" y="171"/>
                    </a:lnTo>
                    <a:lnTo>
                      <a:pt x="117" y="107"/>
                    </a:lnTo>
                    <a:lnTo>
                      <a:pt x="139" y="75"/>
                    </a:lnTo>
                    <a:lnTo>
                      <a:pt x="139" y="0"/>
                    </a:lnTo>
                    <a:lnTo>
                      <a:pt x="0" y="32"/>
                    </a:lnTo>
                  </a:path>
                </a:pathLst>
              </a:custGeom>
              <a:grpFill/>
              <a:ln w="17463" cap="flat">
                <a:solidFill>
                  <a:srgbClr val="000000"/>
                </a:solidFill>
                <a:prstDash val="solid"/>
                <a:round/>
                <a:headEnd/>
                <a:tailEnd/>
              </a:ln>
            </p:spPr>
            <p:txBody>
              <a:bodyPr/>
              <a:lstStyle/>
              <a:p>
                <a:endParaRPr lang="en-US"/>
              </a:p>
            </p:txBody>
          </p:sp>
        </p:grpSp>
        <p:sp>
          <p:nvSpPr>
            <p:cNvPr id="305" name="Rectangle 229"/>
            <p:cNvSpPr>
              <a:spLocks noChangeArrowheads="1"/>
            </p:cNvSpPr>
            <p:nvPr/>
          </p:nvSpPr>
          <p:spPr bwMode="auto">
            <a:xfrm>
              <a:off x="7721600" y="2222500"/>
              <a:ext cx="330200" cy="228600"/>
            </a:xfrm>
            <a:prstGeom prst="rect">
              <a:avLst/>
            </a:prstGeom>
            <a:noFill/>
            <a:ln w="9525">
              <a:noFill/>
              <a:miter lim="800000"/>
              <a:headEnd/>
              <a:tailEnd/>
            </a:ln>
          </p:spPr>
          <p:txBody>
            <a:bodyPr wrap="none">
              <a:spAutoFit/>
            </a:bodyPr>
            <a:lstStyle/>
            <a:p>
              <a:pPr algn="l"/>
              <a:r>
                <a:rPr lang="en-US" sz="900" b="1" baseline="0">
                  <a:latin typeface="Arial" charset="0"/>
                </a:rPr>
                <a:t>VT</a:t>
              </a:r>
              <a:endParaRPr lang="en-US" sz="1000" b="1" baseline="0">
                <a:latin typeface="Arial" charset="0"/>
              </a:endParaRPr>
            </a:p>
          </p:txBody>
        </p:sp>
      </p:grpSp>
      <p:grpSp>
        <p:nvGrpSpPr>
          <p:cNvPr id="275" name="Group 309"/>
          <p:cNvGrpSpPr/>
          <p:nvPr/>
        </p:nvGrpSpPr>
        <p:grpSpPr>
          <a:xfrm>
            <a:off x="5718810" y="4242435"/>
            <a:ext cx="473075" cy="828675"/>
            <a:chOff x="5716588" y="4240213"/>
            <a:chExt cx="473075" cy="828675"/>
          </a:xfrm>
          <a:solidFill>
            <a:srgbClr val="9DDDA8"/>
          </a:solidFill>
        </p:grpSpPr>
        <p:grpSp>
          <p:nvGrpSpPr>
            <p:cNvPr id="276" name="Group 96"/>
            <p:cNvGrpSpPr>
              <a:grpSpLocks/>
            </p:cNvGrpSpPr>
            <p:nvPr/>
          </p:nvGrpSpPr>
          <p:grpSpPr bwMode="auto">
            <a:xfrm>
              <a:off x="5716588" y="4240213"/>
              <a:ext cx="473075" cy="828675"/>
              <a:chOff x="3123" y="2643"/>
              <a:chExt cx="298" cy="522"/>
            </a:xfrm>
            <a:grpFill/>
          </p:grpSpPr>
          <p:sp>
            <p:nvSpPr>
              <p:cNvPr id="313" name="Freeform 97"/>
              <p:cNvSpPr>
                <a:spLocks/>
              </p:cNvSpPr>
              <p:nvPr/>
            </p:nvSpPr>
            <p:spPr bwMode="auto">
              <a:xfrm>
                <a:off x="3123" y="2643"/>
                <a:ext cx="298" cy="522"/>
              </a:xfrm>
              <a:custGeom>
                <a:avLst/>
                <a:gdLst>
                  <a:gd name="T0" fmla="*/ 0 w 298"/>
                  <a:gd name="T1" fmla="*/ 448 h 522"/>
                  <a:gd name="T2" fmla="*/ 0 w 298"/>
                  <a:gd name="T3" fmla="*/ 448 h 522"/>
                  <a:gd name="T4" fmla="*/ 0 w 298"/>
                  <a:gd name="T5" fmla="*/ 426 h 522"/>
                  <a:gd name="T6" fmla="*/ 22 w 298"/>
                  <a:gd name="T7" fmla="*/ 362 h 522"/>
                  <a:gd name="T8" fmla="*/ 53 w 298"/>
                  <a:gd name="T9" fmla="*/ 320 h 522"/>
                  <a:gd name="T10" fmla="*/ 43 w 298"/>
                  <a:gd name="T11" fmla="*/ 309 h 522"/>
                  <a:gd name="T12" fmla="*/ 43 w 298"/>
                  <a:gd name="T13" fmla="*/ 277 h 522"/>
                  <a:gd name="T14" fmla="*/ 32 w 298"/>
                  <a:gd name="T15" fmla="*/ 234 h 522"/>
                  <a:gd name="T16" fmla="*/ 32 w 298"/>
                  <a:gd name="T17" fmla="*/ 171 h 522"/>
                  <a:gd name="T18" fmla="*/ 43 w 298"/>
                  <a:gd name="T19" fmla="*/ 107 h 522"/>
                  <a:gd name="T20" fmla="*/ 75 w 298"/>
                  <a:gd name="T21" fmla="*/ 64 h 522"/>
                  <a:gd name="T22" fmla="*/ 75 w 298"/>
                  <a:gd name="T23" fmla="*/ 53 h 522"/>
                  <a:gd name="T24" fmla="*/ 96 w 298"/>
                  <a:gd name="T25" fmla="*/ 11 h 522"/>
                  <a:gd name="T26" fmla="*/ 277 w 298"/>
                  <a:gd name="T27" fmla="*/ 0 h 522"/>
                  <a:gd name="T28" fmla="*/ 288 w 298"/>
                  <a:gd name="T29" fmla="*/ 11 h 522"/>
                  <a:gd name="T30" fmla="*/ 277 w 298"/>
                  <a:gd name="T31" fmla="*/ 330 h 522"/>
                  <a:gd name="T32" fmla="*/ 298 w 298"/>
                  <a:gd name="T33" fmla="*/ 490 h 522"/>
                  <a:gd name="T34" fmla="*/ 288 w 298"/>
                  <a:gd name="T35" fmla="*/ 501 h 522"/>
                  <a:gd name="T36" fmla="*/ 277 w 298"/>
                  <a:gd name="T37" fmla="*/ 490 h 522"/>
                  <a:gd name="T38" fmla="*/ 266 w 298"/>
                  <a:gd name="T39" fmla="*/ 501 h 522"/>
                  <a:gd name="T40" fmla="*/ 256 w 298"/>
                  <a:gd name="T41" fmla="*/ 490 h 522"/>
                  <a:gd name="T42" fmla="*/ 256 w 298"/>
                  <a:gd name="T43" fmla="*/ 490 h 522"/>
                  <a:gd name="T44" fmla="*/ 234 w 298"/>
                  <a:gd name="T45" fmla="*/ 490 h 522"/>
                  <a:gd name="T46" fmla="*/ 224 w 298"/>
                  <a:gd name="T47" fmla="*/ 501 h 522"/>
                  <a:gd name="T48" fmla="*/ 213 w 298"/>
                  <a:gd name="T49" fmla="*/ 501 h 522"/>
                  <a:gd name="T50" fmla="*/ 202 w 298"/>
                  <a:gd name="T51" fmla="*/ 522 h 522"/>
                  <a:gd name="T52" fmla="*/ 192 w 298"/>
                  <a:gd name="T53" fmla="*/ 522 h 522"/>
                  <a:gd name="T54" fmla="*/ 171 w 298"/>
                  <a:gd name="T55" fmla="*/ 469 h 522"/>
                  <a:gd name="T56" fmla="*/ 171 w 298"/>
                  <a:gd name="T57" fmla="*/ 437 h 522"/>
                  <a:gd name="T58" fmla="*/ 0 w 298"/>
                  <a:gd name="T59" fmla="*/ 448 h 52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98"/>
                  <a:gd name="T91" fmla="*/ 0 h 522"/>
                  <a:gd name="T92" fmla="*/ 298 w 298"/>
                  <a:gd name="T93" fmla="*/ 522 h 52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98" h="522">
                    <a:moveTo>
                      <a:pt x="0" y="448"/>
                    </a:moveTo>
                    <a:lnTo>
                      <a:pt x="0" y="448"/>
                    </a:lnTo>
                    <a:lnTo>
                      <a:pt x="0" y="426"/>
                    </a:lnTo>
                    <a:lnTo>
                      <a:pt x="22" y="362"/>
                    </a:lnTo>
                    <a:lnTo>
                      <a:pt x="53" y="320"/>
                    </a:lnTo>
                    <a:lnTo>
                      <a:pt x="43" y="309"/>
                    </a:lnTo>
                    <a:lnTo>
                      <a:pt x="43" y="277"/>
                    </a:lnTo>
                    <a:lnTo>
                      <a:pt x="32" y="234"/>
                    </a:lnTo>
                    <a:lnTo>
                      <a:pt x="32" y="171"/>
                    </a:lnTo>
                    <a:lnTo>
                      <a:pt x="43" y="107"/>
                    </a:lnTo>
                    <a:lnTo>
                      <a:pt x="75" y="64"/>
                    </a:lnTo>
                    <a:lnTo>
                      <a:pt x="75" y="53"/>
                    </a:lnTo>
                    <a:lnTo>
                      <a:pt x="96" y="11"/>
                    </a:lnTo>
                    <a:lnTo>
                      <a:pt x="277" y="0"/>
                    </a:lnTo>
                    <a:lnTo>
                      <a:pt x="288" y="11"/>
                    </a:lnTo>
                    <a:lnTo>
                      <a:pt x="277" y="330"/>
                    </a:lnTo>
                    <a:lnTo>
                      <a:pt x="298" y="490"/>
                    </a:lnTo>
                    <a:lnTo>
                      <a:pt x="288" y="501"/>
                    </a:lnTo>
                    <a:lnTo>
                      <a:pt x="277" y="490"/>
                    </a:lnTo>
                    <a:lnTo>
                      <a:pt x="266" y="501"/>
                    </a:lnTo>
                    <a:lnTo>
                      <a:pt x="256" y="490"/>
                    </a:lnTo>
                    <a:lnTo>
                      <a:pt x="234" y="490"/>
                    </a:lnTo>
                    <a:lnTo>
                      <a:pt x="224" y="501"/>
                    </a:lnTo>
                    <a:lnTo>
                      <a:pt x="213" y="501"/>
                    </a:lnTo>
                    <a:lnTo>
                      <a:pt x="202" y="522"/>
                    </a:lnTo>
                    <a:lnTo>
                      <a:pt x="192" y="522"/>
                    </a:lnTo>
                    <a:lnTo>
                      <a:pt x="171" y="469"/>
                    </a:lnTo>
                    <a:lnTo>
                      <a:pt x="171" y="437"/>
                    </a:lnTo>
                    <a:lnTo>
                      <a:pt x="0" y="448"/>
                    </a:lnTo>
                    <a:close/>
                  </a:path>
                </a:pathLst>
              </a:custGeom>
              <a:grpFill/>
              <a:ln w="9525">
                <a:noFill/>
                <a:round/>
                <a:headEnd/>
                <a:tailEnd/>
              </a:ln>
            </p:spPr>
            <p:txBody>
              <a:bodyPr/>
              <a:lstStyle/>
              <a:p>
                <a:endParaRPr lang="en-US"/>
              </a:p>
            </p:txBody>
          </p:sp>
          <p:sp>
            <p:nvSpPr>
              <p:cNvPr id="314" name="Freeform 98"/>
              <p:cNvSpPr>
                <a:spLocks/>
              </p:cNvSpPr>
              <p:nvPr/>
            </p:nvSpPr>
            <p:spPr bwMode="auto">
              <a:xfrm>
                <a:off x="3123" y="2643"/>
                <a:ext cx="298" cy="522"/>
              </a:xfrm>
              <a:custGeom>
                <a:avLst/>
                <a:gdLst>
                  <a:gd name="T0" fmla="*/ 0 w 298"/>
                  <a:gd name="T1" fmla="*/ 448 h 522"/>
                  <a:gd name="T2" fmla="*/ 0 w 298"/>
                  <a:gd name="T3" fmla="*/ 448 h 522"/>
                  <a:gd name="T4" fmla="*/ 0 w 298"/>
                  <a:gd name="T5" fmla="*/ 426 h 522"/>
                  <a:gd name="T6" fmla="*/ 22 w 298"/>
                  <a:gd name="T7" fmla="*/ 362 h 522"/>
                  <a:gd name="T8" fmla="*/ 53 w 298"/>
                  <a:gd name="T9" fmla="*/ 320 h 522"/>
                  <a:gd name="T10" fmla="*/ 43 w 298"/>
                  <a:gd name="T11" fmla="*/ 309 h 522"/>
                  <a:gd name="T12" fmla="*/ 43 w 298"/>
                  <a:gd name="T13" fmla="*/ 277 h 522"/>
                  <a:gd name="T14" fmla="*/ 32 w 298"/>
                  <a:gd name="T15" fmla="*/ 234 h 522"/>
                  <a:gd name="T16" fmla="*/ 32 w 298"/>
                  <a:gd name="T17" fmla="*/ 171 h 522"/>
                  <a:gd name="T18" fmla="*/ 43 w 298"/>
                  <a:gd name="T19" fmla="*/ 107 h 522"/>
                  <a:gd name="T20" fmla="*/ 75 w 298"/>
                  <a:gd name="T21" fmla="*/ 64 h 522"/>
                  <a:gd name="T22" fmla="*/ 75 w 298"/>
                  <a:gd name="T23" fmla="*/ 53 h 522"/>
                  <a:gd name="T24" fmla="*/ 96 w 298"/>
                  <a:gd name="T25" fmla="*/ 11 h 522"/>
                  <a:gd name="T26" fmla="*/ 277 w 298"/>
                  <a:gd name="T27" fmla="*/ 0 h 522"/>
                  <a:gd name="T28" fmla="*/ 288 w 298"/>
                  <a:gd name="T29" fmla="*/ 11 h 522"/>
                  <a:gd name="T30" fmla="*/ 277 w 298"/>
                  <a:gd name="T31" fmla="*/ 330 h 522"/>
                  <a:gd name="T32" fmla="*/ 298 w 298"/>
                  <a:gd name="T33" fmla="*/ 490 h 522"/>
                  <a:gd name="T34" fmla="*/ 288 w 298"/>
                  <a:gd name="T35" fmla="*/ 501 h 522"/>
                  <a:gd name="T36" fmla="*/ 277 w 298"/>
                  <a:gd name="T37" fmla="*/ 490 h 522"/>
                  <a:gd name="T38" fmla="*/ 266 w 298"/>
                  <a:gd name="T39" fmla="*/ 501 h 522"/>
                  <a:gd name="T40" fmla="*/ 256 w 298"/>
                  <a:gd name="T41" fmla="*/ 490 h 522"/>
                  <a:gd name="T42" fmla="*/ 256 w 298"/>
                  <a:gd name="T43" fmla="*/ 490 h 522"/>
                  <a:gd name="T44" fmla="*/ 234 w 298"/>
                  <a:gd name="T45" fmla="*/ 490 h 522"/>
                  <a:gd name="T46" fmla="*/ 224 w 298"/>
                  <a:gd name="T47" fmla="*/ 501 h 522"/>
                  <a:gd name="T48" fmla="*/ 213 w 298"/>
                  <a:gd name="T49" fmla="*/ 501 h 522"/>
                  <a:gd name="T50" fmla="*/ 202 w 298"/>
                  <a:gd name="T51" fmla="*/ 522 h 522"/>
                  <a:gd name="T52" fmla="*/ 192 w 298"/>
                  <a:gd name="T53" fmla="*/ 522 h 522"/>
                  <a:gd name="T54" fmla="*/ 171 w 298"/>
                  <a:gd name="T55" fmla="*/ 469 h 522"/>
                  <a:gd name="T56" fmla="*/ 171 w 298"/>
                  <a:gd name="T57" fmla="*/ 437 h 522"/>
                  <a:gd name="T58" fmla="*/ 0 w 298"/>
                  <a:gd name="T59" fmla="*/ 448 h 52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98"/>
                  <a:gd name="T91" fmla="*/ 0 h 522"/>
                  <a:gd name="T92" fmla="*/ 298 w 298"/>
                  <a:gd name="T93" fmla="*/ 522 h 52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98" h="522">
                    <a:moveTo>
                      <a:pt x="0" y="448"/>
                    </a:moveTo>
                    <a:lnTo>
                      <a:pt x="0" y="448"/>
                    </a:lnTo>
                    <a:lnTo>
                      <a:pt x="0" y="426"/>
                    </a:lnTo>
                    <a:lnTo>
                      <a:pt x="22" y="362"/>
                    </a:lnTo>
                    <a:lnTo>
                      <a:pt x="53" y="320"/>
                    </a:lnTo>
                    <a:lnTo>
                      <a:pt x="43" y="309"/>
                    </a:lnTo>
                    <a:lnTo>
                      <a:pt x="43" y="277"/>
                    </a:lnTo>
                    <a:lnTo>
                      <a:pt x="32" y="234"/>
                    </a:lnTo>
                    <a:lnTo>
                      <a:pt x="32" y="171"/>
                    </a:lnTo>
                    <a:lnTo>
                      <a:pt x="43" y="107"/>
                    </a:lnTo>
                    <a:lnTo>
                      <a:pt x="75" y="64"/>
                    </a:lnTo>
                    <a:lnTo>
                      <a:pt x="75" y="53"/>
                    </a:lnTo>
                    <a:lnTo>
                      <a:pt x="96" y="11"/>
                    </a:lnTo>
                    <a:lnTo>
                      <a:pt x="277" y="0"/>
                    </a:lnTo>
                    <a:lnTo>
                      <a:pt x="288" y="11"/>
                    </a:lnTo>
                    <a:lnTo>
                      <a:pt x="277" y="330"/>
                    </a:lnTo>
                    <a:lnTo>
                      <a:pt x="298" y="490"/>
                    </a:lnTo>
                    <a:lnTo>
                      <a:pt x="288" y="501"/>
                    </a:lnTo>
                    <a:lnTo>
                      <a:pt x="277" y="490"/>
                    </a:lnTo>
                    <a:lnTo>
                      <a:pt x="266" y="501"/>
                    </a:lnTo>
                    <a:lnTo>
                      <a:pt x="256" y="490"/>
                    </a:lnTo>
                    <a:lnTo>
                      <a:pt x="234" y="490"/>
                    </a:lnTo>
                    <a:lnTo>
                      <a:pt x="224" y="501"/>
                    </a:lnTo>
                    <a:lnTo>
                      <a:pt x="213" y="501"/>
                    </a:lnTo>
                    <a:lnTo>
                      <a:pt x="202" y="522"/>
                    </a:lnTo>
                    <a:lnTo>
                      <a:pt x="192" y="522"/>
                    </a:lnTo>
                    <a:lnTo>
                      <a:pt x="171" y="469"/>
                    </a:lnTo>
                    <a:lnTo>
                      <a:pt x="171" y="437"/>
                    </a:lnTo>
                    <a:lnTo>
                      <a:pt x="0" y="448"/>
                    </a:lnTo>
                  </a:path>
                </a:pathLst>
              </a:custGeom>
              <a:grpFill/>
              <a:ln w="17463" cap="flat">
                <a:solidFill>
                  <a:srgbClr val="000000"/>
                </a:solidFill>
                <a:prstDash val="solid"/>
                <a:round/>
                <a:headEnd/>
                <a:tailEnd/>
              </a:ln>
            </p:spPr>
            <p:txBody>
              <a:bodyPr/>
              <a:lstStyle/>
              <a:p>
                <a:endParaRPr lang="en-US"/>
              </a:p>
            </p:txBody>
          </p:sp>
        </p:grpSp>
        <p:sp>
          <p:nvSpPr>
            <p:cNvPr id="312" name="Rectangle 310"/>
            <p:cNvSpPr>
              <a:spLocks noChangeArrowheads="1"/>
            </p:cNvSpPr>
            <p:nvPr/>
          </p:nvSpPr>
          <p:spPr bwMode="auto">
            <a:xfrm>
              <a:off x="5749292" y="4494213"/>
              <a:ext cx="404812" cy="246221"/>
            </a:xfrm>
            <a:prstGeom prst="rect">
              <a:avLst/>
            </a:prstGeom>
            <a:grpFill/>
            <a:ln w="9525">
              <a:noFill/>
              <a:miter lim="800000"/>
              <a:headEnd/>
              <a:tailEnd/>
            </a:ln>
          </p:spPr>
          <p:txBody>
            <a:bodyPr wrap="square">
              <a:spAutoFit/>
            </a:bodyPr>
            <a:lstStyle/>
            <a:p>
              <a:pPr algn="l"/>
              <a:r>
                <a:rPr lang="en-US" sz="1000" b="1" baseline="0" dirty="0">
                  <a:latin typeface="Arial" charset="0"/>
                </a:rPr>
                <a:t>MS</a:t>
              </a:r>
            </a:p>
          </p:txBody>
        </p:sp>
      </p:grpSp>
      <p:sp>
        <p:nvSpPr>
          <p:cNvPr id="316" name="Slide Number Placeholder 315"/>
          <p:cNvSpPr>
            <a:spLocks noGrp="1"/>
          </p:cNvSpPr>
          <p:nvPr>
            <p:ph type="sldNum" sz="quarter" idx="4294967295"/>
          </p:nvPr>
        </p:nvSpPr>
        <p:spPr>
          <a:xfrm>
            <a:off x="8647272" y="6407944"/>
            <a:ext cx="365760" cy="365125"/>
          </a:xfrm>
          <a:prstGeom prst="rect">
            <a:avLst/>
          </a:prstGeom>
        </p:spPr>
        <p:txBody>
          <a:bodyPr/>
          <a:lstStyle/>
          <a:p>
            <a:fld id="{89018A20-6507-4F7B-8DFE-EDC18B78F4B3}" type="slidenum">
              <a:rPr lang="en-US" smtClean="0"/>
              <a:pPr/>
              <a:t>7</a:t>
            </a:fld>
            <a:endParaRPr lang="en-US"/>
          </a:p>
        </p:txBody>
      </p:sp>
      <p:sp>
        <p:nvSpPr>
          <p:cNvPr id="257" name="TextBox 256"/>
          <p:cNvSpPr txBox="1"/>
          <p:nvPr/>
        </p:nvSpPr>
        <p:spPr>
          <a:xfrm>
            <a:off x="2473125" y="5435025"/>
            <a:ext cx="1755581" cy="338554"/>
          </a:xfrm>
          <a:prstGeom prst="rect">
            <a:avLst/>
          </a:prstGeom>
          <a:noFill/>
        </p:spPr>
        <p:txBody>
          <a:bodyPr wrap="square" rtlCol="0">
            <a:spAutoFit/>
          </a:bodyPr>
          <a:lstStyle/>
          <a:p>
            <a:r>
              <a:rPr lang="en-US" sz="1600" dirty="0" smtClean="0">
                <a:latin typeface="Comic Sans MS" panose="030F0702030302020204" pitchFamily="66" charset="0"/>
              </a:rPr>
              <a:t>Relax /Add PBE</a:t>
            </a:r>
            <a:endParaRPr lang="en-US" sz="1600" dirty="0">
              <a:latin typeface="Comic Sans MS" panose="030F0702030302020204" pitchFamily="66" charset="0"/>
            </a:endParaRPr>
          </a:p>
        </p:txBody>
      </p:sp>
      <p:sp>
        <p:nvSpPr>
          <p:cNvPr id="319" name="Rectangle 318"/>
          <p:cNvSpPr/>
          <p:nvPr/>
        </p:nvSpPr>
        <p:spPr>
          <a:xfrm>
            <a:off x="2016919" y="5806394"/>
            <a:ext cx="350637" cy="195263"/>
          </a:xfrm>
          <a:prstGeom prst="rect">
            <a:avLst/>
          </a:prstGeom>
          <a:solidFill>
            <a:srgbClr val="FFC000"/>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TextBox 319"/>
          <p:cNvSpPr txBox="1"/>
          <p:nvPr/>
        </p:nvSpPr>
        <p:spPr>
          <a:xfrm>
            <a:off x="2486817" y="5776231"/>
            <a:ext cx="4463258" cy="338554"/>
          </a:xfrm>
          <a:prstGeom prst="rect">
            <a:avLst/>
          </a:prstGeom>
          <a:noFill/>
        </p:spPr>
        <p:txBody>
          <a:bodyPr wrap="square" rtlCol="0">
            <a:spAutoFit/>
          </a:bodyPr>
          <a:lstStyle/>
          <a:p>
            <a:r>
              <a:rPr lang="en-US" sz="1600" dirty="0" smtClean="0">
                <a:latin typeface="Comic Sans MS" panose="030F0702030302020204" pitchFamily="66" charset="0"/>
              </a:rPr>
              <a:t>Strengthen/Eliminate non-medical exemption</a:t>
            </a:r>
            <a:endParaRPr lang="en-US" sz="1600" dirty="0">
              <a:latin typeface="Comic Sans MS" panose="030F0702030302020204" pitchFamily="66" charset="0"/>
            </a:endParaRPr>
          </a:p>
        </p:txBody>
      </p:sp>
      <p:sp>
        <p:nvSpPr>
          <p:cNvPr id="324" name="Rectangle 323"/>
          <p:cNvSpPr/>
          <p:nvPr/>
        </p:nvSpPr>
        <p:spPr>
          <a:xfrm>
            <a:off x="2015925" y="5486400"/>
            <a:ext cx="350637" cy="195263"/>
          </a:xfrm>
          <a:prstGeom prst="rect">
            <a:avLst/>
          </a:prstGeom>
          <a:solidFill>
            <a:srgbClr val="9DDDA8"/>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1" name="Picture 3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5486400"/>
            <a:ext cx="1037319" cy="1149350"/>
          </a:xfrm>
          <a:prstGeom prst="rect">
            <a:avLst/>
          </a:prstGeom>
        </p:spPr>
      </p:pic>
    </p:spTree>
    <p:extLst>
      <p:ext uri="{BB962C8B-B14F-4D97-AF65-F5344CB8AC3E}">
        <p14:creationId xmlns:p14="http://schemas.microsoft.com/office/powerpoint/2010/main" val="3165712543"/>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686800" cy="1107996"/>
          </a:xfrm>
        </p:spPr>
        <p:txBody>
          <a:bodyPr/>
          <a:lstStyle/>
          <a:p>
            <a:r>
              <a:rPr lang="en-US" dirty="0" smtClean="0"/>
              <a:t>Legislative Drama : </a:t>
            </a:r>
            <a:r>
              <a:rPr lang="en-US" sz="3200" dirty="0" smtClean="0"/>
              <a:t>through the final 13 minutes</a:t>
            </a:r>
            <a:endParaRPr lang="en-US" sz="3200" dirty="0"/>
          </a:p>
        </p:txBody>
      </p:sp>
      <p:sp>
        <p:nvSpPr>
          <p:cNvPr id="3" name="Text Placeholder 2"/>
          <p:cNvSpPr>
            <a:spLocks noGrp="1"/>
          </p:cNvSpPr>
          <p:nvPr>
            <p:ph type="body" sz="quarter" idx="10"/>
          </p:nvPr>
        </p:nvSpPr>
        <p:spPr>
          <a:xfrm>
            <a:off x="304800" y="4543520"/>
            <a:ext cx="8382000" cy="2314480"/>
          </a:xfrm>
        </p:spPr>
        <p:txBody>
          <a:bodyPr/>
          <a:lstStyle/>
          <a:p>
            <a:r>
              <a:rPr lang="en-US" dirty="0" smtClean="0"/>
              <a:t>Bill to create a uniform and efficient method for obtaining medical exemptions</a:t>
            </a:r>
          </a:p>
          <a:p>
            <a:r>
              <a:rPr lang="en-US" dirty="0" smtClean="0"/>
              <a:t>Amendment to remove authority of public health to require new vaccinations and added religious exemptions.</a:t>
            </a:r>
            <a:endParaRPr lang="en-US" dirty="0"/>
          </a:p>
        </p:txBody>
      </p:sp>
      <p:pic>
        <p:nvPicPr>
          <p:cNvPr id="40962" name="Picture 2" descr="http://www.tobacco-free-wv.com/wp-content/uploads/2013/03/capitol-front.jpg"/>
          <p:cNvPicPr>
            <a:picLocks noChangeAspect="1" noChangeArrowheads="1"/>
          </p:cNvPicPr>
          <p:nvPr/>
        </p:nvPicPr>
        <p:blipFill>
          <a:blip r:embed="rId2" cstate="print"/>
          <a:srcRect/>
          <a:stretch>
            <a:fillRect/>
          </a:stretch>
        </p:blipFill>
        <p:spPr bwMode="auto">
          <a:xfrm>
            <a:off x="3048000" y="914400"/>
            <a:ext cx="2981325" cy="3467100"/>
          </a:xfrm>
          <a:prstGeom prst="rect">
            <a:avLst/>
          </a:prstGeom>
          <a:noFill/>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686800" cy="664797"/>
          </a:xfrm>
        </p:spPr>
        <p:txBody>
          <a:bodyPr/>
          <a:lstStyle/>
          <a:p>
            <a:r>
              <a:rPr lang="en-US" dirty="0" smtClean="0"/>
              <a:t>Legislative Drama : </a:t>
            </a:r>
            <a:r>
              <a:rPr lang="en-US" sz="3200" dirty="0" smtClean="0"/>
              <a:t>undoing a bad amendment</a:t>
            </a:r>
            <a:endParaRPr lang="en-US" sz="3200" dirty="0"/>
          </a:p>
        </p:txBody>
      </p:sp>
      <p:sp>
        <p:nvSpPr>
          <p:cNvPr id="3" name="Text Placeholder 2"/>
          <p:cNvSpPr>
            <a:spLocks noGrp="1"/>
          </p:cNvSpPr>
          <p:nvPr>
            <p:ph type="body" sz="quarter" idx="10"/>
          </p:nvPr>
        </p:nvSpPr>
        <p:spPr>
          <a:xfrm>
            <a:off x="304800" y="4876800"/>
            <a:ext cx="8382000" cy="1403461"/>
          </a:xfrm>
        </p:spPr>
        <p:txBody>
          <a:bodyPr/>
          <a:lstStyle/>
          <a:p>
            <a:r>
              <a:rPr lang="en-US" sz="2400" dirty="0" smtClean="0"/>
              <a:t>Concern that if DHHR had authority to add vaccines, it might add HPV (religious exemption clause might apply)</a:t>
            </a:r>
          </a:p>
          <a:p>
            <a:r>
              <a:rPr lang="en-US" sz="2400" dirty="0" smtClean="0"/>
              <a:t>The legislature, not the DHHR (public health) should make determinations about health care mandates</a:t>
            </a:r>
            <a:endParaRPr lang="en-US" sz="2400" dirty="0"/>
          </a:p>
        </p:txBody>
      </p:sp>
      <p:pic>
        <p:nvPicPr>
          <p:cNvPr id="45058" name="Picture 2"/>
          <p:cNvPicPr>
            <a:picLocks noChangeAspect="1" noChangeArrowheads="1"/>
          </p:cNvPicPr>
          <p:nvPr/>
        </p:nvPicPr>
        <p:blipFill>
          <a:blip r:embed="rId2" cstate="print"/>
          <a:srcRect/>
          <a:stretch>
            <a:fillRect/>
          </a:stretch>
        </p:blipFill>
        <p:spPr bwMode="auto">
          <a:xfrm>
            <a:off x="304800" y="1371600"/>
            <a:ext cx="1219200" cy="1816360"/>
          </a:xfrm>
          <a:prstGeom prst="rect">
            <a:avLst/>
          </a:prstGeom>
          <a:noFill/>
          <a:ln w="9525">
            <a:noFill/>
            <a:miter lim="800000"/>
            <a:headEnd/>
            <a:tailEnd/>
          </a:ln>
        </p:spPr>
      </p:pic>
      <p:pic>
        <p:nvPicPr>
          <p:cNvPr id="45059" name="Picture 3"/>
          <p:cNvPicPr>
            <a:picLocks noChangeAspect="1" noChangeArrowheads="1"/>
          </p:cNvPicPr>
          <p:nvPr/>
        </p:nvPicPr>
        <p:blipFill>
          <a:blip r:embed="rId3" cstate="print"/>
          <a:srcRect/>
          <a:stretch>
            <a:fillRect/>
          </a:stretch>
        </p:blipFill>
        <p:spPr bwMode="auto">
          <a:xfrm>
            <a:off x="2743200" y="2286000"/>
            <a:ext cx="1115040" cy="1646011"/>
          </a:xfrm>
          <a:prstGeom prst="rect">
            <a:avLst/>
          </a:prstGeom>
          <a:noFill/>
          <a:ln w="9525">
            <a:noFill/>
            <a:miter lim="800000"/>
            <a:headEnd/>
            <a:tailEnd/>
          </a:ln>
        </p:spPr>
      </p:pic>
      <p:sp>
        <p:nvSpPr>
          <p:cNvPr id="7" name="TextBox 6"/>
          <p:cNvSpPr txBox="1"/>
          <p:nvPr/>
        </p:nvSpPr>
        <p:spPr>
          <a:xfrm>
            <a:off x="1524000" y="1524000"/>
            <a:ext cx="1905000" cy="461665"/>
          </a:xfrm>
          <a:prstGeom prst="rect">
            <a:avLst/>
          </a:prstGeom>
          <a:noFill/>
        </p:spPr>
        <p:txBody>
          <a:bodyPr wrap="square" rtlCol="0">
            <a:spAutoFit/>
          </a:bodyPr>
          <a:lstStyle/>
          <a:p>
            <a:r>
              <a:rPr lang="en-US" sz="1200" dirty="0" smtClean="0"/>
              <a:t>Chairman Ron </a:t>
            </a:r>
            <a:r>
              <a:rPr lang="en-US" sz="1200" dirty="0" err="1" smtClean="0"/>
              <a:t>Stollings</a:t>
            </a:r>
            <a:r>
              <a:rPr lang="en-US" sz="1200" dirty="0" smtClean="0"/>
              <a:t>, MD</a:t>
            </a:r>
          </a:p>
          <a:p>
            <a:r>
              <a:rPr lang="en-US" sz="1200" dirty="0" smtClean="0"/>
              <a:t>Family Medicine</a:t>
            </a:r>
            <a:endParaRPr lang="en-US" sz="1200" dirty="0"/>
          </a:p>
        </p:txBody>
      </p:sp>
      <p:sp>
        <p:nvSpPr>
          <p:cNvPr id="8" name="TextBox 7"/>
          <p:cNvSpPr txBox="1"/>
          <p:nvPr/>
        </p:nvSpPr>
        <p:spPr>
          <a:xfrm>
            <a:off x="3962400" y="2438400"/>
            <a:ext cx="1905000" cy="461665"/>
          </a:xfrm>
          <a:prstGeom prst="rect">
            <a:avLst/>
          </a:prstGeom>
          <a:noFill/>
        </p:spPr>
        <p:txBody>
          <a:bodyPr wrap="square" rtlCol="0">
            <a:spAutoFit/>
          </a:bodyPr>
          <a:lstStyle/>
          <a:p>
            <a:r>
              <a:rPr lang="en-US" sz="1200" dirty="0" smtClean="0"/>
              <a:t>Senator Tom </a:t>
            </a:r>
            <a:r>
              <a:rPr lang="en-US" sz="1200" dirty="0" err="1" smtClean="0"/>
              <a:t>Takubo</a:t>
            </a:r>
            <a:r>
              <a:rPr lang="en-US" sz="1200" dirty="0" smtClean="0"/>
              <a:t>, MD</a:t>
            </a:r>
          </a:p>
          <a:p>
            <a:r>
              <a:rPr lang="en-US" sz="1200" dirty="0" smtClean="0"/>
              <a:t>Pulmonary, Critical Care</a:t>
            </a:r>
            <a:endParaRPr lang="en-US" sz="1200" dirty="0"/>
          </a:p>
        </p:txBody>
      </p:sp>
      <p:pic>
        <p:nvPicPr>
          <p:cNvPr id="45060" name="Picture 4"/>
          <p:cNvPicPr>
            <a:picLocks noChangeAspect="1" noChangeArrowheads="1"/>
          </p:cNvPicPr>
          <p:nvPr/>
        </p:nvPicPr>
        <p:blipFill>
          <a:blip r:embed="rId4" cstate="print"/>
          <a:srcRect/>
          <a:stretch>
            <a:fillRect/>
          </a:stretch>
        </p:blipFill>
        <p:spPr bwMode="auto">
          <a:xfrm>
            <a:off x="5257800" y="3124200"/>
            <a:ext cx="1109271" cy="1652587"/>
          </a:xfrm>
          <a:prstGeom prst="rect">
            <a:avLst/>
          </a:prstGeom>
          <a:noFill/>
          <a:ln w="9525">
            <a:noFill/>
            <a:miter lim="800000"/>
            <a:headEnd/>
            <a:tailEnd/>
          </a:ln>
        </p:spPr>
      </p:pic>
      <p:sp>
        <p:nvSpPr>
          <p:cNvPr id="10" name="TextBox 9"/>
          <p:cNvSpPr txBox="1"/>
          <p:nvPr/>
        </p:nvSpPr>
        <p:spPr>
          <a:xfrm>
            <a:off x="6477000" y="3276600"/>
            <a:ext cx="2286000" cy="461665"/>
          </a:xfrm>
          <a:prstGeom prst="rect">
            <a:avLst/>
          </a:prstGeom>
          <a:noFill/>
        </p:spPr>
        <p:txBody>
          <a:bodyPr wrap="square" rtlCol="0">
            <a:spAutoFit/>
          </a:bodyPr>
          <a:lstStyle/>
          <a:p>
            <a:r>
              <a:rPr lang="en-US" sz="1200" dirty="0" smtClean="0"/>
              <a:t>Delegate Matt </a:t>
            </a:r>
            <a:r>
              <a:rPr lang="en-US" sz="1200" dirty="0" err="1" smtClean="0"/>
              <a:t>Rohrbach</a:t>
            </a:r>
            <a:r>
              <a:rPr lang="en-US" sz="1200" dirty="0" smtClean="0"/>
              <a:t>, MD</a:t>
            </a:r>
          </a:p>
          <a:p>
            <a:r>
              <a:rPr lang="en-US" sz="1200" dirty="0" smtClean="0"/>
              <a:t>Gastroenterology</a:t>
            </a:r>
            <a:endParaRPr lang="en-US" sz="1200" dirty="0"/>
          </a:p>
        </p:txBody>
      </p:sp>
    </p:spTree>
  </p:cSld>
  <p:clrMapOvr>
    <a:masterClrMapping/>
  </p:clrMapOvr>
  <p:transition>
    <p:fade/>
  </p:transition>
</p:sld>
</file>

<file path=ppt/theme/theme1.xml><?xml version="1.0" encoding="utf-8"?>
<a:theme xmlns:a="http://schemas.openxmlformats.org/drawingml/2006/main" name="1_Grid - TEAL template Segoe">
  <a:themeElements>
    <a:clrScheme name="Teal Template-Template">
      <a:dk1>
        <a:srgbClr val="000000"/>
      </a:dk1>
      <a:lt1>
        <a:srgbClr val="FFFFFF"/>
      </a:lt1>
      <a:dk2>
        <a:srgbClr val="056981"/>
      </a:dk2>
      <a:lt2>
        <a:srgbClr val="BEECE7"/>
      </a:lt2>
      <a:accent1>
        <a:srgbClr val="FFC000"/>
      </a:accent1>
      <a:accent2>
        <a:srgbClr val="6B8EC7"/>
      </a:accent2>
      <a:accent3>
        <a:srgbClr val="DF8045"/>
      </a:accent3>
      <a:accent4>
        <a:srgbClr val="35C595"/>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892630F-4A64-4AF7-B32E-6762B0A39F2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1_Grid - TEAL template Segoe</Template>
  <TotalTime>126</TotalTime>
  <Words>797</Words>
  <Application>Microsoft Office PowerPoint</Application>
  <PresentationFormat>On-screen Show (4:3)</PresentationFormat>
  <Paragraphs>137</Paragraphs>
  <Slides>14</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Arial</vt:lpstr>
      <vt:lpstr>Calibri</vt:lpstr>
      <vt:lpstr>Comic Sans MS</vt:lpstr>
      <vt:lpstr>Courier New</vt:lpstr>
      <vt:lpstr>Wingdings</vt:lpstr>
      <vt:lpstr>1_Grid - TEAL template Segoe</vt:lpstr>
      <vt:lpstr>White with Courier font for code slides</vt:lpstr>
      <vt:lpstr>The WV Immunization Law                - Holding the line</vt:lpstr>
      <vt:lpstr>When childhood communicable diseases were expected…</vt:lpstr>
      <vt:lpstr>1905 Supreme Court – Jacobsen vs. Mass.</vt:lpstr>
      <vt:lpstr>All States recognize Medical Exemptions</vt:lpstr>
      <vt:lpstr>WV and MS leading the nation</vt:lpstr>
      <vt:lpstr>WV Childhood Immunizations: Medical Exemptions</vt:lpstr>
      <vt:lpstr>PowerPoint Presentation</vt:lpstr>
      <vt:lpstr>Legislative Drama : through the final 13 minutes</vt:lpstr>
      <vt:lpstr>Legislative Drama : undoing a bad amendment</vt:lpstr>
      <vt:lpstr>Legislative Drama :  down to the wire </vt:lpstr>
      <vt:lpstr>AMA A15 – Constitution and Bylaws</vt:lpstr>
      <vt:lpstr>AMA A-15 – Constitution and Bylaws</vt:lpstr>
      <vt:lpstr>Rubella eliminated from the Americas !</vt:lpstr>
      <vt:lpstr>Long-term measles-induced immunomodulation increases overall infectious disease mortality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WV Immunization Law                - Holding the line</dc:title>
  <dc:creator>hburdick</dc:creator>
  <cp:lastModifiedBy>Brian Foy</cp:lastModifiedBy>
  <cp:revision>13</cp:revision>
  <dcterms:created xsi:type="dcterms:W3CDTF">2015-06-03T20:34:24Z</dcterms:created>
  <dcterms:modified xsi:type="dcterms:W3CDTF">2015-06-04T18:27:16Z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TC102867459990</vt:lpwstr>
  </property>
</Properties>
</file>