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08" r:id="rId3"/>
    <p:sldId id="273" r:id="rId4"/>
    <p:sldId id="274" r:id="rId5"/>
    <p:sldId id="311" r:id="rId6"/>
    <p:sldId id="312" r:id="rId7"/>
    <p:sldId id="315" r:id="rId8"/>
    <p:sldId id="303" r:id="rId9"/>
    <p:sldId id="307" r:id="rId10"/>
    <p:sldId id="309" r:id="rId11"/>
    <p:sldId id="317" r:id="rId12"/>
    <p:sldId id="319" r:id="rId13"/>
    <p:sldId id="318" r:id="rId14"/>
    <p:sldId id="305" r:id="rId15"/>
    <p:sldId id="314" r:id="rId16"/>
    <p:sldId id="304" r:id="rId17"/>
    <p:sldId id="310" r:id="rId18"/>
    <p:sldId id="300" r:id="rId19"/>
    <p:sldId id="296" r:id="rId20"/>
    <p:sldId id="270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miranda" initials="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08C"/>
    <a:srgbClr val="F8A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4607" autoAdjust="0"/>
  </p:normalViewPr>
  <p:slideViewPr>
    <p:cSldViewPr snapToGrid="0" snapToObjects="1">
      <p:cViewPr varScale="1">
        <p:scale>
          <a:sx n="96" d="100"/>
          <a:sy n="96" d="100"/>
        </p:scale>
        <p:origin x="207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326A7-FD1C-4279-91CF-B9995DB9C500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5B56F-AB76-48DB-98FD-BC32EF0B9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0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B56F-AB76-48DB-98FD-BC32EF0B9F0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49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B56F-AB76-48DB-98FD-BC32EF0B9F0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06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B56F-AB76-48DB-98FD-BC32EF0B9F0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6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B56F-AB76-48DB-98FD-BC32EF0B9F0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3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B56F-AB76-48DB-98FD-BC32EF0B9F0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34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B56F-AB76-48DB-98FD-BC32EF0B9F0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79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B56F-AB76-48DB-98FD-BC32EF0B9F0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77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B56F-AB76-48DB-98FD-BC32EF0B9F0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60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B56F-AB76-48DB-98FD-BC32EF0B9F0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34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B56F-AB76-48DB-98FD-BC32EF0B9F0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64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Clinical Leadership for Improving Medicine and Business    </a:t>
            </a:r>
          </a:p>
          <a:p>
            <a:r>
              <a:rPr lang="en-US" dirty="0" smtClean="0"/>
              <a:t>CLIMBing Gear: The Tools You Need to Reach the Summit,”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B56F-AB76-48DB-98FD-BC32EF0B9F0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3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84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31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PF Logo_FINAL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38738" y="4705350"/>
            <a:ext cx="3548062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2038"/>
            <a:ext cx="8229600" cy="1470025"/>
          </a:xfrm>
        </p:spPr>
        <p:txBody>
          <a:bodyPr anchor="t">
            <a:noAutofit/>
          </a:bodyPr>
          <a:lstStyle>
            <a:lvl1pPr algn="l">
              <a:lnSpc>
                <a:spcPts val="5500"/>
              </a:lnSpc>
              <a:defRPr sz="5500" b="1">
                <a:solidFill>
                  <a:srgbClr val="F8A01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68849"/>
            <a:ext cx="8229600" cy="1218387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879AFA-48D2-47DF-85FC-E245F89B7AA9}" type="datetime1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056DE-2F60-49B2-B71D-957E33CD110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68FA-38BE-4DD0-AEA8-986B242BAB2B}" type="datetime1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05A25-7BE1-4395-8B89-5714D6B7437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E217D2-0F5A-41EE-ABB2-34FE4059A99B}" type="datetime1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4BB43-38E4-46EE-A5DA-04B251CC551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ethoscop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33350" y="0"/>
            <a:ext cx="4962525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F Logo_FINAL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5770563"/>
            <a:ext cx="222091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933"/>
            <a:ext cx="8229600" cy="1143000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4000" b="1">
                <a:solidFill>
                  <a:srgbClr val="08408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495"/>
            <a:ext cx="8229600" cy="4525963"/>
          </a:xfrm>
        </p:spPr>
        <p:txBody>
          <a:bodyPr/>
          <a:lstStyle>
            <a:lvl1pPr>
              <a:buClr>
                <a:srgbClr val="08408C"/>
              </a:buClr>
              <a:defRPr sz="3200"/>
            </a:lvl1pPr>
            <a:lvl2pPr>
              <a:buClr>
                <a:srgbClr val="08408C"/>
              </a:buClr>
              <a:defRPr/>
            </a:lvl2pPr>
            <a:lvl3pPr>
              <a:buClr>
                <a:srgbClr val="08408C"/>
              </a:buClr>
              <a:defRPr/>
            </a:lvl3pPr>
            <a:lvl4pPr>
              <a:buClr>
                <a:srgbClr val="08408C"/>
              </a:buClr>
              <a:defRPr/>
            </a:lvl4pPr>
            <a:lvl5pPr>
              <a:buClr>
                <a:srgbClr val="08408C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0" y="6356350"/>
            <a:ext cx="1254125" cy="365125"/>
          </a:xfrm>
        </p:spPr>
        <p:txBody>
          <a:bodyPr/>
          <a:lstStyle>
            <a:lvl1pPr algn="r">
              <a:defRPr/>
            </a:lvl1pPr>
          </a:lstStyle>
          <a:p>
            <a:fld id="{E5DD6084-5975-400A-B6A6-A86BEBEDA931}" type="datetime1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2888" y="6356350"/>
            <a:ext cx="3235325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723900" cy="365125"/>
          </a:xfrm>
        </p:spPr>
        <p:txBody>
          <a:bodyPr/>
          <a:lstStyle>
            <a:lvl1pPr algn="l">
              <a:defRPr/>
            </a:lvl1pPr>
          </a:lstStyle>
          <a:p>
            <a:fld id="{EA2595C0-6CBE-4EF0-9838-089B1B82C2C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D8ABF1-E758-44DA-BA76-2056DF020D1A}" type="datetime1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8E767-A580-43BB-8671-F3F3A95BD5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268966-FA8D-4EEE-B976-3BE582449505}" type="datetime1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7C3E9-A2FF-416C-98B3-777E1323152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E103D8-814C-4816-B4C5-2A1D55B6260F}" type="datetime1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AB717-AD93-464D-9074-9BE7552FD58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C9A2BD-9EBF-4E68-8C75-C5D6FBEAB904}" type="datetime1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65EE3-9DF9-4BA0-ACE6-61F47CC9056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1AED07-2C34-4631-9EF1-C26FC424BA6C}" type="datetime1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DF87-3156-4C9B-B53D-AB33447BF2B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26983D-E7A7-4A69-BAE2-0C2ED6832F52}" type="datetime1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85A86-50C7-4BF9-A350-7F10FBFF5B8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A0F8A2-1641-4F81-A5E7-B3BEB545E655}" type="datetime1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2603D-88EE-4E54-9A58-735ED52A058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52A1A8FF-1EA2-4234-B01B-C2C92175EE1B}" type="datetime1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BA6F2F04-884E-4551-A2C5-8CAF1E3DAAD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hysiciansfoundation.or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PhysiciansFoun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457200" y="912813"/>
            <a:ext cx="82296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The Physicians Foundation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457200" y="2568575"/>
            <a:ext cx="8229600" cy="12192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Report to OSMAP</a:t>
            </a:r>
          </a:p>
          <a:p>
            <a:pPr eaLnBrk="1" hangingPunct="1"/>
            <a:r>
              <a:rPr lang="en-US" sz="3000" dirty="0" smtClean="0"/>
              <a:t>Alan L. Plummer, MD</a:t>
            </a:r>
          </a:p>
          <a:p>
            <a:pPr eaLnBrk="1" hangingPunct="1"/>
            <a:r>
              <a:rPr lang="en-US" sz="3000" dirty="0" smtClean="0"/>
              <a:t>Vice President</a:t>
            </a:r>
          </a:p>
          <a:p>
            <a:pPr eaLnBrk="1" hangingPunct="1"/>
            <a:r>
              <a:rPr lang="en-US" sz="3000" dirty="0" smtClean="0"/>
              <a:t>Chairman, Grants Committee</a:t>
            </a:r>
          </a:p>
          <a:p>
            <a:pPr eaLnBrk="1" hangingPunct="1"/>
            <a:r>
              <a:rPr lang="en-US" sz="3000" dirty="0" smtClean="0"/>
              <a:t>June </a:t>
            </a:r>
            <a:r>
              <a:rPr lang="en-US" sz="3000" dirty="0"/>
              <a:t>5</a:t>
            </a:r>
            <a:r>
              <a:rPr lang="en-US" sz="3000" dirty="0" smtClean="0"/>
              <a:t>, 2015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Physician Leadership Grants</a:t>
            </a:r>
            <a:br>
              <a:rPr lang="en-US" dirty="0" smtClean="0"/>
            </a:br>
            <a:r>
              <a:rPr lang="en-US" dirty="0" smtClean="0"/>
              <a:t>Medical Society of Virginia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376933"/>
            <a:ext cx="7916779" cy="5168246"/>
          </a:xfrm>
        </p:spPr>
        <p:txBody>
          <a:bodyPr/>
          <a:lstStyle/>
          <a:p>
            <a:r>
              <a:rPr lang="en-US" b="1" dirty="0" smtClean="0"/>
              <a:t>Results</a:t>
            </a:r>
          </a:p>
          <a:p>
            <a:pPr lvl="1"/>
            <a:r>
              <a:rPr lang="en-US" b="1" dirty="0" smtClean="0"/>
              <a:t>In the pilot program, 52 providers worked in teams to complete capstone projects – applying population health lessons from group sessions in their own practice settings</a:t>
            </a:r>
          </a:p>
          <a:p>
            <a:pPr lvl="1"/>
            <a:r>
              <a:rPr lang="en-US" b="1" dirty="0" smtClean="0"/>
              <a:t>Capstone presentations were shared with participants, stakeholders, healthcare leaders and MSV and VNA members at a teachback session</a:t>
            </a:r>
          </a:p>
          <a:p>
            <a:pPr lvl="1"/>
            <a:r>
              <a:rPr lang="en-US" b="1" i="1" dirty="0"/>
              <a:t>e</a:t>
            </a:r>
            <a:r>
              <a:rPr lang="en-US" b="1" i="1" dirty="0" smtClean="0"/>
              <a:t>volve</a:t>
            </a:r>
            <a:r>
              <a:rPr lang="en-US" b="1" dirty="0" smtClean="0"/>
              <a:t>™ continues to progress and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help train future physician leaders</a:t>
            </a:r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1199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Physician Leadership Grants</a:t>
            </a:r>
            <a:br>
              <a:rPr lang="en-US" dirty="0"/>
            </a:br>
            <a:r>
              <a:rPr lang="en-US" dirty="0"/>
              <a:t>Medical Society of Virginia </a:t>
            </a:r>
            <a:r>
              <a:rPr lang="en-US" dirty="0" smtClean="0"/>
              <a:t>Foundation</a:t>
            </a:r>
            <a:br>
              <a:rPr lang="en-US" dirty="0" smtClean="0"/>
            </a:br>
            <a:r>
              <a:rPr lang="en-US" dirty="0" smtClean="0"/>
              <a:t>Capstone Presentation Topics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8125"/>
            <a:ext cx="8229600" cy="4525963"/>
          </a:xfrm>
        </p:spPr>
        <p:txBody>
          <a:bodyPr/>
          <a:lstStyle/>
          <a:p>
            <a:r>
              <a:rPr lang="en-US" sz="2800" b="1" dirty="0" smtClean="0"/>
              <a:t>CARING </a:t>
            </a:r>
            <a:r>
              <a:rPr lang="en-US" sz="2800" b="1" dirty="0"/>
              <a:t>i</a:t>
            </a:r>
            <a:r>
              <a:rPr lang="en-US" sz="2800" b="1" dirty="0" smtClean="0"/>
              <a:t>dentifying palliative </a:t>
            </a:r>
            <a:r>
              <a:rPr lang="en-US" sz="2800" b="1" dirty="0"/>
              <a:t>c</a:t>
            </a:r>
            <a:r>
              <a:rPr lang="en-US" sz="2800" b="1" dirty="0" smtClean="0"/>
              <a:t>are </a:t>
            </a:r>
            <a:r>
              <a:rPr lang="en-US" sz="2800" b="1" dirty="0"/>
              <a:t>n</a:t>
            </a:r>
            <a:r>
              <a:rPr lang="en-US" sz="2800" b="1" dirty="0" smtClean="0"/>
              <a:t>eeds </a:t>
            </a:r>
            <a:r>
              <a:rPr lang="en-US" sz="2800" b="1" dirty="0"/>
              <a:t>and </a:t>
            </a:r>
            <a:r>
              <a:rPr lang="en-US" sz="2800" b="1" dirty="0" smtClean="0"/>
              <a:t>access </a:t>
            </a:r>
            <a:r>
              <a:rPr lang="en-US" sz="2800" b="1" dirty="0"/>
              <a:t>among </a:t>
            </a:r>
            <a:r>
              <a:rPr lang="en-US" sz="2800" b="1" dirty="0" smtClean="0"/>
              <a:t>hospitalized </a:t>
            </a:r>
            <a:r>
              <a:rPr lang="en-US" sz="2800" b="1" dirty="0"/>
              <a:t>p</a:t>
            </a:r>
            <a:r>
              <a:rPr lang="en-US" sz="2800" b="1" dirty="0" smtClean="0"/>
              <a:t>atients</a:t>
            </a:r>
            <a:endParaRPr lang="en-US" sz="2800" b="1" dirty="0"/>
          </a:p>
          <a:p>
            <a:r>
              <a:rPr lang="en-US" sz="2800" b="1" dirty="0"/>
              <a:t>Access to </a:t>
            </a:r>
            <a:r>
              <a:rPr lang="en-US" sz="2800" b="1" dirty="0" smtClean="0"/>
              <a:t>care </a:t>
            </a:r>
            <a:r>
              <a:rPr lang="en-US" sz="2800" b="1" dirty="0"/>
              <a:t>for </a:t>
            </a:r>
            <a:r>
              <a:rPr lang="en-US" sz="2800" b="1" dirty="0" smtClean="0"/>
              <a:t>chronic </a:t>
            </a:r>
            <a:r>
              <a:rPr lang="en-US" sz="2800" b="1" dirty="0"/>
              <a:t>d</a:t>
            </a:r>
            <a:r>
              <a:rPr lang="en-US" sz="2800" b="1" dirty="0" smtClean="0"/>
              <a:t>isease </a:t>
            </a:r>
            <a:r>
              <a:rPr lang="en-US" sz="2800" b="1" dirty="0"/>
              <a:t>p</a:t>
            </a:r>
            <a:r>
              <a:rPr lang="en-US" sz="2800" b="1" dirty="0" smtClean="0"/>
              <a:t>atients </a:t>
            </a:r>
            <a:r>
              <a:rPr lang="en-US" sz="2800" b="1" dirty="0"/>
              <a:t>in a practice setting </a:t>
            </a:r>
          </a:p>
          <a:p>
            <a:r>
              <a:rPr lang="en-US" sz="2800" b="1" dirty="0"/>
              <a:t>Coordination of </a:t>
            </a:r>
            <a:r>
              <a:rPr lang="en-US" sz="2800" b="1" dirty="0" smtClean="0"/>
              <a:t>non </a:t>
            </a:r>
            <a:r>
              <a:rPr lang="en-US" sz="2800" b="1" dirty="0"/>
              <a:t>s</a:t>
            </a:r>
            <a:r>
              <a:rPr lang="en-US" sz="2800" b="1" dirty="0" smtClean="0"/>
              <a:t>ickle red </a:t>
            </a:r>
            <a:r>
              <a:rPr lang="en-US" sz="2800" b="1" dirty="0"/>
              <a:t>c</a:t>
            </a:r>
            <a:r>
              <a:rPr lang="en-US" sz="2800" b="1" dirty="0" smtClean="0"/>
              <a:t>ell </a:t>
            </a:r>
            <a:r>
              <a:rPr lang="en-US" sz="2800" b="1" dirty="0"/>
              <a:t>d</a:t>
            </a:r>
            <a:r>
              <a:rPr lang="en-US" sz="2800" b="1" dirty="0" smtClean="0"/>
              <a:t>isorder </a:t>
            </a:r>
            <a:r>
              <a:rPr lang="en-US" sz="2800" b="1" dirty="0"/>
              <a:t>p</a:t>
            </a:r>
            <a:r>
              <a:rPr lang="en-US" sz="2800" b="1" dirty="0" smtClean="0"/>
              <a:t>atients</a:t>
            </a:r>
            <a:endParaRPr lang="en-US" sz="2800" b="1" dirty="0"/>
          </a:p>
          <a:p>
            <a:r>
              <a:rPr lang="en-US" sz="2800" b="1" dirty="0"/>
              <a:t>Doctor </a:t>
            </a:r>
            <a:r>
              <a:rPr lang="en-US" sz="2800" b="1" dirty="0" smtClean="0"/>
              <a:t>dilemma</a:t>
            </a:r>
            <a:r>
              <a:rPr lang="en-US" sz="2800" b="1" dirty="0"/>
              <a:t>: </a:t>
            </a:r>
            <a:r>
              <a:rPr lang="en-US" sz="2800" b="1" dirty="0" smtClean="0"/>
              <a:t>who </a:t>
            </a:r>
            <a:r>
              <a:rPr lang="en-US" sz="2800" b="1" dirty="0"/>
              <a:t>will accept this patient</a:t>
            </a:r>
            <a:r>
              <a:rPr lang="en-US" sz="2800" b="1" dirty="0" smtClean="0"/>
              <a:t>?</a:t>
            </a:r>
          </a:p>
          <a:p>
            <a:r>
              <a:rPr lang="en-US" sz="2800" b="1" dirty="0"/>
              <a:t>Heart to </a:t>
            </a:r>
            <a:r>
              <a:rPr lang="en-US" sz="2800" b="1" dirty="0" smtClean="0"/>
              <a:t>heart</a:t>
            </a:r>
            <a:r>
              <a:rPr lang="en-US" sz="2800" b="1" dirty="0"/>
              <a:t>: c</a:t>
            </a:r>
            <a:r>
              <a:rPr lang="en-US" sz="2800" b="1" dirty="0" smtClean="0"/>
              <a:t>oordinating </a:t>
            </a:r>
            <a:r>
              <a:rPr lang="en-US" sz="2800" b="1" dirty="0"/>
              <a:t>with h</a:t>
            </a:r>
            <a:r>
              <a:rPr lang="en-US" sz="2800" b="1" dirty="0" smtClean="0"/>
              <a:t>ospice </a:t>
            </a:r>
            <a:r>
              <a:rPr lang="en-US" sz="2800" b="1" dirty="0"/>
              <a:t>on end stage cardiac disease </a:t>
            </a:r>
            <a:r>
              <a:rPr lang="en-US" sz="2800" b="1" dirty="0" smtClean="0"/>
              <a:t>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Physician Leadership Grants</a:t>
            </a:r>
            <a:br>
              <a:rPr lang="en-US" dirty="0"/>
            </a:br>
            <a:r>
              <a:rPr lang="en-US" dirty="0"/>
              <a:t>Medical Society of Virginia </a:t>
            </a:r>
            <a:r>
              <a:rPr lang="en-US" dirty="0" smtClean="0"/>
              <a:t>Foundation</a:t>
            </a:r>
            <a:br>
              <a:rPr lang="en-US" dirty="0" smtClean="0"/>
            </a:br>
            <a:r>
              <a:rPr lang="en-US" dirty="0" smtClean="0"/>
              <a:t>Capstone Presentation Topics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8125"/>
            <a:ext cx="8229600" cy="4525963"/>
          </a:xfrm>
        </p:spPr>
        <p:txBody>
          <a:bodyPr/>
          <a:lstStyle/>
          <a:p>
            <a:pPr lvl="0"/>
            <a:r>
              <a:rPr lang="en-US" sz="2800" b="1" dirty="0"/>
              <a:t>The </a:t>
            </a:r>
            <a:r>
              <a:rPr lang="en-US" sz="2800" b="1" dirty="0" smtClean="0"/>
              <a:t>eyes </a:t>
            </a:r>
            <a:r>
              <a:rPr lang="en-US" sz="2800" b="1" dirty="0"/>
              <a:t>have it: t</a:t>
            </a:r>
            <a:r>
              <a:rPr lang="en-US" sz="2800" b="1" dirty="0" smtClean="0"/>
              <a:t>elehealth </a:t>
            </a:r>
            <a:r>
              <a:rPr lang="en-US" sz="2800" b="1" dirty="0"/>
              <a:t>screening for eye disease in mobile medicine patients </a:t>
            </a:r>
          </a:p>
          <a:p>
            <a:pPr lvl="0"/>
            <a:r>
              <a:rPr lang="en-US" sz="2800" b="1" dirty="0"/>
              <a:t>Improving the </a:t>
            </a:r>
            <a:r>
              <a:rPr lang="en-US" sz="2800" b="1" dirty="0" smtClean="0"/>
              <a:t>rate </a:t>
            </a:r>
            <a:r>
              <a:rPr lang="en-US" sz="2800" b="1" dirty="0"/>
              <a:t>of Medicare </a:t>
            </a:r>
            <a:r>
              <a:rPr lang="en-US" sz="2800" b="1" dirty="0" smtClean="0"/>
              <a:t>wellness visits </a:t>
            </a:r>
            <a:r>
              <a:rPr lang="en-US" sz="2800" b="1" dirty="0"/>
              <a:t>in a </a:t>
            </a:r>
            <a:r>
              <a:rPr lang="en-US" sz="2800" b="1" dirty="0" smtClean="0"/>
              <a:t>family </a:t>
            </a:r>
            <a:r>
              <a:rPr lang="en-US" sz="2800" b="1" dirty="0"/>
              <a:t>m</a:t>
            </a:r>
            <a:r>
              <a:rPr lang="en-US" sz="2800" b="1" dirty="0" smtClean="0"/>
              <a:t>edicine </a:t>
            </a:r>
            <a:r>
              <a:rPr lang="en-US" sz="2800" b="1" dirty="0"/>
              <a:t>r</a:t>
            </a:r>
            <a:r>
              <a:rPr lang="en-US" sz="2800" b="1" dirty="0" smtClean="0"/>
              <a:t>esidency </a:t>
            </a:r>
            <a:r>
              <a:rPr lang="en-US" sz="2800" b="1" dirty="0"/>
              <a:t>p</a:t>
            </a:r>
            <a:r>
              <a:rPr lang="en-US" sz="2800" b="1" dirty="0" smtClean="0"/>
              <a:t>rogram</a:t>
            </a:r>
            <a:endParaRPr lang="en-US" sz="2800" b="1" dirty="0"/>
          </a:p>
          <a:p>
            <a:pPr lvl="0"/>
            <a:r>
              <a:rPr lang="en-US" sz="2800" b="1" dirty="0"/>
              <a:t>Providing </a:t>
            </a:r>
            <a:r>
              <a:rPr lang="en-US" sz="2800" b="1" dirty="0" smtClean="0"/>
              <a:t>affirming </a:t>
            </a:r>
            <a:r>
              <a:rPr lang="en-US" sz="2800" b="1" dirty="0"/>
              <a:t>LGBTQ </a:t>
            </a:r>
            <a:r>
              <a:rPr lang="en-US" sz="2800" b="1" dirty="0" smtClean="0"/>
              <a:t>health care </a:t>
            </a:r>
            <a:r>
              <a:rPr lang="en-US" sz="2800" b="1" dirty="0"/>
              <a:t>at an HBCU</a:t>
            </a:r>
          </a:p>
          <a:p>
            <a:pPr lvl="0"/>
            <a:r>
              <a:rPr lang="en-US" sz="2800" b="1" dirty="0"/>
              <a:t>Safe </a:t>
            </a:r>
            <a:r>
              <a:rPr lang="en-US" sz="2800" b="1" dirty="0" smtClean="0"/>
              <a:t>transitions</a:t>
            </a:r>
            <a:r>
              <a:rPr lang="en-US" sz="2800" b="1" dirty="0"/>
              <a:t>: </a:t>
            </a:r>
            <a:r>
              <a:rPr lang="en-US" sz="2800" b="1" dirty="0" smtClean="0"/>
              <a:t>from </a:t>
            </a:r>
            <a:r>
              <a:rPr lang="en-US" sz="2800" b="1" dirty="0"/>
              <a:t>i</a:t>
            </a:r>
            <a:r>
              <a:rPr lang="en-US" sz="2800" b="1" dirty="0" smtClean="0"/>
              <a:t>npatient </a:t>
            </a:r>
            <a:r>
              <a:rPr lang="en-US" sz="2800" b="1" dirty="0"/>
              <a:t>to </a:t>
            </a:r>
            <a:r>
              <a:rPr lang="en-US" sz="2800" b="1" dirty="0" smtClean="0"/>
              <a:t>post </a:t>
            </a:r>
            <a:r>
              <a:rPr lang="en-US" sz="2800" b="1" dirty="0"/>
              <a:t>a</a:t>
            </a:r>
            <a:r>
              <a:rPr lang="en-US" sz="2800" b="1" dirty="0" smtClean="0"/>
              <a:t>cute </a:t>
            </a:r>
            <a:r>
              <a:rPr lang="en-US" sz="2800" b="1" dirty="0"/>
              <a:t>c</a:t>
            </a:r>
            <a:r>
              <a:rPr lang="en-US" sz="2800" b="1" dirty="0" smtClean="0"/>
              <a:t>are </a:t>
            </a:r>
            <a:r>
              <a:rPr lang="en-US" sz="2800" b="1" dirty="0"/>
              <a:t>- </a:t>
            </a:r>
            <a:r>
              <a:rPr lang="en-US" sz="2800" b="1" dirty="0" smtClean="0"/>
              <a:t>and </a:t>
            </a:r>
            <a:r>
              <a:rPr lang="en-US" sz="2800" b="1" dirty="0"/>
              <a:t>u</a:t>
            </a:r>
            <a:r>
              <a:rPr lang="en-US" sz="2800" b="1" dirty="0" smtClean="0"/>
              <a:t>ltimately </a:t>
            </a:r>
            <a:r>
              <a:rPr lang="en-US" sz="2800" b="1" dirty="0"/>
              <a:t>h</a:t>
            </a:r>
            <a:r>
              <a:rPr lang="en-US" sz="2800" b="1" dirty="0" smtClean="0"/>
              <a:t>ome</a:t>
            </a:r>
            <a:r>
              <a:rPr lang="en-US" sz="2800" b="1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Physician Leadership Grants</a:t>
            </a:r>
            <a:br>
              <a:rPr lang="en-US" dirty="0" smtClean="0"/>
            </a:br>
            <a:r>
              <a:rPr lang="en-US" dirty="0" smtClean="0"/>
              <a:t>Medical Society of Virginia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376933"/>
            <a:ext cx="7916779" cy="5168246"/>
          </a:xfrm>
        </p:spPr>
        <p:txBody>
          <a:bodyPr/>
          <a:lstStyle/>
          <a:p>
            <a:r>
              <a:rPr lang="en-US" b="1" dirty="0" smtClean="0"/>
              <a:t>Results</a:t>
            </a:r>
          </a:p>
          <a:p>
            <a:pPr lvl="1"/>
            <a:r>
              <a:rPr lang="en-US" b="1" dirty="0" smtClean="0"/>
              <a:t>In the pilot program, 52 providers worked in teams to complete capstone projects – applying population health lessons from group sessions in their own practice settings</a:t>
            </a:r>
          </a:p>
          <a:p>
            <a:pPr lvl="1"/>
            <a:r>
              <a:rPr lang="en-US" b="1" dirty="0" smtClean="0"/>
              <a:t>Capstone presentations were shared with participants, stakeholders, healthcare leaders and MSV and VNA members at a teachback session</a:t>
            </a:r>
          </a:p>
          <a:p>
            <a:pPr lvl="1"/>
            <a:r>
              <a:rPr lang="en-US" b="1" i="1" dirty="0"/>
              <a:t>e</a:t>
            </a:r>
            <a:r>
              <a:rPr lang="en-US" b="1" i="1" dirty="0" smtClean="0"/>
              <a:t>volve</a:t>
            </a:r>
            <a:r>
              <a:rPr lang="en-US" b="1" dirty="0" smtClean="0"/>
              <a:t>™ continues to progress and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help train future physician leaders</a:t>
            </a:r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1691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Physician Leadership Grants</a:t>
            </a:r>
            <a:br>
              <a:rPr lang="en-US" dirty="0" smtClean="0"/>
            </a:br>
            <a:r>
              <a:rPr lang="en-US" dirty="0" smtClean="0"/>
              <a:t>Montana Medical Association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Purpose: Build </a:t>
            </a:r>
            <a:r>
              <a:rPr lang="en-US" b="1" dirty="0"/>
              <a:t>an MMA Physician Leadership Effectiveness </a:t>
            </a:r>
            <a:r>
              <a:rPr lang="en-US" b="1" dirty="0" smtClean="0"/>
              <a:t>Program </a:t>
            </a:r>
            <a:r>
              <a:rPr lang="en-US" b="1" dirty="0"/>
              <a:t>to develop leadership capacity among Montana </a:t>
            </a:r>
            <a:r>
              <a:rPr lang="en-US" b="1" dirty="0" smtClean="0"/>
              <a:t>physicians</a:t>
            </a:r>
          </a:p>
          <a:p>
            <a:r>
              <a:rPr lang="en-US" b="1" dirty="0" smtClean="0"/>
              <a:t>Program: Developed seven program sessions held over eight months with two focus areas</a:t>
            </a:r>
          </a:p>
          <a:p>
            <a:pPr lvl="1"/>
            <a:r>
              <a:rPr lang="en-US" b="1" dirty="0" smtClean="0"/>
              <a:t>Relationship and team-building knowledge / skills</a:t>
            </a:r>
          </a:p>
          <a:p>
            <a:pPr lvl="1"/>
            <a:r>
              <a:rPr lang="en-US" b="1" dirty="0" smtClean="0"/>
              <a:t>Advanced knowledge courses focused on current aspects and trends of healthcare delivery in Montana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145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Physician Leadership Grants</a:t>
            </a:r>
            <a:br>
              <a:rPr lang="en-US" dirty="0" smtClean="0"/>
            </a:br>
            <a:r>
              <a:rPr lang="en-US" dirty="0" smtClean="0"/>
              <a:t>Montana Medical Association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Results:</a:t>
            </a:r>
          </a:p>
          <a:p>
            <a:pPr lvl="1"/>
            <a:r>
              <a:rPr lang="en-US" b="1" dirty="0" smtClean="0"/>
              <a:t>Established high impact, successful leadership training program for physicians that offered real leadership growth opportunities</a:t>
            </a:r>
          </a:p>
          <a:p>
            <a:pPr lvl="1"/>
            <a:r>
              <a:rPr lang="en-US" b="1" dirty="0" smtClean="0"/>
              <a:t>Physician participants shared experiences and instructions on how to use new tools in the workplace</a:t>
            </a:r>
          </a:p>
          <a:p>
            <a:pPr lvl="1"/>
            <a:r>
              <a:rPr lang="en-US" b="1" dirty="0" smtClean="0"/>
              <a:t>Based on initial success and positive feedback, MMA has continued to host the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Physician Leadership Grants</a:t>
            </a:r>
            <a:br>
              <a:rPr lang="en-US" dirty="0" smtClean="0"/>
            </a:br>
            <a:r>
              <a:rPr lang="en-US" dirty="0" smtClean="0"/>
              <a:t>Alabama Primary Health Care Association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b="1" dirty="0" smtClean="0"/>
              <a:t>Purpose: Develop leadership </a:t>
            </a:r>
            <a:r>
              <a:rPr lang="en-US" sz="2800" b="1" dirty="0"/>
              <a:t>training for physicians in member health centers and a toolkit for leading implementation of HIT</a:t>
            </a:r>
          </a:p>
          <a:p>
            <a:pPr lvl="0"/>
            <a:r>
              <a:rPr lang="en-US" sz="2800" b="1" dirty="0" smtClean="0"/>
              <a:t>Program: The APHCA designed a comprehensive leadership development toolkit that includes a variety of modules to help physicians establish a </a:t>
            </a:r>
            <a:r>
              <a:rPr lang="en-US" sz="2800" b="1" dirty="0"/>
              <a:t>culture of team-based </a:t>
            </a:r>
            <a:r>
              <a:rPr lang="en-US" sz="2800" b="1" dirty="0" smtClean="0"/>
              <a:t>care </a:t>
            </a:r>
            <a:r>
              <a:rPr lang="en-US" sz="2800" b="1" dirty="0"/>
              <a:t>supported by </a:t>
            </a:r>
            <a:r>
              <a:rPr lang="en-US" sz="2800" b="1" dirty="0" smtClean="0"/>
              <a:t>health information </a:t>
            </a:r>
            <a:r>
              <a:rPr lang="en-US" sz="2800" b="1" dirty="0"/>
              <a:t>t</a:t>
            </a:r>
            <a:r>
              <a:rPr lang="en-US" sz="2800" b="1" dirty="0" smtClean="0"/>
              <a:t>echnology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5620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Physician Leadership Grants</a:t>
            </a:r>
            <a:br>
              <a:rPr lang="en-US" dirty="0" smtClean="0"/>
            </a:br>
            <a:r>
              <a:rPr lang="en-US" dirty="0" smtClean="0"/>
              <a:t>Alabama Primary Health Care Association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59495"/>
            <a:ext cx="8229600" cy="4973652"/>
          </a:xfrm>
        </p:spPr>
        <p:txBody>
          <a:bodyPr/>
          <a:lstStyle/>
          <a:p>
            <a:pPr lvl="0"/>
            <a:r>
              <a:rPr lang="en-US" b="1" dirty="0" smtClean="0"/>
              <a:t>Results</a:t>
            </a:r>
          </a:p>
          <a:p>
            <a:pPr lvl="1"/>
            <a:r>
              <a:rPr lang="en-US" b="1" dirty="0" smtClean="0"/>
              <a:t>Prior </a:t>
            </a:r>
            <a:r>
              <a:rPr lang="en-US" b="1" dirty="0"/>
              <a:t>to </a:t>
            </a:r>
            <a:r>
              <a:rPr lang="en-US" b="1" dirty="0" smtClean="0"/>
              <a:t>the development of the toolkit and modules, </a:t>
            </a:r>
            <a:r>
              <a:rPr lang="en-US" b="1" dirty="0"/>
              <a:t>only 27 percent of practices were using an EMR and no providers were using the EMR in a meaningful </a:t>
            </a:r>
            <a:r>
              <a:rPr lang="en-US" b="1" dirty="0" smtClean="0"/>
              <a:t>way</a:t>
            </a:r>
          </a:p>
          <a:p>
            <a:pPr lvl="1"/>
            <a:r>
              <a:rPr lang="en-US" b="1" dirty="0" smtClean="0"/>
              <a:t>After one year, </a:t>
            </a:r>
            <a:r>
              <a:rPr lang="en-US" b="1" dirty="0"/>
              <a:t>100 percent of APHCA medical practices have either implemented EMR or are scheduled to implement an </a:t>
            </a:r>
            <a:r>
              <a:rPr lang="en-US" b="1" dirty="0" smtClean="0"/>
              <a:t>EMR</a:t>
            </a:r>
          </a:p>
        </p:txBody>
      </p:sp>
    </p:spTree>
    <p:extLst>
      <p:ext uri="{BB962C8B-B14F-4D97-AF65-F5344CB8AC3E}">
        <p14:creationId xmlns:p14="http://schemas.microsoft.com/office/powerpoint/2010/main" val="420030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Physicians Foundation</a:t>
            </a:r>
            <a:br>
              <a:rPr lang="en-US" dirty="0" smtClean="0"/>
            </a:br>
            <a:r>
              <a:rPr lang="en-US" dirty="0" smtClean="0"/>
              <a:t>Physician Leadership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495"/>
            <a:ext cx="8229600" cy="2931482"/>
          </a:xfrm>
        </p:spPr>
        <p:txBody>
          <a:bodyPr/>
          <a:lstStyle/>
          <a:p>
            <a:r>
              <a:rPr lang="en-US" sz="2800" b="1" dirty="0"/>
              <a:t>Upcoming Physician Leadership Grants </a:t>
            </a:r>
          </a:p>
          <a:p>
            <a:pPr lvl="1"/>
            <a:r>
              <a:rPr lang="en-US" sz="2400" b="1" dirty="0" smtClean="0"/>
              <a:t>Renewal Physician Leadership Grants </a:t>
            </a:r>
          </a:p>
          <a:p>
            <a:pPr lvl="2"/>
            <a:r>
              <a:rPr lang="en-US" sz="1600" b="1" dirty="0" smtClean="0"/>
              <a:t>Physician Leadership grantees with a completed grant will be eligible to submit for renewal for the same project </a:t>
            </a:r>
          </a:p>
          <a:p>
            <a:pPr lvl="2"/>
            <a:r>
              <a:rPr lang="en-US" sz="1600" b="1" dirty="0" smtClean="0"/>
              <a:t>RFP released May 20, 2015</a:t>
            </a:r>
          </a:p>
          <a:p>
            <a:pPr lvl="2"/>
            <a:r>
              <a:rPr lang="en-US" sz="1600" b="1" dirty="0" smtClean="0"/>
              <a:t>Deadline is June 15, 2015 </a:t>
            </a:r>
          </a:p>
          <a:p>
            <a:pPr lvl="2"/>
            <a:r>
              <a:rPr lang="en-US" sz="1600" b="1" dirty="0" smtClean="0"/>
              <a:t>Awards will be up to $75,000  per year for 2 years </a:t>
            </a:r>
          </a:p>
          <a:p>
            <a:pPr lvl="2"/>
            <a:r>
              <a:rPr lang="en-US" sz="1600" b="1" dirty="0" smtClean="0"/>
              <a:t>Information available on the grantmaking page of the Physicians Foundation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501393"/>
            <a:ext cx="8229600" cy="293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408C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408C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408C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408C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408C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b="1" dirty="0"/>
              <a:t>New Physician Leadership Grants </a:t>
            </a:r>
            <a:endParaRPr lang="en-US" sz="2400" b="1" dirty="0" smtClean="0"/>
          </a:p>
          <a:p>
            <a:pPr lvl="2"/>
            <a:r>
              <a:rPr lang="en-US" sz="1600" b="1" dirty="0"/>
              <a:t>Organizations without a Physician Leadership grant or with a new project not previously funded will be eligible to apply for a grant</a:t>
            </a:r>
          </a:p>
          <a:p>
            <a:pPr lvl="2"/>
            <a:r>
              <a:rPr lang="en-US" sz="1600" b="1" dirty="0"/>
              <a:t>RFP will be released mid-January </a:t>
            </a:r>
            <a:r>
              <a:rPr lang="en-US" sz="1600" b="1" dirty="0" smtClean="0"/>
              <a:t>2016</a:t>
            </a:r>
            <a:endParaRPr lang="en-US" sz="1600" b="1" dirty="0"/>
          </a:p>
          <a:p>
            <a:pPr lvl="2"/>
            <a:r>
              <a:rPr lang="en-US" sz="1600" b="1" dirty="0"/>
              <a:t>Deadline is mid-February 2016</a:t>
            </a:r>
          </a:p>
          <a:p>
            <a:pPr lvl="2"/>
            <a:r>
              <a:rPr lang="en-US" sz="1600" b="1" dirty="0"/>
              <a:t>Awards will be up to $75,000 per year for 2 years</a:t>
            </a:r>
          </a:p>
        </p:txBody>
      </p:sp>
    </p:spTree>
    <p:extLst>
      <p:ext uri="{BB962C8B-B14F-4D97-AF65-F5344CB8AC3E}">
        <p14:creationId xmlns:p14="http://schemas.microsoft.com/office/powerpoint/2010/main" val="360671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Physicians Foundation</a:t>
            </a:r>
            <a:br>
              <a:rPr lang="en-US" dirty="0" smtClean="0"/>
            </a:br>
            <a:r>
              <a:rPr lang="en-US" dirty="0" smtClean="0"/>
              <a:t>OSMAP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59496"/>
            <a:ext cx="5295901" cy="3030260"/>
          </a:xfrm>
        </p:spPr>
        <p:txBody>
          <a:bodyPr/>
          <a:lstStyle/>
          <a:p>
            <a:r>
              <a:rPr lang="en-US" sz="2800" b="1" dirty="0" smtClean="0"/>
              <a:t>We want to hear from you!</a:t>
            </a:r>
          </a:p>
          <a:p>
            <a:pPr lvl="1">
              <a:defRPr/>
            </a:pPr>
            <a:r>
              <a:rPr lang="en-US" sz="2400" b="1" dirty="0" smtClean="0">
                <a:ea typeface="ＭＳ Ｐゴシック" pitchFamily="34" charset="-128"/>
              </a:rPr>
              <a:t>What vital physician issues would you like to see the Foundation research?</a:t>
            </a:r>
          </a:p>
          <a:p>
            <a:pPr lvl="1">
              <a:defRPr/>
            </a:pPr>
            <a:r>
              <a:rPr lang="en-US" sz="2400" b="1" dirty="0" smtClean="0">
                <a:ea typeface="ＭＳ Ｐゴシック" pitchFamily="34" charset="-128"/>
              </a:rPr>
              <a:t>How can we better collaborate to drive meaningful change for our physicians?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2270125"/>
            <a:ext cx="3162300" cy="2108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3128" y="4508299"/>
            <a:ext cx="8143783" cy="184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8408C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Email us at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  <a:hlinkClick r:id="rId3"/>
              </a:rPr>
              <a:t>info@physiciansfoundation.org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8408C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Follow us on Twitter at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  <a:hlinkClick r:id="rId4"/>
              </a:rPr>
              <a:t>@PhysiciansFound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95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Physicians Foundation</a:t>
            </a:r>
            <a:br>
              <a:rPr lang="en-US" dirty="0" smtClean="0"/>
            </a:br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Physicians Foundation Overview</a:t>
            </a:r>
          </a:p>
          <a:p>
            <a:r>
              <a:rPr lang="en-US" b="1" dirty="0" smtClean="0"/>
              <a:t>New ICD-10-CM Transition Tool</a:t>
            </a:r>
          </a:p>
          <a:p>
            <a:r>
              <a:rPr lang="en-US" b="1" dirty="0" smtClean="0"/>
              <a:t>Physician Leadership Grants</a:t>
            </a:r>
          </a:p>
          <a:p>
            <a:pPr lvl="1"/>
            <a:r>
              <a:rPr lang="en-US" sz="2600" b="1" dirty="0" smtClean="0"/>
              <a:t>The Physician Leadership Academy</a:t>
            </a:r>
          </a:p>
          <a:p>
            <a:pPr lvl="1"/>
            <a:r>
              <a:rPr lang="en-US" sz="2600" b="1" dirty="0" smtClean="0"/>
              <a:t>Review of Successful Grant-Supported </a:t>
            </a:r>
            <a:r>
              <a:rPr lang="en-US" sz="2600" b="1" dirty="0"/>
              <a:t>P</a:t>
            </a:r>
            <a:r>
              <a:rPr lang="en-US" sz="2600" b="1" dirty="0" smtClean="0"/>
              <a:t>rograms</a:t>
            </a:r>
          </a:p>
          <a:p>
            <a:pPr lvl="2"/>
            <a:r>
              <a:rPr lang="en-US" sz="2200" b="1" dirty="0" smtClean="0"/>
              <a:t>Medical </a:t>
            </a:r>
            <a:r>
              <a:rPr lang="en-US" sz="2200" b="1" dirty="0"/>
              <a:t>Society of Virginia </a:t>
            </a:r>
            <a:r>
              <a:rPr lang="en-US" sz="2200" b="1" dirty="0" smtClean="0"/>
              <a:t>Foundation</a:t>
            </a:r>
          </a:p>
          <a:p>
            <a:pPr lvl="2"/>
            <a:r>
              <a:rPr lang="en-US" sz="2200" b="1" dirty="0" smtClean="0"/>
              <a:t>Montana Medical Society</a:t>
            </a:r>
          </a:p>
          <a:p>
            <a:pPr lvl="2"/>
            <a:r>
              <a:rPr lang="en-US" sz="2200" b="1" dirty="0"/>
              <a:t>Alabama Primary Health Care Association</a:t>
            </a:r>
            <a:endParaRPr lang="en-US" sz="2200" b="1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1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901084" y="2396971"/>
            <a:ext cx="7763522" cy="92486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Questions or Comments?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56DE-2F60-49B2-B71D-957E33CD110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Physicians Foundation 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133"/>
            <a:ext cx="8229600" cy="5333109"/>
          </a:xfrm>
        </p:spPr>
        <p:txBody>
          <a:bodyPr/>
          <a:lstStyle/>
          <a:p>
            <a:pPr lvl="0"/>
            <a:r>
              <a:rPr lang="en-US" sz="2800" b="1" dirty="0" smtClean="0"/>
              <a:t>National non-profit organization formed in 2003 and dedicated to:</a:t>
            </a:r>
          </a:p>
          <a:p>
            <a:pPr lvl="1">
              <a:spcBef>
                <a:spcPts val="0"/>
              </a:spcBef>
            </a:pPr>
            <a:r>
              <a:rPr lang="en-US" sz="2400" b="1" dirty="0" smtClean="0"/>
              <a:t>Empowering physicians to lead in the delivery of high quality, cost-efficient health care </a:t>
            </a:r>
          </a:p>
          <a:p>
            <a:pPr lvl="1">
              <a:spcBef>
                <a:spcPts val="0"/>
              </a:spcBef>
            </a:pPr>
            <a:r>
              <a:rPr lang="en-US" sz="2400" b="1" dirty="0" smtClean="0"/>
              <a:t>Informing national healthcare policy by giving a voice to physicians and patients nationwide</a:t>
            </a:r>
          </a:p>
          <a:p>
            <a:pPr lvl="0"/>
            <a:r>
              <a:rPr lang="en-US" sz="2800" b="1" dirty="0" smtClean="0"/>
              <a:t>Pursues mission through grant making, research, national surveys and policy studies</a:t>
            </a:r>
          </a:p>
          <a:p>
            <a:pPr lvl="1">
              <a:spcBef>
                <a:spcPts val="0"/>
              </a:spcBef>
            </a:pPr>
            <a:r>
              <a:rPr lang="en-US" sz="2400" b="1" dirty="0" smtClean="0"/>
              <a:t>Given more than $36 million in grants</a:t>
            </a:r>
          </a:p>
          <a:p>
            <a:pPr lvl="1">
              <a:spcBef>
                <a:spcPts val="0"/>
              </a:spcBef>
            </a:pPr>
            <a:r>
              <a:rPr lang="en-US" sz="2400" b="1" dirty="0" smtClean="0"/>
              <a:t>Conducted three nationwide surveys of physicians</a:t>
            </a:r>
          </a:p>
          <a:p>
            <a:pPr lvl="1">
              <a:spcBef>
                <a:spcPts val="0"/>
              </a:spcBef>
            </a:pPr>
            <a:r>
              <a:rPr lang="en-US" sz="2400" b="1" dirty="0" smtClean="0"/>
              <a:t>Supported</a:t>
            </a:r>
            <a:r>
              <a:rPr lang="en-US" sz="2400" dirty="0" smtClean="0"/>
              <a:t> </a:t>
            </a:r>
            <a:r>
              <a:rPr lang="en-US" sz="2400" b="1" dirty="0" smtClean="0"/>
              <a:t>189</a:t>
            </a:r>
            <a:r>
              <a:rPr lang="en-US" sz="2400" dirty="0" smtClean="0"/>
              <a:t> </a:t>
            </a:r>
            <a:r>
              <a:rPr lang="en-US" sz="2400" b="1" dirty="0" smtClean="0"/>
              <a:t>participants in the                              Physician Leadership Academy since</a:t>
            </a:r>
            <a:r>
              <a:rPr lang="en-US" sz="2400" dirty="0" smtClean="0"/>
              <a:t> </a:t>
            </a:r>
            <a:r>
              <a:rPr lang="en-US" sz="2400" b="1" dirty="0" smtClean="0"/>
              <a:t>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Physicians Foundation </a:t>
            </a:r>
            <a:br>
              <a:rPr lang="en-US" dirty="0" smtClean="0"/>
            </a:br>
            <a:r>
              <a:rPr lang="en-US" dirty="0" smtClean="0"/>
              <a:t>Signatory Medical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1800" b="1" dirty="0" smtClean="0"/>
              <a:t>Alaska State Medical Association			Medical Society of Northern Virginia</a:t>
            </a:r>
          </a:p>
          <a:p>
            <a:pPr lvl="0">
              <a:buNone/>
            </a:pPr>
            <a:r>
              <a:rPr lang="en-US" sz="1800" b="1" dirty="0" smtClean="0"/>
              <a:t>California Medical Association			Medical Society of the State of New York</a:t>
            </a:r>
          </a:p>
          <a:p>
            <a:pPr lvl="0">
              <a:buNone/>
            </a:pPr>
            <a:r>
              <a:rPr lang="en-US" sz="1800" b="1" dirty="0" smtClean="0"/>
              <a:t>Connecticut State Medical Society		Nebraska Medical Association</a:t>
            </a:r>
          </a:p>
          <a:p>
            <a:pPr lvl="0">
              <a:buNone/>
            </a:pPr>
            <a:r>
              <a:rPr lang="en-US" sz="1800" b="1" dirty="0" smtClean="0"/>
              <a:t>Denton County Medical Society (Texas)	New Hampshire Medical Society</a:t>
            </a:r>
          </a:p>
          <a:p>
            <a:pPr lvl="0">
              <a:buNone/>
            </a:pPr>
            <a:r>
              <a:rPr lang="en-US" sz="1800" b="1" dirty="0" smtClean="0"/>
              <a:t>El Paso County Medical Society (Colorado)	North Carolina Medical Society</a:t>
            </a:r>
          </a:p>
          <a:p>
            <a:pPr lvl="0">
              <a:buNone/>
            </a:pPr>
            <a:r>
              <a:rPr lang="en-US" sz="1800" b="1" dirty="0" smtClean="0"/>
              <a:t>Florida Medical Association				South Carolina Medical Association</a:t>
            </a:r>
          </a:p>
          <a:p>
            <a:pPr lvl="0">
              <a:buNone/>
            </a:pPr>
            <a:r>
              <a:rPr lang="en-US" sz="1800" b="1" dirty="0" smtClean="0"/>
              <a:t>Hawaii Medical Society					Tennessee Medical Association</a:t>
            </a:r>
          </a:p>
          <a:p>
            <a:pPr lvl="0">
              <a:buNone/>
            </a:pPr>
            <a:r>
              <a:rPr lang="en-US" sz="1800" b="1" dirty="0" smtClean="0"/>
              <a:t>Louisiana State Medical Society			Texas Medical Association</a:t>
            </a:r>
          </a:p>
          <a:p>
            <a:pPr lvl="0">
              <a:buNone/>
            </a:pPr>
            <a:r>
              <a:rPr lang="en-US" sz="1800" b="1" dirty="0" smtClean="0"/>
              <a:t>Medical Association of Georgia			Vermont Medical Society</a:t>
            </a:r>
          </a:p>
          <a:p>
            <a:pPr lvl="0">
              <a:buNone/>
            </a:pPr>
            <a:r>
              <a:rPr lang="en-US" sz="1800" b="1" dirty="0" smtClean="0"/>
              <a:t>Medical Society of New Jersey			Washington State Medical Association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Physicians Foundation</a:t>
            </a:r>
            <a:br>
              <a:rPr lang="en-US" dirty="0" smtClean="0"/>
            </a:br>
            <a:r>
              <a:rPr lang="en-US" dirty="0" smtClean="0"/>
              <a:t>Preparing for ICD-10-CM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According to the Physicians Foundation 2014 physician survey: 	</a:t>
            </a:r>
          </a:p>
          <a:p>
            <a:pPr lvl="1"/>
            <a:r>
              <a:rPr lang="en-US" sz="2400" b="1" dirty="0" smtClean="0"/>
              <a:t>50 percent of physicians said ICD-10 would </a:t>
            </a:r>
            <a:r>
              <a:rPr lang="en-US" sz="2400" b="1" dirty="0"/>
              <a:t>create a severe administrative </a:t>
            </a:r>
            <a:r>
              <a:rPr lang="en-US" sz="2400" b="1" dirty="0" smtClean="0"/>
              <a:t>problem</a:t>
            </a:r>
          </a:p>
          <a:p>
            <a:pPr lvl="1"/>
            <a:r>
              <a:rPr lang="en-US" sz="2400" b="1" dirty="0" smtClean="0"/>
              <a:t>75 </a:t>
            </a:r>
            <a:r>
              <a:rPr lang="en-US" sz="2400" b="1" dirty="0"/>
              <a:t>percent agreed that it will unnecessarily complicate the coding </a:t>
            </a:r>
            <a:r>
              <a:rPr lang="en-US" sz="2400" b="1" dirty="0" smtClean="0"/>
              <a:t>process</a:t>
            </a:r>
          </a:p>
          <a:p>
            <a:r>
              <a:rPr lang="en-US" sz="2800" b="1" u="sng" dirty="0" smtClean="0">
                <a:solidFill>
                  <a:schemeClr val="tx2"/>
                </a:solidFill>
              </a:rPr>
              <a:t>icd10charts.com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/>
              <a:t>is a </a:t>
            </a:r>
            <a:r>
              <a:rPr lang="en-US" sz="2800" b="1" dirty="0"/>
              <a:t>collection of free </a:t>
            </a:r>
            <a:r>
              <a:rPr lang="en-US" sz="2800" b="1" dirty="0" smtClean="0"/>
              <a:t>ICD-10-CM training </a:t>
            </a:r>
            <a:r>
              <a:rPr lang="en-US" sz="2800" b="1" dirty="0"/>
              <a:t>resources </a:t>
            </a:r>
            <a:r>
              <a:rPr lang="en-US" sz="2800" b="1" dirty="0" smtClean="0"/>
              <a:t>to help </a:t>
            </a:r>
            <a:r>
              <a:rPr lang="en-US" sz="2800" b="1" dirty="0"/>
              <a:t>streamline </a:t>
            </a:r>
            <a:r>
              <a:rPr lang="en-US" sz="2800" b="1" dirty="0" smtClean="0"/>
              <a:t>the entire ICD-10-CM </a:t>
            </a:r>
            <a:r>
              <a:rPr lang="en-US" sz="2800" b="1" dirty="0"/>
              <a:t>implementation </a:t>
            </a:r>
            <a:r>
              <a:rPr lang="en-US" sz="2800" b="1" dirty="0" smtClean="0"/>
              <a:t>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0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Physicians Foundation</a:t>
            </a:r>
            <a:br>
              <a:rPr lang="en-US" dirty="0" smtClean="0"/>
            </a:br>
            <a:r>
              <a:rPr lang="en-US" dirty="0" smtClean="0"/>
              <a:t>Preparing for ICD-10-CM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495"/>
            <a:ext cx="4788568" cy="4708958"/>
          </a:xfrm>
        </p:spPr>
        <p:txBody>
          <a:bodyPr/>
          <a:lstStyle/>
          <a:p>
            <a:r>
              <a:rPr lang="en-US" sz="2800" b="1" dirty="0"/>
              <a:t>Practices can develop personalized </a:t>
            </a:r>
            <a:r>
              <a:rPr lang="en-US" sz="2800" b="1" dirty="0" smtClean="0"/>
              <a:t>ICD-9-CM </a:t>
            </a:r>
            <a:r>
              <a:rPr lang="en-US" sz="2800" b="1" dirty="0"/>
              <a:t>to </a:t>
            </a:r>
            <a:r>
              <a:rPr lang="en-US" sz="2800" b="1" dirty="0" smtClean="0"/>
              <a:t>ICD-10-CM </a:t>
            </a:r>
            <a:r>
              <a:rPr lang="en-US" sz="2800" b="1" dirty="0"/>
              <a:t>conversion templates quickly and easily</a:t>
            </a:r>
          </a:p>
          <a:p>
            <a:r>
              <a:rPr lang="en-US" sz="2800" b="1" dirty="0" smtClean="0"/>
              <a:t>ICD-10 Charts also offers a new, comprehensive ICD-10- CM training program</a:t>
            </a:r>
          </a:p>
          <a:p>
            <a:r>
              <a:rPr lang="en-US" sz="2800" b="1" dirty="0" smtClean="0"/>
              <a:t>For more information, visit </a:t>
            </a:r>
            <a:r>
              <a:rPr lang="en-US" sz="2800" b="1" u="sng" dirty="0" smtClean="0">
                <a:solidFill>
                  <a:srgbClr val="08408C"/>
                </a:solidFill>
              </a:rPr>
              <a:t>www.icd10charts.com</a:t>
            </a: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 descr="K:\Physicians Foundation\Website Redesign Project\Design\Pictures for PF website\iStock_000007986600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305" y="2398935"/>
            <a:ext cx="3058593" cy="2038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09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Physicians Foundation</a:t>
            </a:r>
            <a:br>
              <a:rPr lang="en-US" dirty="0" smtClean="0"/>
            </a:br>
            <a:r>
              <a:rPr lang="en-US" dirty="0" smtClean="0"/>
              <a:t>Commitment to Physician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495"/>
            <a:ext cx="5558589" cy="4525963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/>
              <a:t>Physicians </a:t>
            </a:r>
            <a:r>
              <a:rPr lang="en-US" b="1" dirty="0" smtClean="0"/>
              <a:t>Foundation works to further physician leadership and physician-led innovation throughout the country</a:t>
            </a:r>
          </a:p>
          <a:p>
            <a:r>
              <a:rPr lang="en-US" b="1" dirty="0" smtClean="0"/>
              <a:t>Since 2005, the Foundation has given more than $5.5 million in grants focused on physicians leadership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4"/>
          <a:stretch/>
        </p:blipFill>
        <p:spPr>
          <a:xfrm>
            <a:off x="5690937" y="2045368"/>
            <a:ext cx="3187212" cy="2989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Physicians Foundation</a:t>
            </a:r>
            <a:br>
              <a:rPr lang="en-US" dirty="0" smtClean="0"/>
            </a:br>
            <a:r>
              <a:rPr lang="en-US" dirty="0" smtClean="0"/>
              <a:t>Physician Leadership Academy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The Physician Leadership Academy </a:t>
            </a:r>
            <a:r>
              <a:rPr lang="en-US" sz="2800" b="1" dirty="0" smtClean="0"/>
              <a:t>provides </a:t>
            </a:r>
            <a:r>
              <a:rPr lang="en-US" sz="2800" b="1" dirty="0"/>
              <a:t>medical society leaders </a:t>
            </a:r>
            <a:r>
              <a:rPr lang="en-US" sz="2800" b="1" dirty="0" smtClean="0"/>
              <a:t>with </a:t>
            </a:r>
            <a:r>
              <a:rPr lang="en-US" sz="2800" b="1" dirty="0"/>
              <a:t>the knowledge and skills essential to bridge advocacy and management and become skillful and effective </a:t>
            </a:r>
            <a:r>
              <a:rPr lang="en-US" sz="2800" b="1" dirty="0" smtClean="0"/>
              <a:t>leaders</a:t>
            </a:r>
            <a:endParaRPr lang="en-US" sz="2800" b="1" dirty="0"/>
          </a:p>
          <a:p>
            <a:r>
              <a:rPr lang="en-US" sz="2800" b="1" dirty="0" smtClean="0"/>
              <a:t>Since 2010, there have been 189 participants in the leadership academy. 39 participants are registered for the June 2015 program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5010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Physician Leadership Grants</a:t>
            </a:r>
            <a:br>
              <a:rPr lang="en-US" dirty="0" smtClean="0"/>
            </a:br>
            <a:r>
              <a:rPr lang="en-US" dirty="0" smtClean="0"/>
              <a:t>Medical Society of Virginia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95C0-6CBE-4EF0-9838-089B1B82C2C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6933"/>
            <a:ext cx="8229600" cy="4525963"/>
          </a:xfrm>
        </p:spPr>
        <p:txBody>
          <a:bodyPr/>
          <a:lstStyle/>
          <a:p>
            <a:r>
              <a:rPr lang="en-US" b="1" dirty="0"/>
              <a:t>P</a:t>
            </a:r>
            <a:r>
              <a:rPr lang="en-US" b="1" dirty="0" smtClean="0"/>
              <a:t>urpose: Implement </a:t>
            </a:r>
            <a:r>
              <a:rPr lang="en-US" b="1" dirty="0"/>
              <a:t>a leadership program </a:t>
            </a:r>
            <a:r>
              <a:rPr lang="en-US" b="1" dirty="0" smtClean="0"/>
              <a:t>that </a:t>
            </a:r>
            <a:r>
              <a:rPr lang="en-US" b="1" dirty="0"/>
              <a:t>will prepare practicing physicians and nurses to work in </a:t>
            </a:r>
            <a:r>
              <a:rPr lang="en-US" b="1" dirty="0" smtClean="0"/>
              <a:t>patient-centered, physician-led teams</a:t>
            </a:r>
            <a:endParaRPr lang="en-US" b="1" dirty="0"/>
          </a:p>
          <a:p>
            <a:r>
              <a:rPr lang="en-US" b="1" dirty="0" smtClean="0"/>
              <a:t>Program: MSVF collaborated with regional healthcare organizations and leaders to establish </a:t>
            </a:r>
            <a:r>
              <a:rPr lang="en-US" b="1" i="1" dirty="0" smtClean="0"/>
              <a:t>evolve</a:t>
            </a:r>
            <a:r>
              <a:rPr lang="en-US" b="1" dirty="0" smtClean="0"/>
              <a:t>™ - </a:t>
            </a:r>
            <a:r>
              <a:rPr lang="en-US" b="1" dirty="0"/>
              <a:t>a new model for training clinicians and healthcare professionals to work as </a:t>
            </a:r>
            <a:r>
              <a:rPr lang="en-US" b="1" dirty="0" smtClean="0"/>
              <a:t>high-functioning teams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010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4910</TotalTime>
  <Words>978</Words>
  <Application>Microsoft Office PowerPoint</Application>
  <PresentationFormat>On-screen Show (4:3)</PresentationFormat>
  <Paragraphs>144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ＭＳ Ｐゴシック</vt:lpstr>
      <vt:lpstr>Arial</vt:lpstr>
      <vt:lpstr>Calibri</vt:lpstr>
      <vt:lpstr>Office Theme</vt:lpstr>
      <vt:lpstr>The Physicians Foundation</vt:lpstr>
      <vt:lpstr>The Physicians Foundation Today’s Agenda</vt:lpstr>
      <vt:lpstr>The Physicians Foundation  Overview</vt:lpstr>
      <vt:lpstr>The Physicians Foundation  Signatory Medical Societies</vt:lpstr>
      <vt:lpstr>The Physicians Foundation Preparing for ICD-10-CM</vt:lpstr>
      <vt:lpstr>The Physicians Foundation Preparing for ICD-10-CM</vt:lpstr>
      <vt:lpstr>The Physicians Foundation Commitment to Physician Leadership</vt:lpstr>
      <vt:lpstr>The Physicians Foundation Physician Leadership Academy</vt:lpstr>
      <vt:lpstr>Physician Leadership Grants Medical Society of Virginia Foundation</vt:lpstr>
      <vt:lpstr>Physician Leadership Grants Medical Society of Virginia Foundation</vt:lpstr>
      <vt:lpstr>Physician Leadership Grants Medical Society of Virginia Foundation Capstone Presentation Topics </vt:lpstr>
      <vt:lpstr>Physician Leadership Grants Medical Society of Virginia Foundation Capstone Presentation Topics </vt:lpstr>
      <vt:lpstr>Physician Leadership Grants Medical Society of Virginia Foundation</vt:lpstr>
      <vt:lpstr>Physician Leadership Grants Montana Medical Association</vt:lpstr>
      <vt:lpstr>Physician Leadership Grants Montana Medical Association</vt:lpstr>
      <vt:lpstr>Physician Leadership Grants Alabama Primary Health Care Association</vt:lpstr>
      <vt:lpstr>Physician Leadership Grants Alabama Primary Health Care Association</vt:lpstr>
      <vt:lpstr>The Physicians Foundation Physician Leadership Grants</vt:lpstr>
      <vt:lpstr>The Physicians Foundation OSMAP Collaboration</vt:lpstr>
      <vt:lpstr>Questions or Comments?</vt:lpstr>
    </vt:vector>
  </TitlesOfParts>
  <Company>CooperKatz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Physicians Foundation PowerPoint Options</dc:title>
  <dc:creator>Julia Bayer</dc:creator>
  <cp:lastModifiedBy>Brian Foy</cp:lastModifiedBy>
  <cp:revision>504</cp:revision>
  <dcterms:created xsi:type="dcterms:W3CDTF">2013-11-08T14:49:31Z</dcterms:created>
  <dcterms:modified xsi:type="dcterms:W3CDTF">2015-06-03T22:07:21Z</dcterms:modified>
</cp:coreProperties>
</file>