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60" r:id="rId4"/>
    <p:sldId id="276" r:id="rId5"/>
    <p:sldId id="284" r:id="rId6"/>
    <p:sldId id="257" r:id="rId7"/>
    <p:sldId id="271" r:id="rId8"/>
    <p:sldId id="269" r:id="rId9"/>
    <p:sldId id="272" r:id="rId10"/>
    <p:sldId id="259" r:id="rId11"/>
    <p:sldId id="261" r:id="rId12"/>
    <p:sldId id="265" r:id="rId13"/>
    <p:sldId id="262" r:id="rId14"/>
    <p:sldId id="263" r:id="rId15"/>
    <p:sldId id="264" r:id="rId16"/>
    <p:sldId id="267" r:id="rId17"/>
    <p:sldId id="266" r:id="rId18"/>
    <p:sldId id="270" r:id="rId19"/>
    <p:sldId id="274" r:id="rId20"/>
    <p:sldId id="277" r:id="rId21"/>
    <p:sldId id="278" r:id="rId22"/>
    <p:sldId id="279" r:id="rId23"/>
    <p:sldId id="273" r:id="rId24"/>
    <p:sldId id="281" r:id="rId25"/>
    <p:sldId id="275" r:id="rId26"/>
    <p:sldId id="283" r:id="rId27"/>
    <p:sldId id="280" r:id="rId28"/>
    <p:sldId id="258" r:id="rId29"/>
    <p:sldId id="285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00" autoAdjust="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Vertical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New York Perspective</a:t>
            </a:r>
          </a:p>
          <a:p>
            <a:r>
              <a:rPr lang="en-US" dirty="0" smtClean="0"/>
              <a:t>Charles Rothberg MD</a:t>
            </a:r>
          </a:p>
          <a:p>
            <a:r>
              <a:rPr lang="en-US" dirty="0" smtClean="0"/>
              <a:t>MSSNY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5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/>
              <a:t>Michael Dowling</a:t>
            </a:r>
            <a:r>
              <a:rPr lang="en-US" sz="7200" i="1" dirty="0"/>
              <a:t>, </a:t>
            </a:r>
            <a:r>
              <a:rPr lang="en-US" sz="2800" i="1" dirty="0"/>
              <a:t>President and Chief Executive Officer of North Shore-LIJ Health System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‘I want to be completely vertically integrated. I want to have control of the dollars at true risk and to have control of the multiplicity of delivery points, which is ambulatory, long-term care, in-patient, home care, hospice, </a:t>
            </a:r>
            <a:r>
              <a:rPr lang="en-US" dirty="0" err="1"/>
              <a:t>etc</a:t>
            </a:r>
            <a:r>
              <a:rPr lang="en-US" dirty="0"/>
              <a:t>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Horizontal </a:t>
            </a:r>
            <a:r>
              <a:rPr lang="en-US" sz="3200" b="1" dirty="0" smtClean="0"/>
              <a:t>Integration</a:t>
            </a:r>
            <a:r>
              <a:rPr lang="en-US" sz="3200" dirty="0" smtClean="0"/>
              <a:t> </a:t>
            </a:r>
            <a:r>
              <a:rPr lang="en-US" sz="3200" dirty="0"/>
              <a:t>(Pan American Health Organization (</a:t>
            </a:r>
            <a:r>
              <a:rPr lang="en-US" sz="3200" dirty="0" smtClean="0"/>
              <a:t>2008)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the coordination of activities across operating units that are at the </a:t>
            </a:r>
            <a:r>
              <a:rPr lang="en-US" u="sng" dirty="0"/>
              <a:t>same stage </a:t>
            </a:r>
            <a:r>
              <a:rPr lang="en-US" dirty="0"/>
              <a:t>in the process of delivering services.</a:t>
            </a:r>
            <a:r>
              <a:rPr lang="en-US" dirty="0" smtClean="0"/>
              <a:t>”</a:t>
            </a:r>
          </a:p>
          <a:p>
            <a:r>
              <a:rPr lang="en-US" baseline="30000" dirty="0" smtClean="0"/>
              <a:t> </a:t>
            </a:r>
            <a:r>
              <a:rPr lang="en-US" dirty="0" smtClean="0"/>
              <a:t>grouping </a:t>
            </a:r>
            <a:r>
              <a:rPr lang="en-US" dirty="0"/>
              <a:t>organizations that provide a similar level of care under one management umbrella.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usually involves consolidating the organizations’ resources to increase efficiency and utilize economies of scale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43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Vertical </a:t>
            </a:r>
            <a:r>
              <a:rPr lang="en-US" sz="3600" b="1" dirty="0" smtClean="0"/>
              <a:t>Integration</a:t>
            </a:r>
            <a:r>
              <a:rPr lang="en-US" sz="3600" dirty="0" smtClean="0"/>
              <a:t> (Pan </a:t>
            </a:r>
            <a:r>
              <a:rPr lang="en-US" sz="3600" dirty="0"/>
              <a:t>American Health Organization </a:t>
            </a:r>
            <a:r>
              <a:rPr lang="en-US" sz="3600" dirty="0" smtClean="0"/>
              <a:t>2008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coordination of services among operating units that are at </a:t>
            </a:r>
            <a:r>
              <a:rPr lang="en-US" u="sng" dirty="0"/>
              <a:t>different stages </a:t>
            </a:r>
            <a:r>
              <a:rPr lang="en-US" dirty="0"/>
              <a:t>of the process of delivery patient services</a:t>
            </a:r>
            <a:r>
              <a:rPr lang="en-US" dirty="0" smtClean="0"/>
              <a:t>.</a:t>
            </a:r>
          </a:p>
          <a:p>
            <a:r>
              <a:rPr lang="en-US" dirty="0"/>
              <a:t>Unlike horizontal integration, which integrates organizations providing similar levels of care under one management umbrella, vertical integration involves grouping organizations that provide different levels of care under one management umbrella</a:t>
            </a:r>
          </a:p>
        </p:txBody>
      </p:sp>
    </p:spTree>
    <p:extLst>
      <p:ext uri="{BB962C8B-B14F-4D97-AF65-F5344CB8AC3E}">
        <p14:creationId xmlns:p14="http://schemas.microsoft.com/office/powerpoint/2010/main" val="37177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Horizontal Integration</a:t>
            </a:r>
            <a:r>
              <a:rPr lang="en-US" sz="48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horizontal integration include the following:</a:t>
            </a:r>
          </a:p>
          <a:p>
            <a:pPr lvl="1"/>
            <a:r>
              <a:rPr lang="en-US" dirty="0"/>
              <a:t>multihospital systems</a:t>
            </a:r>
          </a:p>
          <a:p>
            <a:pPr lvl="1"/>
            <a:r>
              <a:rPr lang="en-US" dirty="0"/>
              <a:t>mergers</a:t>
            </a:r>
          </a:p>
          <a:p>
            <a:pPr lvl="1"/>
            <a:r>
              <a:rPr lang="en-US" dirty="0"/>
              <a:t>strategic alliances with neighboring hospitals to form local </a:t>
            </a:r>
            <a:r>
              <a:rPr lang="en-US" dirty="0" smtClean="0"/>
              <a:t>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Horizontal Integration</a:t>
            </a:r>
            <a:r>
              <a:rPr lang="en-US" sz="48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systems have demonstrated horizontal success by </a:t>
            </a:r>
            <a:r>
              <a:rPr lang="en-US" dirty="0" smtClean="0"/>
              <a:t>combining hospitals </a:t>
            </a:r>
            <a:r>
              <a:rPr lang="en-US" dirty="0"/>
              <a:t>and then achieving higher reimbursement rates from </a:t>
            </a:r>
            <a:r>
              <a:rPr lang="en-US" dirty="0" smtClean="0"/>
              <a:t>payers:</a:t>
            </a:r>
          </a:p>
          <a:p>
            <a:pPr lvl="1"/>
            <a:r>
              <a:rPr lang="en-US" dirty="0" smtClean="0"/>
              <a:t>Partners </a:t>
            </a:r>
            <a:r>
              <a:rPr lang="en-US" dirty="0"/>
              <a:t>HealthCare </a:t>
            </a:r>
          </a:p>
          <a:p>
            <a:pPr lvl="1"/>
            <a:r>
              <a:rPr lang="en-US" dirty="0"/>
              <a:t>UPMC </a:t>
            </a:r>
          </a:p>
          <a:p>
            <a:pPr lvl="1"/>
            <a:r>
              <a:rPr lang="en-US" dirty="0"/>
              <a:t>Sutter Health</a:t>
            </a:r>
          </a:p>
        </p:txBody>
      </p:sp>
    </p:spTree>
    <p:extLst>
      <p:ext uri="{BB962C8B-B14F-4D97-AF65-F5344CB8AC3E}">
        <p14:creationId xmlns:p14="http://schemas.microsoft.com/office/powerpoint/2010/main" val="14286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Vertical integration</a:t>
            </a:r>
            <a:r>
              <a:rPr lang="en-US" sz="48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Efficiency goals </a:t>
            </a:r>
          </a:p>
          <a:p>
            <a:pPr lvl="1"/>
            <a:r>
              <a:rPr lang="en-US" dirty="0"/>
              <a:t>manage global capitation </a:t>
            </a:r>
          </a:p>
          <a:p>
            <a:pPr lvl="1"/>
            <a:r>
              <a:rPr lang="en-US" dirty="0"/>
              <a:t>form large patient and provider pools to diversify risk</a:t>
            </a:r>
          </a:p>
          <a:p>
            <a:pPr lvl="1"/>
            <a:r>
              <a:rPr lang="en-US" dirty="0"/>
              <a:t>reduce cost of payer contracting </a:t>
            </a:r>
          </a:p>
          <a:p>
            <a:r>
              <a:rPr lang="en-US" dirty="0"/>
              <a:t>Access goals </a:t>
            </a:r>
          </a:p>
          <a:p>
            <a:pPr lvl="1"/>
            <a:r>
              <a:rPr lang="en-US" dirty="0"/>
              <a:t>offer a seamless continuum of care</a:t>
            </a:r>
          </a:p>
          <a:p>
            <a:pPr lvl="1"/>
            <a:r>
              <a:rPr lang="en-US" dirty="0"/>
              <a:t>respond to state legislation </a:t>
            </a:r>
          </a:p>
          <a:p>
            <a:r>
              <a:rPr lang="en-US" dirty="0"/>
              <a:t>Quality goals</a:t>
            </a:r>
          </a:p>
          <a:p>
            <a:pPr lvl="1"/>
            <a:r>
              <a:rPr lang="en-US" dirty="0"/>
              <a:t>assume responsibility for health status of local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Vertical integration</a:t>
            </a:r>
            <a:r>
              <a:rPr lang="en-US" sz="48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include acquisitions/alliances with the following:</a:t>
            </a:r>
          </a:p>
          <a:p>
            <a:pPr lvl="1"/>
            <a:r>
              <a:rPr lang="en-US" dirty="0"/>
              <a:t>Physicians (primary care providers, physician-hospital organizations, management service organizations, etc.) </a:t>
            </a:r>
          </a:p>
          <a:p>
            <a:pPr lvl="1"/>
            <a:r>
              <a:rPr lang="en-US" dirty="0"/>
              <a:t>Health </a:t>
            </a:r>
            <a:r>
              <a:rPr lang="en-US" dirty="0" smtClean="0"/>
              <a:t>plans</a:t>
            </a:r>
            <a:endParaRPr lang="en-US" dirty="0"/>
          </a:p>
          <a:p>
            <a:pPr lvl="1"/>
            <a:r>
              <a:rPr lang="en-US" dirty="0"/>
              <a:t>Academic medical centers </a:t>
            </a:r>
          </a:p>
          <a:p>
            <a:pPr lvl="1"/>
            <a:r>
              <a:rPr lang="en-US" dirty="0"/>
              <a:t>Long-term care facilities</a:t>
            </a:r>
          </a:p>
          <a:p>
            <a:pPr lvl="1"/>
            <a:r>
              <a:rPr lang="en-US" dirty="0"/>
              <a:t>Home care </a:t>
            </a:r>
            <a:r>
              <a:rPr lang="en-US" dirty="0" smtClean="0"/>
              <a:t>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Vertical integration</a:t>
            </a:r>
            <a:r>
              <a:rPr lang="en-US" sz="48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Kaiser Permanente is the most well-known example of a fully integrated delivery system</a:t>
            </a:r>
            <a:r>
              <a:rPr lang="en-US" dirty="0" smtClean="0"/>
              <a:t>.</a:t>
            </a:r>
          </a:p>
          <a:p>
            <a:r>
              <a:rPr lang="en-US" dirty="0"/>
              <a:t>Health Insurance Plan (HIP) in New </a:t>
            </a:r>
            <a:r>
              <a:rPr lang="en-US" dirty="0" smtClean="0"/>
              <a:t>York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substantial body of research </a:t>
            </a:r>
            <a:r>
              <a:rPr lang="en-US" dirty="0" smtClean="0"/>
              <a:t>demonstrates </a:t>
            </a:r>
            <a:r>
              <a:rPr lang="en-US" dirty="0"/>
              <a:t>that many staff-model HMOs deliver high-quality and cost-effective care, </a:t>
            </a:r>
            <a:r>
              <a:rPr lang="en-US" dirty="0" smtClean="0"/>
              <a:t>yet</a:t>
            </a:r>
          </a:p>
          <a:p>
            <a:pPr>
              <a:buFont typeface="Arial"/>
              <a:buChar char="•"/>
            </a:pPr>
            <a:r>
              <a:rPr lang="en-US" dirty="0" smtClean="0"/>
              <a:t>they </a:t>
            </a:r>
            <a:r>
              <a:rPr lang="en-US" dirty="0"/>
              <a:t>have steadily lost market </a:t>
            </a:r>
            <a:r>
              <a:rPr lang="en-US" dirty="0" smtClean="0"/>
              <a:t>share, </a:t>
            </a:r>
          </a:p>
          <a:p>
            <a:pPr>
              <a:buFont typeface="Arial"/>
              <a:buChar char="•"/>
            </a:pPr>
            <a:r>
              <a:rPr lang="en-US" dirty="0" smtClean="0"/>
              <a:t>replaced </a:t>
            </a:r>
            <a:r>
              <a:rPr lang="en-US" dirty="0"/>
              <a:t>by more loosely managed networks of </a:t>
            </a:r>
            <a:r>
              <a:rPr lang="en-US" dirty="0" smtClean="0"/>
              <a:t>providers</a:t>
            </a:r>
          </a:p>
          <a:p>
            <a:pPr>
              <a:buFont typeface="Arial"/>
              <a:buChar char="•"/>
            </a:pPr>
            <a:r>
              <a:rPr lang="en-US" dirty="0" smtClean="0"/>
              <a:t>Until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Disadvantages of Vertical Consolidation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The </a:t>
            </a:r>
            <a:r>
              <a:rPr lang="en-US" dirty="0"/>
              <a:t>bureaucratic end of a company becomes much more difficult.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upstream suppliers may not be able to match the demand of the downstream distribution centers.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Adding </a:t>
            </a:r>
            <a:r>
              <a:rPr lang="en-US" dirty="0"/>
              <a:t>additional services to a company may cause an overall quality loss. </a:t>
            </a:r>
            <a:endParaRPr lang="en-US" dirty="0" smtClean="0"/>
          </a:p>
          <a:p>
            <a:pPr lvl="1"/>
            <a:r>
              <a:rPr lang="en-US" dirty="0" smtClean="0"/>
              <a:t>Costs </a:t>
            </a:r>
            <a:r>
              <a:rPr lang="en-US" dirty="0"/>
              <a:t>might become higher due to the lack of competition in the market. </a:t>
            </a:r>
            <a:endParaRPr lang="en-US" dirty="0" smtClean="0"/>
          </a:p>
          <a:p>
            <a:pPr lvl="1"/>
            <a:r>
              <a:rPr lang="en-US" dirty="0" smtClean="0"/>
              <a:t>Product </a:t>
            </a:r>
            <a:r>
              <a:rPr lang="en-US" dirty="0"/>
              <a:t>variety is much reduced. </a:t>
            </a:r>
          </a:p>
        </p:txBody>
      </p:sp>
    </p:spTree>
    <p:extLst>
      <p:ext uri="{BB962C8B-B14F-4D97-AF65-F5344CB8AC3E}">
        <p14:creationId xmlns:p14="http://schemas.microsoft.com/office/powerpoint/2010/main" val="31665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121920"/>
            <a:ext cx="8229600" cy="1330959"/>
          </a:xfrm>
        </p:spPr>
        <p:txBody>
          <a:bodyPr/>
          <a:lstStyle/>
          <a:p>
            <a:r>
              <a:rPr lang="en-US" dirty="0" smtClean="0"/>
              <a:t>The Provider Marketplace</a:t>
            </a:r>
            <a:br>
              <a:rPr lang="en-US" dirty="0" smtClean="0"/>
            </a:br>
            <a:r>
              <a:rPr lang="en-US" sz="2800" dirty="0" smtClean="0"/>
              <a:t>NS-LIJ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570479"/>
            <a:ext cx="7855585" cy="392176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NS-LIJ</a:t>
            </a:r>
          </a:p>
          <a:p>
            <a:pPr lvl="1"/>
            <a:r>
              <a:rPr lang="en-US" dirty="0"/>
              <a:t>16 hospitals, </a:t>
            </a:r>
            <a:r>
              <a:rPr lang="en-US" dirty="0" smtClean="0"/>
              <a:t>The Feinstein Institute (medical Research), rehab and </a:t>
            </a:r>
            <a:r>
              <a:rPr lang="en-US" dirty="0" err="1" smtClean="0"/>
              <a:t>snf’s</a:t>
            </a:r>
            <a:r>
              <a:rPr lang="en-US" dirty="0" smtClean="0"/>
              <a:t>, home care network, hospice network, progressive care centers, Medical School</a:t>
            </a:r>
          </a:p>
          <a:p>
            <a:pPr lvl="1"/>
            <a:r>
              <a:rPr lang="en-US" dirty="0" smtClean="0"/>
              <a:t>46000 employees</a:t>
            </a:r>
          </a:p>
          <a:p>
            <a:pPr lvl="1"/>
            <a:r>
              <a:rPr lang="en-US" dirty="0" smtClean="0"/>
              <a:t>Approved to issue insurance on the </a:t>
            </a:r>
            <a:r>
              <a:rPr lang="en-US" dirty="0" err="1" smtClean="0"/>
              <a:t>Obamacare</a:t>
            </a:r>
            <a:r>
              <a:rPr lang="en-US" dirty="0" smtClean="0"/>
              <a:t> Exchange</a:t>
            </a:r>
          </a:p>
          <a:p>
            <a:pPr lvl="1"/>
            <a:r>
              <a:rPr lang="en-US" dirty="0" smtClean="0"/>
              <a:t>Employs Physicians</a:t>
            </a:r>
          </a:p>
        </p:txBody>
      </p:sp>
    </p:spTree>
    <p:extLst>
      <p:ext uri="{BB962C8B-B14F-4D97-AF65-F5344CB8AC3E}">
        <p14:creationId xmlns:p14="http://schemas.microsoft.com/office/powerpoint/2010/main" val="2312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 of Network, Out of </a:t>
            </a:r>
            <a:r>
              <a:rPr lang="en-US" b="1" dirty="0" smtClean="0"/>
              <a:t>Luck</a:t>
            </a:r>
            <a:br>
              <a:rPr lang="en-US" b="1" dirty="0" smtClean="0"/>
            </a:br>
            <a:r>
              <a:rPr lang="en-US" sz="2000" b="1" dirty="0" err="1" smtClean="0"/>
              <a:t>NYTimes</a:t>
            </a:r>
            <a:r>
              <a:rPr lang="en-US" sz="2000" b="1" dirty="0" smtClean="0"/>
              <a:t> 10.12.13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everal </a:t>
            </a:r>
            <a:r>
              <a:rPr lang="en-US" dirty="0"/>
              <a:t>hundred patients at the University of Pittsburgh Medical </a:t>
            </a:r>
            <a:r>
              <a:rPr lang="en-US" dirty="0" smtClean="0"/>
              <a:t>Center</a:t>
            </a:r>
            <a:r>
              <a:rPr lang="en-US" dirty="0"/>
              <a:t> </a:t>
            </a:r>
            <a:r>
              <a:rPr lang="en-US" dirty="0" smtClean="0"/>
              <a:t>…no </a:t>
            </a:r>
            <a:r>
              <a:rPr lang="en-US" dirty="0"/>
              <a:t>longer allowed to see their </a:t>
            </a:r>
            <a:r>
              <a:rPr lang="en-US" dirty="0" smtClean="0"/>
              <a:t>physician</a:t>
            </a:r>
          </a:p>
          <a:p>
            <a:r>
              <a:rPr lang="en-US" dirty="0" smtClean="0"/>
              <a:t>All have </a:t>
            </a:r>
            <a:r>
              <a:rPr lang="en-US" dirty="0"/>
              <a:t>insurance called Community Blue, which is offered by a rival hospital system.</a:t>
            </a:r>
          </a:p>
        </p:txBody>
      </p:sp>
    </p:spTree>
    <p:extLst>
      <p:ext uri="{BB962C8B-B14F-4D97-AF65-F5344CB8AC3E}">
        <p14:creationId xmlns:p14="http://schemas.microsoft.com/office/powerpoint/2010/main" val="35913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778000"/>
          </a:xfrm>
        </p:spPr>
        <p:txBody>
          <a:bodyPr/>
          <a:lstStyle/>
          <a:p>
            <a:r>
              <a:rPr lang="en-US" dirty="0" smtClean="0"/>
              <a:t>The Provider Marketplace</a:t>
            </a:r>
            <a:br>
              <a:rPr lang="en-US" dirty="0" smtClean="0"/>
            </a:br>
            <a:r>
              <a:rPr lang="en-US" sz="2800" b="1" dirty="0"/>
              <a:t>CHSLI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570479"/>
            <a:ext cx="7855585" cy="3921761"/>
          </a:xfrm>
        </p:spPr>
        <p:txBody>
          <a:bodyPr>
            <a:noAutofit/>
          </a:bodyPr>
          <a:lstStyle/>
          <a:p>
            <a:r>
              <a:rPr lang="en-US" sz="1800" b="1" dirty="0"/>
              <a:t>CHSLI</a:t>
            </a:r>
          </a:p>
          <a:p>
            <a:pPr lvl="1"/>
            <a:r>
              <a:rPr lang="en-US" sz="1800" dirty="0"/>
              <a:t>6 hospitals, 3 nursing homes, hospice, palliative care and home services</a:t>
            </a:r>
          </a:p>
          <a:p>
            <a:pPr lvl="1"/>
            <a:r>
              <a:rPr lang="en-US" sz="1800" dirty="0"/>
              <a:t>16,000 employees</a:t>
            </a:r>
          </a:p>
          <a:p>
            <a:pPr lvl="1"/>
            <a:r>
              <a:rPr lang="en-US" sz="1800" dirty="0"/>
              <a:t> centralizing its leadership and coordinating its clinical services to degrees it never has before.</a:t>
            </a:r>
          </a:p>
          <a:p>
            <a:pPr lvl="2"/>
            <a:r>
              <a:rPr lang="en-US" dirty="0"/>
              <a:t>grow the system’s Physician Hospital Organization, </a:t>
            </a:r>
            <a:r>
              <a:rPr lang="en-US" dirty="0" err="1"/>
              <a:t>aco</a:t>
            </a:r>
            <a:endParaRPr lang="en-US" dirty="0"/>
          </a:p>
          <a:p>
            <a:pPr lvl="2"/>
            <a:r>
              <a:rPr lang="en-US" dirty="0"/>
              <a:t>the system has centralized its continuing-care operations – including hospice, palliative care and home services </a:t>
            </a:r>
          </a:p>
          <a:p>
            <a:pPr lvl="2"/>
            <a:r>
              <a:rPr lang="en-US" dirty="0"/>
              <a:t>developing new service lines in cardiology and cardiac surgery, orthopedic surgery, neurosurgery, cancer and bariatric surgery, similar to lines previously introduced by North Shore-LIJ</a:t>
            </a:r>
          </a:p>
          <a:p>
            <a:pPr lvl="1"/>
            <a:r>
              <a:rPr lang="en-US" sz="1800" dirty="0"/>
              <a:t>Recruits Voluntary Physicians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1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1991360"/>
          </a:xfrm>
        </p:spPr>
        <p:txBody>
          <a:bodyPr/>
          <a:lstStyle/>
          <a:p>
            <a:r>
              <a:rPr lang="en-US" dirty="0" smtClean="0"/>
              <a:t>The Provider Marketplace</a:t>
            </a:r>
            <a:br>
              <a:rPr lang="en-US" dirty="0" smtClean="0"/>
            </a:br>
            <a:r>
              <a:rPr lang="en-US" sz="2800" b="1" dirty="0"/>
              <a:t>LIHN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570479"/>
            <a:ext cx="7855585" cy="3921761"/>
          </a:xfrm>
        </p:spPr>
        <p:txBody>
          <a:bodyPr>
            <a:noAutofit/>
          </a:bodyPr>
          <a:lstStyle/>
          <a:p>
            <a:r>
              <a:rPr lang="en-US" sz="2400" b="1" dirty="0"/>
              <a:t>LIHN</a:t>
            </a:r>
          </a:p>
          <a:p>
            <a:pPr lvl="1"/>
            <a:r>
              <a:rPr lang="en-US" sz="2400" dirty="0"/>
              <a:t>10 Hospitals (including the CHSLI hospitals), clinically integrated.</a:t>
            </a:r>
          </a:p>
          <a:p>
            <a:pPr lvl="1"/>
            <a:r>
              <a:rPr lang="en-US" sz="2400" dirty="0"/>
              <a:t>Withstood 2002 attorney general challenge</a:t>
            </a:r>
          </a:p>
          <a:p>
            <a:pPr lvl="1"/>
            <a:r>
              <a:rPr lang="en-US" sz="2400" dirty="0"/>
              <a:t>Launched PHO to offer integrated products </a:t>
            </a:r>
            <a:endParaRPr lang="en-US" sz="2400" dirty="0" smtClean="0"/>
          </a:p>
          <a:p>
            <a:pPr lvl="1"/>
            <a:r>
              <a:rPr lang="en-US" sz="2400" dirty="0" smtClean="0"/>
              <a:t>Neglected (failed) to become an issuer of insurance</a:t>
            </a: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71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615440"/>
          </a:xfrm>
        </p:spPr>
        <p:txBody>
          <a:bodyPr/>
          <a:lstStyle/>
          <a:p>
            <a:r>
              <a:rPr lang="en-US" dirty="0" smtClean="0"/>
              <a:t>The Provider Marketplace</a:t>
            </a:r>
            <a:br>
              <a:rPr lang="en-US" dirty="0" smtClean="0"/>
            </a:br>
            <a:r>
              <a:rPr lang="en-US" sz="2800" dirty="0"/>
              <a:t>East End Alliance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21569"/>
            <a:ext cx="7855585" cy="4170671"/>
          </a:xfrm>
        </p:spPr>
        <p:txBody>
          <a:bodyPr>
            <a:noAutofit/>
          </a:bodyPr>
          <a:lstStyle/>
          <a:p>
            <a:r>
              <a:rPr lang="en-US" sz="1800" dirty="0" smtClean="0"/>
              <a:t>East End Alliance</a:t>
            </a:r>
          </a:p>
          <a:p>
            <a:pPr lvl="1"/>
            <a:r>
              <a:rPr lang="en-US" sz="1800" dirty="0" smtClean="0"/>
              <a:t>Eastern Long Island Hospital</a:t>
            </a:r>
          </a:p>
          <a:p>
            <a:pPr lvl="1"/>
            <a:r>
              <a:rPr lang="en-US" sz="1800" dirty="0" err="1" smtClean="0"/>
              <a:t>Southhampton</a:t>
            </a:r>
            <a:r>
              <a:rPr lang="en-US" sz="1800" dirty="0" smtClean="0"/>
              <a:t> Hospital</a:t>
            </a:r>
          </a:p>
          <a:p>
            <a:pPr lvl="1"/>
            <a:r>
              <a:rPr lang="en-US" sz="1800" dirty="0" err="1" smtClean="0"/>
              <a:t>Peconic</a:t>
            </a:r>
            <a:r>
              <a:rPr lang="en-US" sz="1800" dirty="0" smtClean="0"/>
              <a:t> Bay Medical Center</a:t>
            </a:r>
          </a:p>
          <a:p>
            <a:pPr lvl="1"/>
            <a:r>
              <a:rPr lang="en-US" sz="1800" dirty="0" smtClean="0"/>
              <a:t>(Brookhaven Memorial Hospital Medical Center was urged but not required to join the alliance and left over governance issues)</a:t>
            </a:r>
          </a:p>
          <a:p>
            <a:r>
              <a:rPr lang="en-US" sz="1800" dirty="0" smtClean="0"/>
              <a:t>Demanded by Berger Commission</a:t>
            </a:r>
          </a:p>
          <a:p>
            <a:pPr lvl="1"/>
            <a:r>
              <a:rPr lang="en-US" sz="1800" dirty="0" smtClean="0"/>
              <a:t>To develop </a:t>
            </a:r>
            <a:r>
              <a:rPr lang="en-US" sz="1800" dirty="0"/>
              <a:t>an integrated delivery system; </a:t>
            </a:r>
            <a:endParaRPr lang="en-US" sz="1800" dirty="0" smtClean="0"/>
          </a:p>
          <a:p>
            <a:pPr lvl="1"/>
            <a:r>
              <a:rPr lang="en-US" sz="1800" dirty="0" smtClean="0"/>
              <a:t>right</a:t>
            </a:r>
            <a:r>
              <a:rPr lang="en-US" sz="1800" dirty="0"/>
              <a:t>-size and regionalize services; </a:t>
            </a:r>
            <a:endParaRPr lang="en-US" sz="1800" dirty="0" smtClean="0"/>
          </a:p>
          <a:p>
            <a:pPr lvl="1"/>
            <a:r>
              <a:rPr lang="en-US" sz="1800" dirty="0" smtClean="0"/>
              <a:t>secure </a:t>
            </a:r>
            <a:r>
              <a:rPr lang="en-US" sz="1800" dirty="0"/>
              <a:t>emergency and acute care services at all three hospitals; </a:t>
            </a:r>
            <a:endParaRPr lang="en-US" sz="1800" dirty="0" smtClean="0"/>
          </a:p>
          <a:p>
            <a:pPr lvl="1"/>
            <a:r>
              <a:rPr lang="en-US" sz="1800" dirty="0" smtClean="0"/>
              <a:t>Develop affiliation </a:t>
            </a:r>
            <a:r>
              <a:rPr lang="en-US" sz="1800" dirty="0"/>
              <a:t>agreements with Stony Brook University.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846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Hospital Market Share</a:t>
            </a:r>
          </a:p>
          <a:p>
            <a:pPr lvl="1"/>
            <a:r>
              <a:rPr lang="en-US" dirty="0" smtClean="0"/>
              <a:t>over </a:t>
            </a:r>
            <a:r>
              <a:rPr lang="en-US" dirty="0"/>
              <a:t>75 percent of all United States metropolitan statistical areas have experienced enough hospital merger activity to be considered "highly consolidated</a:t>
            </a:r>
            <a:r>
              <a:rPr lang="en-US" dirty="0" smtClean="0"/>
              <a:t>.” (</a:t>
            </a:r>
            <a:r>
              <a:rPr lang="en-US" i="1" dirty="0"/>
              <a:t>Health </a:t>
            </a:r>
            <a:r>
              <a:rPr lang="en-US" i="1" dirty="0" smtClean="0"/>
              <a:t>Affairs)</a:t>
            </a:r>
            <a:endParaRPr lang="en-US" dirty="0" smtClean="0"/>
          </a:p>
          <a:p>
            <a:r>
              <a:rPr lang="en-US" dirty="0" smtClean="0"/>
              <a:t>Payer Market Share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largest insurer had 43 percent of the market for small group coverage in a typical </a:t>
            </a:r>
            <a:r>
              <a:rPr lang="en-US" dirty="0" smtClean="0"/>
              <a:t>state.  In </a:t>
            </a:r>
            <a:r>
              <a:rPr lang="en-US" dirty="0"/>
              <a:t>nine states, the largest carrier — a Blue Cross and Blue Shield company — has more than 50 percent</a:t>
            </a:r>
            <a:r>
              <a:rPr lang="en-US" dirty="0" smtClean="0"/>
              <a:t>.  (</a:t>
            </a:r>
            <a:r>
              <a:rPr lang="en-US" dirty="0"/>
              <a:t>The Government Accountability </a:t>
            </a:r>
            <a:r>
              <a:rPr lang="en-US" dirty="0" smtClean="0"/>
              <a:t>Office)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 of Network, Out of </a:t>
            </a:r>
            <a:r>
              <a:rPr lang="en-US" b="1" dirty="0" smtClean="0"/>
              <a:t>Luck</a:t>
            </a:r>
            <a:br>
              <a:rPr lang="en-US" b="1" dirty="0" smtClean="0"/>
            </a:br>
            <a:r>
              <a:rPr lang="en-US" sz="2000" b="1" dirty="0" err="1" smtClean="0"/>
              <a:t>NYTimes</a:t>
            </a:r>
            <a:r>
              <a:rPr lang="en-US" sz="2000" b="1" dirty="0" smtClean="0"/>
              <a:t> 10. 12. 13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Historically, insurance companies have had more market power than hospital systems: </a:t>
            </a:r>
          </a:p>
          <a:p>
            <a:r>
              <a:rPr lang="en-US" dirty="0" smtClean="0"/>
              <a:t>The </a:t>
            </a:r>
            <a:r>
              <a:rPr lang="en-US" dirty="0"/>
              <a:t>Affordable Care Act, </a:t>
            </a:r>
            <a:r>
              <a:rPr lang="en-US" dirty="0" smtClean="0"/>
              <a:t>by </a:t>
            </a:r>
            <a:r>
              <a:rPr lang="en-US" dirty="0"/>
              <a:t>offering incentives for coordinated care, has encouraged hospital mergers and the buying up of physician practices</a:t>
            </a:r>
          </a:p>
        </p:txBody>
      </p:sp>
    </p:spTree>
    <p:extLst>
      <p:ext uri="{BB962C8B-B14F-4D97-AF65-F5344CB8AC3E}">
        <p14:creationId xmlns:p14="http://schemas.microsoft.com/office/powerpoint/2010/main" val="3585998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New Issuers of Insurance</a:t>
            </a:r>
          </a:p>
          <a:p>
            <a:pPr lvl="1"/>
            <a:r>
              <a:rPr lang="en-US" dirty="0" smtClean="0"/>
              <a:t>Oscar Health Insurance Corp </a:t>
            </a:r>
          </a:p>
          <a:p>
            <a:pPr lvl="1"/>
            <a:r>
              <a:rPr lang="en-US" dirty="0" smtClean="0"/>
              <a:t>Health Republic</a:t>
            </a:r>
          </a:p>
          <a:p>
            <a:pPr lvl="1"/>
            <a:r>
              <a:rPr lang="en-US" dirty="0" smtClean="0"/>
              <a:t>NS-LIJ Connect Care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Out of Network, Out of Luck? (</a:t>
            </a:r>
            <a:r>
              <a:rPr lang="en-US" dirty="0" err="1" smtClean="0"/>
              <a:t>NYTimes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H.B. 1621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would </a:t>
            </a:r>
            <a:r>
              <a:rPr lang="en-US" dirty="0"/>
              <a:t>require that all hospitals operating as part of an integrated delivery network </a:t>
            </a:r>
            <a:r>
              <a:rPr lang="en-US" dirty="0" smtClean="0"/>
              <a:t>contract </a:t>
            </a:r>
            <a:r>
              <a:rPr lang="en-US" dirty="0"/>
              <a:t>with "any willing insurer" that desires to contract with it. </a:t>
            </a:r>
            <a:endParaRPr lang="en-US" dirty="0" smtClean="0"/>
          </a:p>
          <a:p>
            <a:r>
              <a:rPr lang="en-US" dirty="0" smtClean="0"/>
              <a:t>would </a:t>
            </a:r>
            <a:r>
              <a:rPr lang="en-US" dirty="0"/>
              <a:t>prohibit such hospitals from requiring that the insurer agree to any contractual provisions that would restrict access to hospital facilities (</a:t>
            </a:r>
            <a:r>
              <a:rPr lang="en-US" i="1" dirty="0"/>
              <a:t>i.e</a:t>
            </a:r>
            <a:r>
              <a:rPr lang="en-US" dirty="0"/>
              <a:t>., steering provisions, anti-</a:t>
            </a:r>
            <a:r>
              <a:rPr lang="en-US" dirty="0" err="1"/>
              <a:t>tiering</a:t>
            </a:r>
            <a:r>
              <a:rPr lang="en-US" dirty="0"/>
              <a:t> provisions, etc.)</a:t>
            </a:r>
            <a:r>
              <a:rPr lang="en-US" dirty="0" smtClean="0"/>
              <a:t>.</a:t>
            </a:r>
          </a:p>
          <a:p>
            <a:r>
              <a:rPr lang="en-US" dirty="0"/>
              <a:t>it would constitute a major shift in the contracting landscape for hospitals and insurers</a:t>
            </a:r>
          </a:p>
        </p:txBody>
      </p:sp>
    </p:spTree>
    <p:extLst>
      <p:ext uri="{BB962C8B-B14F-4D97-AF65-F5344CB8AC3E}">
        <p14:creationId xmlns:p14="http://schemas.microsoft.com/office/powerpoint/2010/main" val="6482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Concerns for Physicians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</a:t>
            </a:r>
            <a:r>
              <a:rPr lang="en-US" dirty="0" smtClean="0"/>
              <a:t>ou may notice something missing from all this: doctors.</a:t>
            </a:r>
          </a:p>
          <a:p>
            <a:r>
              <a:rPr lang="en-US" dirty="0" smtClean="0"/>
              <a:t>Vertical </a:t>
            </a:r>
            <a:r>
              <a:rPr lang="en-US" dirty="0"/>
              <a:t>integration requires scale to work. Doctors don't work at scale, and they rightly fear becoming just cogs in a bigger </a:t>
            </a:r>
            <a:r>
              <a:rPr lang="en-US" dirty="0" smtClean="0"/>
              <a:t>machine - </a:t>
            </a:r>
            <a:r>
              <a:rPr lang="en-US" sz="2000" i="1" dirty="0" smtClean="0"/>
              <a:t>Dana </a:t>
            </a:r>
            <a:r>
              <a:rPr lang="en-US" sz="2000" i="1" dirty="0" err="1"/>
              <a:t>Blankenhorn</a:t>
            </a:r>
            <a:r>
              <a:rPr lang="en-US" sz="2000" i="1" dirty="0"/>
              <a:t>, The Street (8/20/12)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325910"/>
            <a:ext cx="8229600" cy="1143000"/>
          </a:xfrm>
        </p:spPr>
        <p:txBody>
          <a:bodyPr/>
          <a:lstStyle/>
          <a:p>
            <a:r>
              <a:rPr lang="en-US" sz="3600" i="1" dirty="0"/>
              <a:t>Michael </a:t>
            </a:r>
            <a:r>
              <a:rPr lang="en-US" sz="3600" i="1" dirty="0" smtClean="0"/>
              <a:t>Dowling, </a:t>
            </a:r>
            <a:r>
              <a:rPr lang="en-US" sz="2800" i="1" dirty="0"/>
              <a:t>President and Chief Executive Officer of North Shore-LIJ Health System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look at the next decade as an exciting, opportunistic time.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one thing we have to be careful of is that government doesn’t get into the business of micromanagement and believe that they have to regulate everything.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everything becomes rules-based, you can destroy innovation and entrepreneurship. So we have to remain leery.•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 of Network, Out of </a:t>
            </a:r>
            <a:r>
              <a:rPr lang="en-US" b="1" dirty="0" smtClean="0"/>
              <a:t>Luck</a:t>
            </a:r>
            <a:br>
              <a:rPr lang="en-US" b="1" dirty="0" smtClean="0"/>
            </a:br>
            <a:r>
              <a:rPr lang="en-US" sz="2000" b="1" dirty="0" err="1" smtClean="0"/>
              <a:t>NYTimes</a:t>
            </a:r>
            <a:r>
              <a:rPr lang="en-US" sz="2000" b="1" dirty="0" smtClean="0"/>
              <a:t> 10.12.13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...'the worry is that integration will yield not better care but (just) higher profits achieved through monopolistic consolidations and self-serving business practices. The cost of care for an entire geographic region could increase without making patients better off.'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Most systems are in an ever-evolving state of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attempting to provide a full continuum of services </a:t>
            </a:r>
          </a:p>
          <a:p>
            <a:r>
              <a:rPr lang="en-US" dirty="0" smtClean="0"/>
              <a:t>user</a:t>
            </a:r>
            <a:r>
              <a:rPr lang="en-US" dirty="0"/>
              <a:t>-friendly, one-stop-shopping environment </a:t>
            </a:r>
            <a:endParaRPr lang="en-US" dirty="0" smtClean="0"/>
          </a:p>
          <a:p>
            <a:r>
              <a:rPr lang="en-US" dirty="0" smtClean="0"/>
              <a:t>eliminates </a:t>
            </a:r>
            <a:r>
              <a:rPr lang="en-US" dirty="0"/>
              <a:t>costly intermediaries, </a:t>
            </a:r>
            <a:endParaRPr lang="en-US" dirty="0" smtClean="0"/>
          </a:p>
          <a:p>
            <a:r>
              <a:rPr lang="en-US" dirty="0" smtClean="0"/>
              <a:t>promotes </a:t>
            </a:r>
            <a:r>
              <a:rPr lang="en-US" dirty="0"/>
              <a:t>wellness and </a:t>
            </a:r>
            <a:endParaRPr lang="en-US" dirty="0" smtClean="0"/>
          </a:p>
          <a:p>
            <a:r>
              <a:rPr lang="en-US" dirty="0" smtClean="0"/>
              <a:t>improves </a:t>
            </a:r>
            <a:r>
              <a:rPr lang="en-US" dirty="0"/>
              <a:t>health outcomes. </a:t>
            </a:r>
          </a:p>
        </p:txBody>
      </p:sp>
    </p:spTree>
    <p:extLst>
      <p:ext uri="{BB962C8B-B14F-4D97-AF65-F5344CB8AC3E}">
        <p14:creationId xmlns:p14="http://schemas.microsoft.com/office/powerpoint/2010/main" val="7933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Concerns for Physicians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</a:t>
            </a:r>
            <a:r>
              <a:rPr lang="en-US" dirty="0"/>
              <a:t>Stuckey and David </a:t>
            </a:r>
            <a:r>
              <a:rPr lang="en-US" dirty="0" smtClean="0"/>
              <a:t>White (August 1993)</a:t>
            </a:r>
          </a:p>
          <a:p>
            <a:pPr lvl="1"/>
            <a:r>
              <a:rPr lang="en-US" b="1" dirty="0"/>
              <a:t>V</a:t>
            </a:r>
            <a:r>
              <a:rPr lang="en-US" dirty="0"/>
              <a:t>ertical integration is a risky strategy—complex, expensive, and hard to reverse. </a:t>
            </a:r>
          </a:p>
        </p:txBody>
      </p:sp>
    </p:spTree>
    <p:extLst>
      <p:ext uri="{BB962C8B-B14F-4D97-AF65-F5344CB8AC3E}">
        <p14:creationId xmlns:p14="http://schemas.microsoft.com/office/powerpoint/2010/main" val="3575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integration of clinical information and healthcare delivery services from distinct entities. </a:t>
            </a:r>
            <a:endParaRPr lang="en-US" dirty="0" smtClean="0"/>
          </a:p>
          <a:p>
            <a:r>
              <a:rPr lang="en-US" dirty="0" smtClean="0"/>
              <a:t>Clinical </a:t>
            </a:r>
            <a:r>
              <a:rPr lang="en-US" dirty="0"/>
              <a:t>integration refers to the coordination of care across a continuum of services, </a:t>
            </a:r>
            <a:r>
              <a:rPr lang="en-US" dirty="0" smtClean="0"/>
              <a:t>to </a:t>
            </a:r>
            <a:r>
              <a:rPr lang="en-US" dirty="0"/>
              <a:t>improve the value of the care </a:t>
            </a:r>
            <a:r>
              <a:rPr lang="en-US" dirty="0" smtClean="0"/>
              <a:t>provided – </a:t>
            </a:r>
            <a:r>
              <a:rPr lang="en-US" i="1" dirty="0" err="1" smtClean="0"/>
              <a:t>thecamdengroup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D-285.973 Clinical </a:t>
            </a:r>
            <a:r>
              <a:rPr lang="en-US" b="1" dirty="0" smtClean="0"/>
              <a:t>Integration</a:t>
            </a:r>
            <a:endParaRPr lang="en-US" dirty="0"/>
          </a:p>
          <a:p>
            <a:r>
              <a:rPr lang="en-US" dirty="0"/>
              <a:t>Our AMA will work with state medical societies to develop a white paper to educate physicians regarding clinical integration, including: (a) defining clinical integration; (b) researching Federal Trade Commission and Department of Justice advisories on clinical integration; (c) monitoring the progress of clinically integrated groups; (d) making policy and legislative recommendations; (e) developing a program to educate physicians about the benefits to physicians and patients, as well as the threats, concerning creating clinically integrated physician practices. (Res. 714, A-06)</a:t>
            </a:r>
          </a:p>
        </p:txBody>
      </p:sp>
    </p:spTree>
    <p:extLst>
      <p:ext uri="{BB962C8B-B14F-4D97-AF65-F5344CB8AC3E}">
        <p14:creationId xmlns:p14="http://schemas.microsoft.com/office/powerpoint/2010/main" val="26479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Long Island Business News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sz="2000" dirty="0" smtClean="0"/>
              <a:t>Sept </a:t>
            </a:r>
            <a:r>
              <a:rPr lang="en-US" sz="2000" dirty="0"/>
              <a:t>13, </a:t>
            </a:r>
            <a:r>
              <a:rPr lang="en-US" sz="2000" dirty="0" smtClean="0"/>
              <a:t>2013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‘Hospital </a:t>
            </a:r>
            <a:r>
              <a:rPr lang="en-US" dirty="0"/>
              <a:t>mergers lower costs through managerial efficiencies and improved </a:t>
            </a:r>
            <a:r>
              <a:rPr lang="en-US" dirty="0" smtClean="0"/>
              <a:t>care’ (or not!). </a:t>
            </a:r>
          </a:p>
        </p:txBody>
      </p:sp>
    </p:spTree>
    <p:extLst>
      <p:ext uri="{BB962C8B-B14F-4D97-AF65-F5344CB8AC3E}">
        <p14:creationId xmlns:p14="http://schemas.microsoft.com/office/powerpoint/2010/main" val="38099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</a:t>
            </a:r>
            <a:r>
              <a:rPr lang="en-US" sz="2800" dirty="0" smtClean="0"/>
              <a:t>hen </a:t>
            </a:r>
            <a:r>
              <a:rPr lang="en-US" sz="2800" dirty="0"/>
              <a:t>assets are specific, durable, and intensive, and transactions are frequent, vertical integration is likely to be </a:t>
            </a:r>
            <a:r>
              <a:rPr lang="en-US" sz="2800" dirty="0" smtClean="0"/>
              <a:t>warranted </a:t>
            </a:r>
            <a:r>
              <a:rPr lang="en-US" sz="1800" dirty="0"/>
              <a:t>John Stuckey and David White (August 1993)</a:t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5746" r="-15746"/>
          <a:stretch/>
        </p:blipFill>
        <p:spPr>
          <a:xfrm>
            <a:off x="739775" y="2770188"/>
            <a:ext cx="7591425" cy="3894137"/>
          </a:xfrm>
        </p:spPr>
      </p:pic>
    </p:spTree>
    <p:extLst>
      <p:ext uri="{BB962C8B-B14F-4D97-AF65-F5344CB8AC3E}">
        <p14:creationId xmlns:p14="http://schemas.microsoft.com/office/powerpoint/2010/main" val="223600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Dana </a:t>
            </a:r>
            <a:r>
              <a:rPr lang="en-US" sz="3600" b="1" dirty="0" err="1" smtClean="0"/>
              <a:t>Blankenhorn</a:t>
            </a:r>
            <a:r>
              <a:rPr lang="en-US" b="1" dirty="0" smtClean="0"/>
              <a:t>, </a:t>
            </a:r>
            <a:r>
              <a:rPr lang="en-US" sz="2800" b="1" dirty="0" smtClean="0"/>
              <a:t>The Street (8/20/12)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same hands collecting insurance dollars </a:t>
            </a:r>
            <a:r>
              <a:rPr lang="en-US" dirty="0" smtClean="0"/>
              <a:t>(and) </a:t>
            </a:r>
            <a:r>
              <a:rPr lang="en-US" dirty="0"/>
              <a:t>delivering the </a:t>
            </a:r>
            <a:r>
              <a:rPr lang="en-US" dirty="0" smtClean="0"/>
              <a:t>care… (provides) a </a:t>
            </a:r>
            <a:r>
              <a:rPr lang="en-US" dirty="0"/>
              <a:t>financial incentive to do health maintenance, just as owning your own car gives you an incentive to take it to the shop for regular oil changes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AHIP (May 17,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consolidation and integration plays out will determine if </a:t>
            </a:r>
            <a:r>
              <a:rPr lang="en-US" dirty="0" smtClean="0"/>
              <a:t>(it is) providers </a:t>
            </a:r>
            <a:r>
              <a:rPr lang="en-US" dirty="0"/>
              <a:t>or payers </a:t>
            </a:r>
            <a:r>
              <a:rPr lang="en-US" dirty="0" smtClean="0"/>
              <a:t>(that will</a:t>
            </a:r>
            <a:r>
              <a:rPr lang="en-US" dirty="0"/>
              <a:t>) </a:t>
            </a:r>
            <a:r>
              <a:rPr lang="en-US" dirty="0" smtClean="0"/>
              <a:t>have more </a:t>
            </a:r>
            <a:r>
              <a:rPr lang="en-US" dirty="0"/>
              <a:t>influence on </a:t>
            </a:r>
            <a:r>
              <a:rPr lang="en-US" dirty="0" smtClean="0"/>
              <a:t>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3490</TotalTime>
  <Words>1378</Words>
  <Application>Microsoft Office PowerPoint</Application>
  <PresentationFormat>On-screen Show (4:3)</PresentationFormat>
  <Paragraphs>139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Genesis</vt:lpstr>
      <vt:lpstr>Vertical Integration</vt:lpstr>
      <vt:lpstr>Out of Network, Out of Luck NYTimes 10.12.13</vt:lpstr>
      <vt:lpstr>Most systems are in an ever-evolving state of integration</vt:lpstr>
      <vt:lpstr>Clinical Integration</vt:lpstr>
      <vt:lpstr>Clinical Integration</vt:lpstr>
      <vt:lpstr>Long Island Business News,  Sept 13, 2013</vt:lpstr>
      <vt:lpstr>When assets are specific, durable, and intensive, and transactions are frequent, vertical integration is likely to be warranted John Stuckey and David White (August 1993) </vt:lpstr>
      <vt:lpstr>Dana Blankenhorn, The Street (8/20/12)</vt:lpstr>
      <vt:lpstr>AHIP (May 17, 2013)</vt:lpstr>
      <vt:lpstr>Michael Dowling, President and Chief Executive Officer of North Shore-LIJ Health System</vt:lpstr>
      <vt:lpstr>Horizontal Integration (Pan American Health Organization (2008)</vt:lpstr>
      <vt:lpstr>Vertical Integration (Pan American Health Organization 2008)</vt:lpstr>
      <vt:lpstr>Horizontal Integration </vt:lpstr>
      <vt:lpstr>Horizontal Integration </vt:lpstr>
      <vt:lpstr>Vertical integration </vt:lpstr>
      <vt:lpstr>Vertical integration </vt:lpstr>
      <vt:lpstr>Vertical integration </vt:lpstr>
      <vt:lpstr>Disadvantages of Vertical Consolidation </vt:lpstr>
      <vt:lpstr>The Provider Marketplace NS-LIJ</vt:lpstr>
      <vt:lpstr>The Provider Marketplace CHSLI </vt:lpstr>
      <vt:lpstr>The Provider Marketplace LIHN </vt:lpstr>
      <vt:lpstr>The Provider Marketplace East End Alliance </vt:lpstr>
      <vt:lpstr>Market Concentration</vt:lpstr>
      <vt:lpstr>Out of Network, Out of Luck NYTimes 10. 12. 13</vt:lpstr>
      <vt:lpstr>The Exchanges</vt:lpstr>
      <vt:lpstr>H.B. 1621 </vt:lpstr>
      <vt:lpstr>Concerns for Physicians</vt:lpstr>
      <vt:lpstr>Michael Dowling, President and Chief Executive Officer of North Shore-LIJ Health System</vt:lpstr>
      <vt:lpstr>Out of Network, Out of Luck NYTimes 10.12.13</vt:lpstr>
      <vt:lpstr>Concerns for Physicians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Integration</dc:title>
  <dc:creator>charles rothberg User</dc:creator>
  <cp:lastModifiedBy>Brian Foy</cp:lastModifiedBy>
  <cp:revision>30</cp:revision>
  <dcterms:created xsi:type="dcterms:W3CDTF">2013-11-10T17:16:27Z</dcterms:created>
  <dcterms:modified xsi:type="dcterms:W3CDTF">2013-11-13T13:29:40Z</dcterms:modified>
</cp:coreProperties>
</file>