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9"/>
  </p:notesMasterIdLst>
  <p:sldIdLst>
    <p:sldId id="256" r:id="rId2"/>
    <p:sldId id="257" r:id="rId3"/>
    <p:sldId id="258" r:id="rId4"/>
    <p:sldId id="267" r:id="rId5"/>
    <p:sldId id="268" r:id="rId6"/>
    <p:sldId id="275" r:id="rId7"/>
    <p:sldId id="270" r:id="rId8"/>
    <p:sldId id="266" r:id="rId9"/>
    <p:sldId id="273" r:id="rId10"/>
    <p:sldId id="271" r:id="rId11"/>
    <p:sldId id="278" r:id="rId12"/>
    <p:sldId id="272" r:id="rId13"/>
    <p:sldId id="276" r:id="rId14"/>
    <p:sldId id="279" r:id="rId15"/>
    <p:sldId id="269" r:id="rId16"/>
    <p:sldId id="274" r:id="rId17"/>
    <p:sldId id="27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164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B62C0-833D-8D4B-8BB0-A7BD54B557C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95F7D-1DFD-0C4B-B0BF-7F8042EF7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93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– recommending something you think is NOT better but more expensive is not trustworthy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95F7D-1DFD-0C4B-B0BF-7F8042EF77E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64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Employers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 investment - trusted with the control and prudent use of community resources, and frequently with overseeing the health of the community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95F7D-1DFD-0C4B-B0BF-7F8042EF77E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39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6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666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11BF3-5B0B-5748-9BF6-B3943B3035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0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02AA84-D92D-014F-8570-6D05394F1F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4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FE3B1-83F1-3E4F-9F0B-828D8A879B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13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6BA781-C919-E749-AFD7-CC9FB41546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56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14E370-D877-4E40-B942-A96285CD14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0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9FB6E-B469-FF44-B7C6-77CC9CD366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1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2148D-DAE2-564E-B2C7-364B20957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85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B381F0-AE09-0B4F-BFCC-B9F09D781B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6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B47F-3540-3E46-A975-1BC7051F11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4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EA5053-259F-E546-9FB2-AE2905D7B5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4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C62A6A-1435-3F46-BC60-0E54440CEF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48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CE466-1CB2-7848-B444-C648291BF0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2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831E0-7F1E-E947-BCB8-7A6D6FEDBF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3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560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0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0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0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2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2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3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3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3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3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63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63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4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2564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7871AE-6F1C-2F4F-8BEB-565F0C84B21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65" charset="0"/>
          <a:ea typeface="ＭＳ Ｐゴシック" charset="0"/>
          <a:cs typeface="Arial" pitchFamily="-65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65" charset="0"/>
          <a:ea typeface="ＭＳ Ｐゴシック" charset="0"/>
          <a:cs typeface="Arial" pitchFamily="-65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65" charset="0"/>
          <a:ea typeface="ＭＳ Ｐゴシック" charset="0"/>
          <a:cs typeface="Arial" pitchFamily="-65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65" charset="0"/>
          <a:ea typeface="ＭＳ Ｐゴシック" charset="0"/>
          <a:cs typeface="Arial" pitchFamily="-65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65" charset="0"/>
          <a:ea typeface="Arial" pitchFamily="-65" charset="0"/>
          <a:cs typeface="Arial" pitchFamily="-65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65" charset="0"/>
          <a:ea typeface="Arial" pitchFamily="-65" charset="0"/>
          <a:cs typeface="Arial" pitchFamily="-65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65" charset="0"/>
          <a:ea typeface="Arial" pitchFamily="-65" charset="0"/>
          <a:cs typeface="Arial" pitchFamily="-65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65" charset="0"/>
          <a:ea typeface="Arial" pitchFamily="-65" charset="0"/>
          <a:cs typeface="Arial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-65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-65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-65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-65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50009" y="4456242"/>
            <a:ext cx="8240225" cy="2054233"/>
          </a:xfrm>
        </p:spPr>
        <p:txBody>
          <a:bodyPr/>
          <a:lstStyle/>
          <a:p>
            <a:pPr algn="l"/>
            <a:r>
              <a:rPr lang="en-US" sz="2000" dirty="0"/>
              <a:t>Susan Dorr Goold, MD, MHSA, MA </a:t>
            </a:r>
          </a:p>
          <a:p>
            <a:pPr algn="l"/>
            <a:r>
              <a:rPr lang="en-US" sz="2000" dirty="0"/>
              <a:t>Professor of Internal Medicine and Health</a:t>
            </a:r>
          </a:p>
          <a:p>
            <a:pPr algn="l"/>
            <a:r>
              <a:rPr lang="en-US" sz="2000" dirty="0"/>
              <a:t>   Management and Policy </a:t>
            </a:r>
          </a:p>
          <a:p>
            <a:pPr algn="l"/>
            <a:r>
              <a:rPr lang="en-US" sz="2000" dirty="0"/>
              <a:t>Center for Bioethics and Social Sciences in Medicine</a:t>
            </a:r>
          </a:p>
          <a:p>
            <a:pPr algn="l"/>
            <a:r>
              <a:rPr lang="en-US" sz="2000" dirty="0"/>
              <a:t>University of Michigan 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454154"/>
            <a:ext cx="9143999" cy="3175176"/>
          </a:xfrm>
        </p:spPr>
        <p:txBody>
          <a:bodyPr/>
          <a:lstStyle/>
          <a:p>
            <a:r>
              <a:rPr lang="en-US" sz="4000" dirty="0" smtClean="0"/>
              <a:t>Strengthening Patient-Physician Trust </a:t>
            </a:r>
            <a:br>
              <a:rPr lang="en-US" sz="4000" dirty="0" smtClean="0"/>
            </a:br>
            <a:r>
              <a:rPr lang="en-US" sz="4000" dirty="0" smtClean="0"/>
              <a:t>in </a:t>
            </a:r>
            <a:br>
              <a:rPr lang="en-US" sz="4000" dirty="0" smtClean="0"/>
            </a:br>
            <a:r>
              <a:rPr lang="en-US" sz="4000" dirty="0" smtClean="0"/>
              <a:t>Accountable Care Organizations:</a:t>
            </a:r>
            <a:br>
              <a:rPr lang="en-US" sz="4000" dirty="0" smtClean="0"/>
            </a:br>
            <a:r>
              <a:rPr lang="en-US" sz="4000" dirty="0" smtClean="0">
                <a:solidFill>
                  <a:srgbClr val="E6AF00"/>
                </a:solidFill>
              </a:rPr>
              <a:t/>
            </a:r>
            <a:br>
              <a:rPr lang="en-US" sz="4000" dirty="0" smtClean="0">
                <a:solidFill>
                  <a:srgbClr val="E6AF00"/>
                </a:solidFill>
              </a:rPr>
            </a:br>
            <a:r>
              <a:rPr lang="en-US" sz="4000" dirty="0" smtClean="0">
                <a:solidFill>
                  <a:srgbClr val="E6AF00"/>
                </a:solidFill>
              </a:rPr>
              <a:t>Challenges and Solutions</a:t>
            </a:r>
            <a:endParaRPr lang="en-US" sz="4000" dirty="0">
              <a:solidFill>
                <a:srgbClr val="E6A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80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060" y="257811"/>
            <a:ext cx="4226678" cy="652255"/>
          </a:xfrm>
        </p:spPr>
        <p:txBody>
          <a:bodyPr/>
          <a:lstStyle/>
          <a:p>
            <a:r>
              <a:rPr lang="en-US" dirty="0" smtClean="0"/>
              <a:t>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445" y="1531398"/>
            <a:ext cx="7767556" cy="5032948"/>
          </a:xfrm>
        </p:spPr>
        <p:txBody>
          <a:bodyPr/>
          <a:lstStyle/>
          <a:p>
            <a:pPr marL="0" lvl="1" indent="0">
              <a:buClr>
                <a:schemeClr val="hlink"/>
              </a:buClr>
              <a:buNone/>
            </a:pPr>
            <a:endParaRPr lang="en-US" sz="2400" dirty="0" smtClean="0"/>
          </a:p>
          <a:p>
            <a:pPr marL="342900" lvl="1" indent="-342900">
              <a:buClr>
                <a:schemeClr val="hlink"/>
              </a:buClr>
            </a:pPr>
            <a:r>
              <a:rPr lang="en-US" sz="2400" dirty="0" smtClean="0"/>
              <a:t>Attitude and activity directed toward another object</a:t>
            </a:r>
          </a:p>
          <a:p>
            <a:pPr marL="742950" lvl="2" indent="-342900">
              <a:buClr>
                <a:schemeClr val="hlink"/>
              </a:buClr>
            </a:pPr>
            <a:r>
              <a:rPr lang="en-US" dirty="0" smtClean="0"/>
              <a:t>Intrinsically morally valuable when directed </a:t>
            </a:r>
            <a:r>
              <a:rPr lang="en-US" dirty="0"/>
              <a:t>to another sentient </a:t>
            </a:r>
            <a:r>
              <a:rPr lang="en-US" dirty="0" smtClean="0"/>
              <a:t>being</a:t>
            </a:r>
          </a:p>
          <a:p>
            <a:pPr marL="342900" lvl="1" indent="-342900">
              <a:buClr>
                <a:schemeClr val="hlink"/>
              </a:buClr>
            </a:pPr>
            <a:r>
              <a:rPr lang="en-US" sz="2400" dirty="0" smtClean="0"/>
              <a:t>Emphasizes relationships; recognizes moral agents as interconnected, in relationships that may have asymmetries of power and influence</a:t>
            </a:r>
          </a:p>
          <a:p>
            <a:pPr marL="342900" lvl="1" indent="-342900">
              <a:buClr>
                <a:schemeClr val="hlink"/>
              </a:buClr>
            </a:pPr>
            <a:r>
              <a:rPr lang="en-US" sz="2400" dirty="0" smtClean="0"/>
              <a:t>Takes experiences and context </a:t>
            </a:r>
            <a:r>
              <a:rPr lang="en-US" sz="2400" dirty="0"/>
              <a:t>into </a:t>
            </a:r>
            <a:r>
              <a:rPr lang="en-US" sz="2400" dirty="0" smtClean="0"/>
              <a:t>account (not=moral relativism)</a:t>
            </a:r>
          </a:p>
        </p:txBody>
      </p:sp>
      <p:pic>
        <p:nvPicPr>
          <p:cNvPr id="4" name="Picture 3" descr="bab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595" y="5398357"/>
            <a:ext cx="2072871" cy="1165990"/>
          </a:xfrm>
          <a:prstGeom prst="rect">
            <a:avLst/>
          </a:prstGeom>
        </p:spPr>
      </p:pic>
      <p:pic>
        <p:nvPicPr>
          <p:cNvPr id="6" name="Picture 5" descr="hand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18" y="288734"/>
            <a:ext cx="2355725" cy="1242664"/>
          </a:xfrm>
          <a:prstGeom prst="rect">
            <a:avLst/>
          </a:prstGeom>
        </p:spPr>
      </p:pic>
      <p:pic>
        <p:nvPicPr>
          <p:cNvPr id="9" name="Picture 8" descr="hand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738" y="457747"/>
            <a:ext cx="1772863" cy="12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14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hlink"/>
              </a:buClr>
            </a:pPr>
            <a:r>
              <a:rPr lang="en-US" dirty="0" smtClean="0"/>
              <a:t>Sensitivity</a:t>
            </a:r>
            <a:r>
              <a:rPr lang="en-US" dirty="0"/>
              <a:t>, attentiveness (recognize need</a:t>
            </a:r>
            <a:r>
              <a:rPr lang="en-US" dirty="0" smtClean="0"/>
              <a:t>)</a:t>
            </a:r>
          </a:p>
          <a:p>
            <a:pPr marL="342900" lvl="1" indent="-342900">
              <a:buClr>
                <a:schemeClr val="hlink"/>
              </a:buClr>
            </a:pPr>
            <a:r>
              <a:rPr lang="en-US" dirty="0" smtClean="0"/>
              <a:t>Responsibility </a:t>
            </a:r>
            <a:r>
              <a:rPr lang="en-US" dirty="0"/>
              <a:t>(take care of need</a:t>
            </a:r>
            <a:r>
              <a:rPr lang="en-US" dirty="0" smtClean="0"/>
              <a:t>)</a:t>
            </a:r>
          </a:p>
          <a:p>
            <a:pPr marL="342900" lvl="1" indent="-342900">
              <a:buClr>
                <a:schemeClr val="hlink"/>
              </a:buClr>
            </a:pPr>
            <a:r>
              <a:rPr lang="en-US" dirty="0" smtClean="0"/>
              <a:t>Compassion</a:t>
            </a:r>
          </a:p>
          <a:p>
            <a:pPr marL="342900" lvl="1" indent="-342900">
              <a:buClr>
                <a:schemeClr val="hlink"/>
              </a:buClr>
            </a:pPr>
            <a:r>
              <a:rPr lang="en-US" dirty="0" smtClean="0"/>
              <a:t>Competence </a:t>
            </a:r>
            <a:r>
              <a:rPr lang="en-US" dirty="0"/>
              <a:t>(skill to provide care)</a:t>
            </a:r>
          </a:p>
          <a:p>
            <a:r>
              <a:rPr lang="en-US" sz="2800" dirty="0"/>
              <a:t>Annette </a:t>
            </a:r>
            <a:r>
              <a:rPr lang="en-US" sz="2800" dirty="0" err="1"/>
              <a:t>Baier</a:t>
            </a:r>
            <a:r>
              <a:rPr lang="en-US" sz="2800" dirty="0"/>
              <a:t> underscores </a:t>
            </a:r>
            <a:r>
              <a:rPr lang="en-US" sz="2800" dirty="0">
                <a:solidFill>
                  <a:srgbClr val="EBEB23"/>
                </a:solidFill>
              </a:rPr>
              <a:t>trust</a:t>
            </a:r>
            <a:r>
              <a:rPr lang="en-US" sz="2800" dirty="0"/>
              <a:t>, a basic relation between particular persons, as the fundamental concept of morality</a:t>
            </a:r>
          </a:p>
          <a:p>
            <a:pPr lvl="2"/>
            <a:r>
              <a:rPr lang="en-US" sz="1400" dirty="0" err="1"/>
              <a:t>Baier</a:t>
            </a:r>
            <a:r>
              <a:rPr lang="en-US" sz="1400" dirty="0"/>
              <a:t>, Annette. </a:t>
            </a:r>
            <a:r>
              <a:rPr lang="en-US" sz="1400" i="1" dirty="0"/>
              <a:t>Moral Prejudices: Essays on Ethics</a:t>
            </a:r>
            <a:r>
              <a:rPr lang="en-US" sz="1400" dirty="0"/>
              <a:t>. Cambridge, MA: Harvard University Press, 1994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019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61" y="18143"/>
            <a:ext cx="5689982" cy="1042506"/>
          </a:xfrm>
        </p:spPr>
        <p:txBody>
          <a:bodyPr/>
          <a:lstStyle/>
          <a:p>
            <a:r>
              <a:rPr lang="en-US" sz="3600" dirty="0" smtClean="0"/>
              <a:t>Professional Accountability</a:t>
            </a:r>
            <a:endParaRPr lang="en-US" sz="3600" dirty="0"/>
          </a:p>
        </p:txBody>
      </p:sp>
      <p:pic>
        <p:nvPicPr>
          <p:cNvPr id="4" name="Content Placeholder 3" descr="trust_me_im_a_doctor_bumper_bumper_sticker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73" b="22473"/>
          <a:stretch/>
        </p:blipFill>
        <p:spPr>
          <a:xfrm>
            <a:off x="6767286" y="145143"/>
            <a:ext cx="2195285" cy="1208592"/>
          </a:xfrm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27000" y="1024364"/>
            <a:ext cx="8835571" cy="54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charset="0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charset="0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-65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-65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-65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-65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2400" dirty="0" smtClean="0">
                <a:effectLst/>
                <a:latin typeface="+mj-lt"/>
                <a:cs typeface="Times New Roman"/>
              </a:rPr>
              <a:t>Moral obligations of physicians arise from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effectLst/>
                <a:latin typeface="+mj-lt"/>
                <a:ea typeface="Arial" charset="0"/>
                <a:cs typeface="Times New Roman"/>
              </a:rPr>
              <a:t>Power and status as professionals </a:t>
            </a:r>
            <a:r>
              <a:rPr lang="en-US" sz="1400" dirty="0" smtClean="0">
                <a:effectLst/>
                <a:latin typeface="+mj-lt"/>
                <a:ea typeface="Arial" charset="0"/>
                <a:cs typeface="Times New Roman"/>
              </a:rPr>
              <a:t>(Brody, </a:t>
            </a:r>
            <a:r>
              <a:rPr lang="en-US" sz="1400" i="1" dirty="0" smtClean="0">
                <a:effectLst/>
                <a:latin typeface="+mj-lt"/>
                <a:ea typeface="Arial" charset="0"/>
                <a:cs typeface="Times New Roman"/>
              </a:rPr>
              <a:t>The Healer</a:t>
            </a:r>
            <a:r>
              <a:rPr lang="ja-JP" altLang="en-US" sz="1400" i="1" dirty="0" smtClean="0">
                <a:effectLst/>
                <a:latin typeface="+mj-lt"/>
                <a:ea typeface="Arial" charset="0"/>
                <a:cs typeface="Times New Roman"/>
              </a:rPr>
              <a:t>’</a:t>
            </a:r>
            <a:r>
              <a:rPr lang="en-US" sz="1400" i="1" dirty="0" smtClean="0">
                <a:effectLst/>
                <a:latin typeface="+mj-lt"/>
                <a:ea typeface="Arial" charset="0"/>
                <a:cs typeface="Times New Roman"/>
              </a:rPr>
              <a:t>s Power</a:t>
            </a:r>
            <a:r>
              <a:rPr lang="en-US" sz="1400" dirty="0" smtClean="0">
                <a:effectLst/>
                <a:latin typeface="+mj-lt"/>
                <a:ea typeface="Arial" charset="0"/>
                <a:cs typeface="Times New Roman"/>
              </a:rPr>
              <a:t>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effectLst/>
                <a:latin typeface="+mj-lt"/>
                <a:ea typeface="Arial" charset="0"/>
                <a:cs typeface="Times New Roman"/>
              </a:rPr>
              <a:t>Relationship between doctors and patients (or potential patients)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>
                <a:effectLst/>
                <a:latin typeface="+mj-lt"/>
                <a:ea typeface="Arial" charset="0"/>
                <a:cs typeface="Times New Roman"/>
              </a:rPr>
              <a:t>Vulnerability, imbalanced relationship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effectLst/>
                <a:latin typeface="+mj-lt"/>
                <a:cs typeface="Times New Roman"/>
              </a:rPr>
              <a:t>Professional</a:t>
            </a:r>
            <a:r>
              <a:rPr lang="ja-JP" altLang="en-US" sz="2400" dirty="0" smtClean="0">
                <a:effectLst/>
                <a:latin typeface="+mj-lt"/>
                <a:cs typeface="Times New Roman"/>
              </a:rPr>
              <a:t>’</a:t>
            </a:r>
            <a:r>
              <a:rPr lang="en-US" sz="2400" dirty="0" smtClean="0">
                <a:effectLst/>
                <a:latin typeface="+mj-lt"/>
                <a:cs typeface="Times New Roman"/>
              </a:rPr>
              <a:t>s duty to seek and deserve trust from patient(s)</a:t>
            </a:r>
          </a:p>
          <a:p>
            <a:pPr lvl="1">
              <a:defRPr/>
            </a:pPr>
            <a:r>
              <a:rPr lang="en-US" sz="2400" dirty="0" smtClean="0">
                <a:effectLst/>
                <a:latin typeface="+mj-lt"/>
                <a:ea typeface="Arial" charset="0"/>
                <a:cs typeface="Times New Roman"/>
              </a:rPr>
              <a:t>Honesty &amp; openness</a:t>
            </a:r>
          </a:p>
          <a:p>
            <a:pPr lvl="1">
              <a:defRPr/>
            </a:pPr>
            <a:r>
              <a:rPr lang="en-US" sz="2400" dirty="0" smtClean="0">
                <a:effectLst/>
                <a:latin typeface="+mj-lt"/>
                <a:ea typeface="Arial" charset="0"/>
                <a:cs typeface="Times New Roman"/>
              </a:rPr>
              <a:t>Seek the patient</a:t>
            </a:r>
            <a:r>
              <a:rPr lang="ja-JP" altLang="en-US" sz="2400" dirty="0" smtClean="0">
                <a:effectLst/>
                <a:latin typeface="+mj-lt"/>
                <a:ea typeface="Arial" charset="0"/>
                <a:cs typeface="Times New Roman"/>
              </a:rPr>
              <a:t>’</a:t>
            </a:r>
            <a:r>
              <a:rPr lang="en-US" sz="2400" dirty="0" smtClean="0">
                <a:effectLst/>
                <a:latin typeface="+mj-lt"/>
                <a:ea typeface="Arial" charset="0"/>
                <a:cs typeface="Times New Roman"/>
              </a:rPr>
              <a:t>s good; use discretionary power on behalf of patients</a:t>
            </a:r>
          </a:p>
          <a:p>
            <a:pPr lvl="1">
              <a:defRPr/>
            </a:pPr>
            <a:r>
              <a:rPr lang="en-US" sz="2400" dirty="0" smtClean="0">
                <a:effectLst/>
                <a:latin typeface="+mj-lt"/>
                <a:ea typeface="Arial" charset="0"/>
                <a:cs typeface="Times New Roman"/>
              </a:rPr>
              <a:t>Seek excellence in knowledge and skill</a:t>
            </a:r>
          </a:p>
          <a:p>
            <a:pPr lvl="1">
              <a:defRPr/>
            </a:pPr>
            <a:r>
              <a:rPr lang="en-US" sz="2400" dirty="0" smtClean="0">
                <a:effectLst/>
                <a:latin typeface="+mj-lt"/>
                <a:ea typeface="Arial" charset="0"/>
                <a:cs typeface="Times New Roman"/>
              </a:rPr>
              <a:t>Respectful treatment</a:t>
            </a:r>
          </a:p>
          <a:p>
            <a:pPr lvl="1">
              <a:defRPr/>
            </a:pPr>
            <a:r>
              <a:rPr lang="en-US" sz="2400" dirty="0" smtClean="0">
                <a:effectLst/>
                <a:latin typeface="+mj-lt"/>
                <a:ea typeface="Arial" charset="0"/>
                <a:cs typeface="Times New Roman"/>
              </a:rPr>
              <a:t>(more)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effectLst/>
                <a:latin typeface="+mj-lt"/>
                <a:cs typeface="Times New Roman"/>
              </a:rPr>
              <a:t>Patients </a:t>
            </a:r>
            <a:r>
              <a:rPr lang="en-US" sz="2400" dirty="0">
                <a:effectLst/>
                <a:latin typeface="+mj-lt"/>
                <a:cs typeface="Times New Roman"/>
              </a:rPr>
              <a:t>also have moral responsibilities (e.g., to be truthful, to trust wisely)</a:t>
            </a:r>
          </a:p>
          <a:p>
            <a:pPr lvl="1">
              <a:lnSpc>
                <a:spcPct val="90000"/>
              </a:lnSpc>
              <a:defRPr/>
            </a:pPr>
            <a:endParaRPr lang="en-US" sz="2400" dirty="0" smtClean="0">
              <a:effectLst/>
              <a:latin typeface="+mj-lt"/>
              <a:ea typeface="Arial" charset="0"/>
              <a:cs typeface="Times New Roman"/>
            </a:endParaRPr>
          </a:p>
          <a:p>
            <a:pPr lvl="1">
              <a:lnSpc>
                <a:spcPct val="90000"/>
              </a:lnSpc>
              <a:defRPr/>
            </a:pPr>
            <a:endParaRPr lang="en-US" sz="2400" dirty="0">
              <a:effectLst/>
              <a:latin typeface="+mj-lt"/>
              <a:ea typeface="Arial" charset="0"/>
              <a:cs typeface="Times New Roman"/>
            </a:endParaRPr>
          </a:p>
          <a:p>
            <a:pPr lvl="1">
              <a:lnSpc>
                <a:spcPct val="90000"/>
              </a:lnSpc>
              <a:defRPr/>
            </a:pPr>
            <a:endParaRPr lang="en-US" sz="2400" dirty="0">
              <a:effectLst/>
              <a:latin typeface="+mj-lt"/>
              <a:ea typeface="Arial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690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310" y="217714"/>
            <a:ext cx="8229600" cy="820060"/>
          </a:xfrm>
        </p:spPr>
        <p:txBody>
          <a:bodyPr/>
          <a:lstStyle/>
          <a:p>
            <a:r>
              <a:rPr lang="en-US" dirty="0" smtClean="0"/>
              <a:t>Challenges to trust in physicians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3"/>
            <a:ext cx="8215710" cy="5257797"/>
          </a:xfrm>
        </p:spPr>
        <p:txBody>
          <a:bodyPr/>
          <a:lstStyle/>
          <a:p>
            <a:r>
              <a:rPr lang="en-US" sz="2400" dirty="0">
                <a:effectLst/>
                <a:latin typeface="+mj-lt"/>
                <a:cs typeface="Times New Roman"/>
              </a:rPr>
              <a:t>P</a:t>
            </a:r>
            <a:r>
              <a:rPr lang="en-US" sz="2400" dirty="0" smtClean="0">
                <a:effectLst/>
                <a:latin typeface="+mj-lt"/>
                <a:cs typeface="Times New Roman"/>
              </a:rPr>
              <a:t>atient interest and organizational interest not aligned</a:t>
            </a:r>
          </a:p>
          <a:p>
            <a:pPr lvl="1"/>
            <a:r>
              <a:rPr lang="en-US" sz="2000" dirty="0" smtClean="0">
                <a:effectLst/>
                <a:latin typeface="+mj-lt"/>
                <a:cs typeface="Times New Roman"/>
              </a:rPr>
              <a:t>E.g., recommend something that is (slightly) better for the patient but much more expensive?</a:t>
            </a:r>
          </a:p>
          <a:p>
            <a:pPr lvl="1"/>
            <a:r>
              <a:rPr lang="en-US" sz="2000" dirty="0" smtClean="0">
                <a:effectLst/>
                <a:latin typeface="+mj-lt"/>
                <a:cs typeface="Times New Roman"/>
              </a:rPr>
              <a:t>E.g., persuade patient to have a “quality measure” done?</a:t>
            </a:r>
          </a:p>
          <a:p>
            <a:r>
              <a:rPr lang="en-US" sz="2400" dirty="0" smtClean="0">
                <a:effectLst/>
                <a:latin typeface="+mj-lt"/>
                <a:cs typeface="Times New Roman"/>
              </a:rPr>
              <a:t>Patient expectations, requests and demands</a:t>
            </a:r>
          </a:p>
          <a:p>
            <a:pPr lvl="1"/>
            <a:r>
              <a:rPr lang="en-US" sz="2000" dirty="0" smtClean="0">
                <a:effectLst/>
                <a:latin typeface="+mj-lt"/>
                <a:cs typeface="Times New Roman"/>
              </a:rPr>
              <a:t>Need for quality relationships and quality discussion (continuity, time, skill)</a:t>
            </a:r>
          </a:p>
          <a:p>
            <a:pPr lvl="1"/>
            <a:r>
              <a:rPr lang="en-US" sz="2000" dirty="0" smtClean="0">
                <a:effectLst/>
                <a:latin typeface="+mj-lt"/>
                <a:cs typeface="Times New Roman"/>
              </a:rPr>
              <a:t>Shared decision-making; giving patient’s preferences serious weight</a:t>
            </a:r>
          </a:p>
          <a:p>
            <a:pPr lvl="1"/>
            <a:r>
              <a:rPr lang="en-US" sz="2000" dirty="0" smtClean="0">
                <a:effectLst/>
                <a:latin typeface="+mj-lt"/>
                <a:cs typeface="Times New Roman"/>
              </a:rPr>
              <a:t>Need for evidence to inform discussions</a:t>
            </a:r>
          </a:p>
          <a:p>
            <a:pPr lvl="1"/>
            <a:r>
              <a:rPr lang="en-US" sz="2000" dirty="0" smtClean="0">
                <a:effectLst/>
                <a:latin typeface="+mj-lt"/>
                <a:cs typeface="Times New Roman"/>
              </a:rPr>
              <a:t>Benefit of patient-oriented materials, tools</a:t>
            </a:r>
          </a:p>
          <a:p>
            <a:pPr lvl="1"/>
            <a:r>
              <a:rPr lang="en-US" sz="2000" dirty="0" smtClean="0">
                <a:effectLst/>
                <a:latin typeface="+mj-lt"/>
                <a:cs typeface="Times New Roman"/>
              </a:rPr>
              <a:t>Perception of patient, family that doctor is trying to save money for the organization may breed distrust</a:t>
            </a:r>
          </a:p>
          <a:p>
            <a:pPr lvl="1"/>
            <a:endParaRPr lang="en-US" sz="2000" dirty="0" smtClean="0">
              <a:effectLst/>
              <a:latin typeface="+mj-lt"/>
              <a:cs typeface="Times New Roman"/>
            </a:endParaRPr>
          </a:p>
          <a:p>
            <a:pPr lvl="1"/>
            <a:endParaRPr lang="en-US" sz="2000" dirty="0" smtClean="0">
              <a:effectLst/>
              <a:latin typeface="+mj-lt"/>
              <a:cs typeface="Times New Roman"/>
            </a:endParaRPr>
          </a:p>
          <a:p>
            <a:endParaRPr lang="en-US" sz="2400" dirty="0">
              <a:effectLst/>
              <a:latin typeface="+mj-lt"/>
              <a:cs typeface="Times New Roman"/>
            </a:endParaRPr>
          </a:p>
          <a:p>
            <a:endParaRPr lang="en-US" sz="2000" dirty="0" smtClean="0">
              <a:effectLst/>
              <a:latin typeface="+mj-lt"/>
              <a:cs typeface="Times New Roman"/>
            </a:endParaRPr>
          </a:p>
          <a:p>
            <a:endParaRPr lang="en-US" sz="2400" dirty="0" smtClean="0">
              <a:effectLst/>
              <a:latin typeface="+mj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815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trust in physicians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effectLst/>
                <a:cs typeface="Times New Roman"/>
              </a:rPr>
              <a:t>Physician compensation</a:t>
            </a:r>
          </a:p>
          <a:p>
            <a:pPr lvl="1"/>
            <a:r>
              <a:rPr lang="en-US" sz="2000" dirty="0">
                <a:effectLst/>
                <a:cs typeface="Times New Roman"/>
              </a:rPr>
              <a:t>All ways of paying physicians carry incentives</a:t>
            </a:r>
          </a:p>
          <a:p>
            <a:pPr lvl="2"/>
            <a:r>
              <a:rPr lang="en-US" sz="2000" dirty="0">
                <a:effectLst/>
                <a:cs typeface="Times New Roman"/>
              </a:rPr>
              <a:t>FFS - $50 vs. $1000 for 20 minute service</a:t>
            </a:r>
          </a:p>
          <a:p>
            <a:pPr lvl="2"/>
            <a:r>
              <a:rPr lang="en-US" sz="2000" dirty="0">
                <a:effectLst/>
                <a:cs typeface="Times New Roman"/>
              </a:rPr>
              <a:t>Salary</a:t>
            </a:r>
          </a:p>
          <a:p>
            <a:pPr lvl="2"/>
            <a:r>
              <a:rPr lang="en-US" sz="2000" dirty="0">
                <a:effectLst/>
                <a:cs typeface="Times New Roman"/>
              </a:rPr>
              <a:t>Prepaid, capitated - large # patients, doctors vs. small #</a:t>
            </a:r>
          </a:p>
          <a:p>
            <a:pPr lvl="2"/>
            <a:r>
              <a:rPr lang="en-US" sz="2000" dirty="0">
                <a:effectLst/>
                <a:cs typeface="Times New Roman"/>
              </a:rPr>
              <a:t>Rewards (bonuses) and penalties (risks) – how much? For what?</a:t>
            </a:r>
          </a:p>
          <a:p>
            <a:pPr lvl="1"/>
            <a:r>
              <a:rPr lang="en-US" sz="2000" dirty="0">
                <a:effectLst/>
                <a:cs typeface="Times New Roman"/>
              </a:rPr>
              <a:t>Doctors respond to money (just like everyone else)</a:t>
            </a:r>
          </a:p>
          <a:p>
            <a:pPr lvl="2"/>
            <a:r>
              <a:rPr lang="en-US" sz="2000" dirty="0">
                <a:effectLst/>
                <a:cs typeface="Times New Roman"/>
              </a:rPr>
              <a:t>Recognize possible inclination</a:t>
            </a:r>
          </a:p>
          <a:p>
            <a:pPr lvl="1"/>
            <a:r>
              <a:rPr lang="en-US" sz="2000" dirty="0">
                <a:effectLst/>
                <a:cs typeface="Times New Roman"/>
              </a:rPr>
              <a:t>Doctors respond to their patients</a:t>
            </a:r>
          </a:p>
          <a:p>
            <a:r>
              <a:rPr lang="en-US" sz="2400" dirty="0">
                <a:effectLst/>
                <a:cs typeface="Times New Roman"/>
              </a:rPr>
              <a:t>Policies and procedures hurt patients</a:t>
            </a:r>
          </a:p>
          <a:p>
            <a:pPr lvl="1"/>
            <a:r>
              <a:rPr lang="en-US" sz="2000" dirty="0">
                <a:effectLst/>
                <a:cs typeface="Times New Roman"/>
              </a:rPr>
              <a:t>Gaming the system, lying vs. working to change</a:t>
            </a:r>
            <a:endParaRPr lang="en-US" sz="2000" dirty="0">
              <a:cs typeface="Times New Roman"/>
            </a:endParaRPr>
          </a:p>
          <a:p>
            <a:endParaRPr lang="en-US" dirty="0"/>
          </a:p>
        </p:txBody>
      </p:sp>
      <p:pic>
        <p:nvPicPr>
          <p:cNvPr id="4" name="Picture 3" descr="devil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1" y="1602014"/>
            <a:ext cx="2286001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33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72249"/>
          </a:xfrm>
        </p:spPr>
        <p:txBody>
          <a:bodyPr/>
          <a:lstStyle/>
          <a:p>
            <a:r>
              <a:rPr lang="en-US" dirty="0" smtClean="0"/>
              <a:t>Trust in healthcare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197" y="889000"/>
            <a:ext cx="8639803" cy="5582980"/>
          </a:xfrm>
        </p:spPr>
        <p:txBody>
          <a:bodyPr/>
          <a:lstStyle/>
          <a:p>
            <a:r>
              <a:rPr lang="en-US" sz="2400" dirty="0">
                <a:latin typeface="+mj-lt"/>
              </a:rPr>
              <a:t>P</a:t>
            </a:r>
            <a:r>
              <a:rPr lang="en-US" sz="2400" dirty="0" smtClean="0">
                <a:latin typeface="+mj-lt"/>
              </a:rPr>
              <a:t>rovider organizations</a:t>
            </a:r>
          </a:p>
          <a:p>
            <a:pPr lvl="1"/>
            <a:r>
              <a:rPr lang="en-US" sz="2400" dirty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ntrusted with </a:t>
            </a:r>
            <a:r>
              <a:rPr lang="en-US" sz="2400" dirty="0">
                <a:latin typeface="+mj-lt"/>
              </a:rPr>
              <a:t>health, well-being, treatment decisions, and private </a:t>
            </a:r>
            <a:r>
              <a:rPr lang="en-US" sz="2400" dirty="0" smtClean="0">
                <a:latin typeface="+mj-lt"/>
              </a:rPr>
              <a:t>information of </a:t>
            </a:r>
            <a:r>
              <a:rPr lang="en-US" sz="2400" dirty="0">
                <a:latin typeface="+mj-lt"/>
              </a:rPr>
              <a:t>patients </a:t>
            </a:r>
            <a:r>
              <a:rPr lang="en-US" sz="2400" dirty="0" smtClean="0">
                <a:latin typeface="+mj-lt"/>
              </a:rPr>
              <a:t>and </a:t>
            </a:r>
            <a:r>
              <a:rPr lang="en-US" sz="2400" dirty="0">
                <a:latin typeface="+mj-lt"/>
              </a:rPr>
              <a:t>potential </a:t>
            </a:r>
            <a:r>
              <a:rPr lang="en-US" sz="2400" dirty="0" smtClean="0">
                <a:latin typeface="+mj-lt"/>
              </a:rPr>
              <a:t>patients </a:t>
            </a:r>
          </a:p>
          <a:p>
            <a:pPr lvl="1"/>
            <a:r>
              <a:rPr lang="en-US" sz="2400" dirty="0" smtClean="0">
                <a:latin typeface="+mj-lt"/>
                <a:sym typeface="Wingdings"/>
              </a:rPr>
              <a:t></a:t>
            </a:r>
            <a:r>
              <a:rPr lang="en-US" sz="2400" dirty="0" smtClean="0">
                <a:latin typeface="+mj-lt"/>
              </a:rPr>
              <a:t>competence</a:t>
            </a:r>
            <a:r>
              <a:rPr lang="en-US" sz="2400" dirty="0">
                <a:latin typeface="+mj-lt"/>
              </a:rPr>
              <a:t>, beneficence, </a:t>
            </a:r>
            <a:r>
              <a:rPr lang="en-US" sz="2400" dirty="0" smtClean="0">
                <a:latin typeface="+mj-lt"/>
              </a:rPr>
              <a:t>confidentiality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smtClean="0">
                <a:latin typeface="+mj-lt"/>
              </a:rPr>
              <a:t>more. </a:t>
            </a:r>
          </a:p>
          <a:p>
            <a:r>
              <a:rPr lang="en-US" sz="2400" dirty="0">
                <a:latin typeface="+mj-lt"/>
              </a:rPr>
              <a:t>P</a:t>
            </a:r>
            <a:r>
              <a:rPr lang="en-US" sz="2400" dirty="0" smtClean="0">
                <a:latin typeface="+mj-lt"/>
              </a:rPr>
              <a:t>ayer organizations </a:t>
            </a:r>
          </a:p>
          <a:p>
            <a:pPr lvl="1"/>
            <a:r>
              <a:rPr lang="en-US" sz="2400" dirty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ntrusted </a:t>
            </a:r>
            <a:r>
              <a:rPr lang="en-US" sz="2400" dirty="0">
                <a:latin typeface="+mj-lt"/>
              </a:rPr>
              <a:t>with pooled, limited </a:t>
            </a:r>
            <a:r>
              <a:rPr lang="en-US" sz="2400" dirty="0" smtClean="0">
                <a:latin typeface="+mj-lt"/>
              </a:rPr>
              <a:t>resources and </a:t>
            </a:r>
            <a:r>
              <a:rPr lang="en-US" sz="2400" dirty="0">
                <a:latin typeface="+mj-lt"/>
              </a:rPr>
              <a:t>the financial well-being of individuals confronting </a:t>
            </a:r>
            <a:r>
              <a:rPr lang="en-US" sz="2400" dirty="0" smtClean="0">
                <a:latin typeface="+mj-lt"/>
              </a:rPr>
              <a:t>illness</a:t>
            </a:r>
            <a:r>
              <a:rPr lang="en-US" sz="2400" dirty="0">
                <a:latin typeface="+mj-lt"/>
              </a:rPr>
              <a:t>, especially catastrophic illness. </a:t>
            </a:r>
            <a:endParaRPr lang="en-US" sz="2400" dirty="0" smtClean="0">
              <a:latin typeface="+mj-lt"/>
            </a:endParaRPr>
          </a:p>
          <a:p>
            <a:pPr lvl="1"/>
            <a:r>
              <a:rPr lang="en-US" sz="2400" dirty="0" smtClean="0">
                <a:latin typeface="+mj-lt"/>
                <a:sym typeface="Wingdings"/>
              </a:rPr>
              <a:t></a:t>
            </a:r>
            <a:r>
              <a:rPr lang="en-US" sz="2400" dirty="0" smtClean="0">
                <a:latin typeface="+mj-lt"/>
              </a:rPr>
              <a:t> fair and prudent </a:t>
            </a:r>
            <a:r>
              <a:rPr lang="en-US" sz="2400" dirty="0">
                <a:latin typeface="+mj-lt"/>
              </a:rPr>
              <a:t>use of resources, fidelity to and beneficence for </a:t>
            </a:r>
            <a:r>
              <a:rPr lang="en-US" sz="2400" dirty="0" smtClean="0">
                <a:latin typeface="+mj-lt"/>
              </a:rPr>
              <a:t>the patient in need of resources. </a:t>
            </a:r>
          </a:p>
          <a:p>
            <a:r>
              <a:rPr lang="en-US" sz="2400" dirty="0">
                <a:latin typeface="+mj-lt"/>
              </a:rPr>
              <a:t>P</a:t>
            </a:r>
            <a:r>
              <a:rPr lang="en-US" sz="2400" dirty="0" smtClean="0">
                <a:latin typeface="+mj-lt"/>
              </a:rPr>
              <a:t>laces where clinical professionals work </a:t>
            </a:r>
          </a:p>
          <a:p>
            <a:pPr lvl="1"/>
            <a:r>
              <a:rPr lang="en-US" sz="2400" dirty="0">
                <a:latin typeface="+mj-lt"/>
              </a:rPr>
              <a:t>S</a:t>
            </a:r>
            <a:r>
              <a:rPr lang="en-US" sz="2400" dirty="0" smtClean="0">
                <a:latin typeface="+mj-lt"/>
              </a:rPr>
              <a:t>afeguard trust-based relationships. </a:t>
            </a:r>
          </a:p>
          <a:p>
            <a:r>
              <a:rPr lang="en-US" sz="2400" dirty="0" smtClean="0">
                <a:latin typeface="+mj-lt"/>
              </a:rPr>
              <a:t>Employers</a:t>
            </a:r>
          </a:p>
          <a:p>
            <a:r>
              <a:rPr lang="en-US" sz="2400" dirty="0" smtClean="0">
                <a:latin typeface="+mj-lt"/>
              </a:rPr>
              <a:t>Result of social investment</a:t>
            </a:r>
          </a:p>
        </p:txBody>
      </p:sp>
    </p:spTree>
    <p:extLst>
      <p:ext uri="{BB962C8B-B14F-4D97-AF65-F5344CB8AC3E}">
        <p14:creationId xmlns:p14="http://schemas.microsoft.com/office/powerpoint/2010/main" val="147125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Challenges to Trust in ACOs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181"/>
            <a:ext cx="8229600" cy="4530725"/>
          </a:xfrm>
        </p:spPr>
        <p:txBody>
          <a:bodyPr/>
          <a:lstStyle/>
          <a:p>
            <a:r>
              <a:rPr lang="en-US" sz="2400" dirty="0" smtClean="0"/>
              <a:t>Planning and management for efficiency (administrative competence) vs. recognizing individuality of patients</a:t>
            </a:r>
          </a:p>
          <a:p>
            <a:r>
              <a:rPr lang="en-US" sz="2400" dirty="0" smtClean="0"/>
              <a:t>Planning </a:t>
            </a:r>
            <a:r>
              <a:rPr lang="en-US" sz="2400" dirty="0"/>
              <a:t>and management for efficiency (administrative competence) vs.  </a:t>
            </a:r>
            <a:r>
              <a:rPr lang="en-US" sz="2400" dirty="0" smtClean="0"/>
              <a:t>uncertainty of predictions</a:t>
            </a:r>
          </a:p>
          <a:p>
            <a:pPr lvl="1"/>
            <a:r>
              <a:rPr lang="en-US" sz="2000" dirty="0" smtClean="0"/>
              <a:t>E.g., being prepared for public health crisis or economic crisis</a:t>
            </a:r>
            <a:endParaRPr lang="en-US" sz="2400" dirty="0" smtClean="0"/>
          </a:p>
          <a:p>
            <a:r>
              <a:rPr lang="en-US" sz="2400" dirty="0" smtClean="0"/>
              <a:t>Supporting clinicians’ duties of advocacy for patients</a:t>
            </a:r>
          </a:p>
          <a:p>
            <a:r>
              <a:rPr lang="en-US" sz="2400" dirty="0" smtClean="0"/>
              <a:t>Fostering trust - e.g., continuity, time with nurses and doctors</a:t>
            </a:r>
          </a:p>
          <a:p>
            <a:r>
              <a:rPr lang="en-US" sz="2400" i="1" dirty="0" smtClean="0"/>
              <a:t>Measured</a:t>
            </a:r>
            <a:r>
              <a:rPr lang="en-US" sz="2400" dirty="0" smtClean="0"/>
              <a:t> quality is not the only or all of quality</a:t>
            </a:r>
          </a:p>
          <a:p>
            <a:pPr lvl="1"/>
            <a:r>
              <a:rPr lang="en-US" sz="2000" dirty="0"/>
              <a:t>‘study to the test’ phenomenon</a:t>
            </a:r>
            <a:endParaRPr lang="en-US" sz="2000" dirty="0" smtClean="0"/>
          </a:p>
          <a:p>
            <a:r>
              <a:rPr lang="en-US" sz="2400" dirty="0" smtClean="0"/>
              <a:t>Caring for the underserved</a:t>
            </a:r>
          </a:p>
          <a:p>
            <a:r>
              <a:rPr lang="en-US" sz="2400" dirty="0" smtClean="0"/>
              <a:t>Seeking and addressing health disparities</a:t>
            </a:r>
          </a:p>
          <a:p>
            <a:r>
              <a:rPr lang="en-US" sz="2400" dirty="0" smtClean="0"/>
              <a:t>Community health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64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196" y="214799"/>
            <a:ext cx="8572804" cy="664554"/>
          </a:xfrm>
        </p:spPr>
        <p:txBody>
          <a:bodyPr/>
          <a:lstStyle/>
          <a:p>
            <a:r>
              <a:rPr lang="en-US" sz="3600" dirty="0"/>
              <a:t>Physicians AND healthcare organizations have moral responsibilities in health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196" y="1024497"/>
            <a:ext cx="8572804" cy="5833503"/>
          </a:xfrm>
        </p:spPr>
        <p:txBody>
          <a:bodyPr/>
          <a:lstStyle/>
          <a:p>
            <a:r>
              <a:rPr lang="en-US" sz="2400" dirty="0" smtClean="0"/>
              <a:t>Physicians - stronger obligations of advocacy, some obligations of resource stewardship and fairness</a:t>
            </a:r>
          </a:p>
          <a:p>
            <a:r>
              <a:rPr lang="en-US" sz="2400" dirty="0" smtClean="0"/>
              <a:t>Organizations - greater obligations of administrative competence, resource stewardship and fairness</a:t>
            </a:r>
          </a:p>
          <a:p>
            <a:r>
              <a:rPr lang="en-US" sz="2400" dirty="0" smtClean="0"/>
              <a:t>Both - obligations of competence, albeit in different ways</a:t>
            </a:r>
          </a:p>
          <a:p>
            <a:r>
              <a:rPr lang="en-US" sz="2400" dirty="0" smtClean="0"/>
              <a:t>Both - accountable to patients, potential patients, and society </a:t>
            </a:r>
          </a:p>
          <a:p>
            <a:r>
              <a:rPr lang="en-US" sz="2400" dirty="0" smtClean="0"/>
              <a:t>Physicians’ actions affect trust in themselves, other physicians, and organization</a:t>
            </a:r>
          </a:p>
          <a:p>
            <a:pPr lvl="1"/>
            <a:r>
              <a:rPr lang="en-US" sz="2400" dirty="0" smtClean="0"/>
              <a:t>E.g., responding to patient requests</a:t>
            </a:r>
          </a:p>
          <a:p>
            <a:r>
              <a:rPr lang="en-US" sz="2400" dirty="0" smtClean="0"/>
              <a:t>Organization’s actions affect trust in organization and physicians</a:t>
            </a:r>
          </a:p>
          <a:p>
            <a:pPr lvl="1"/>
            <a:r>
              <a:rPr lang="en-US" sz="2400" dirty="0" smtClean="0"/>
              <a:t>E.g., handling medical harm, compensation of physicians, continuity, time</a:t>
            </a:r>
          </a:p>
        </p:txBody>
      </p:sp>
    </p:spTree>
    <p:extLst>
      <p:ext uri="{BB962C8B-B14F-4D97-AF65-F5344CB8AC3E}">
        <p14:creationId xmlns:p14="http://schemas.microsoft.com/office/powerpoint/2010/main" val="156957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010" y="1420814"/>
            <a:ext cx="8336790" cy="4710112"/>
          </a:xfrm>
        </p:spPr>
        <p:txBody>
          <a:bodyPr/>
          <a:lstStyle/>
          <a:p>
            <a:r>
              <a:rPr lang="en-US" sz="2400" dirty="0">
                <a:effectLst/>
                <a:latin typeface="Arial"/>
                <a:cs typeface="Arial"/>
              </a:rPr>
              <a:t>A</a:t>
            </a:r>
            <a:r>
              <a:rPr lang="en-US" sz="2400" dirty="0" smtClean="0">
                <a:effectLst/>
                <a:latin typeface="Arial"/>
                <a:cs typeface="Arial"/>
              </a:rPr>
              <a:t>ny health </a:t>
            </a:r>
            <a:r>
              <a:rPr lang="en-US" sz="2400" dirty="0">
                <a:effectLst/>
                <a:latin typeface="Arial"/>
                <a:cs typeface="Arial"/>
              </a:rPr>
              <a:t>care provider group that cares for more than 5,000 Medicare </a:t>
            </a:r>
            <a:r>
              <a:rPr lang="en-US" sz="2400" dirty="0" smtClean="0">
                <a:effectLst/>
                <a:latin typeface="Arial"/>
                <a:cs typeface="Arial"/>
              </a:rPr>
              <a:t>FFS beneficiaries can </a:t>
            </a:r>
            <a:r>
              <a:rPr lang="en-US" sz="2400" dirty="0">
                <a:effectLst/>
                <a:latin typeface="Arial"/>
                <a:cs typeface="Arial"/>
              </a:rPr>
              <a:t>form an ACO and apply to </a:t>
            </a:r>
            <a:r>
              <a:rPr lang="en-US" sz="2400" dirty="0" smtClean="0">
                <a:effectLst/>
                <a:latin typeface="Arial"/>
                <a:cs typeface="Arial"/>
              </a:rPr>
              <a:t>participate in Medicare “shared savings.” </a:t>
            </a:r>
          </a:p>
          <a:p>
            <a:r>
              <a:rPr lang="en-US" sz="2400" dirty="0" smtClean="0">
                <a:effectLst/>
                <a:latin typeface="Arial"/>
                <a:cs typeface="Arial"/>
              </a:rPr>
              <a:t>Plan A) ACO </a:t>
            </a:r>
            <a:r>
              <a:rPr lang="en-US" sz="2400" dirty="0">
                <a:effectLst/>
                <a:latin typeface="Arial"/>
                <a:cs typeface="Arial"/>
              </a:rPr>
              <a:t>shares savings but suffers no loss if its expenditures are higher than the </a:t>
            </a:r>
            <a:r>
              <a:rPr lang="en-US" sz="2400" dirty="0" smtClean="0">
                <a:effectLst/>
                <a:latin typeface="Arial"/>
                <a:cs typeface="Arial"/>
              </a:rPr>
              <a:t>benchmark</a:t>
            </a:r>
          </a:p>
          <a:p>
            <a:r>
              <a:rPr lang="en-US" sz="2400" dirty="0" smtClean="0">
                <a:effectLst/>
                <a:latin typeface="Arial"/>
                <a:cs typeface="Arial"/>
              </a:rPr>
              <a:t>Plan B) ACO </a:t>
            </a:r>
            <a:r>
              <a:rPr lang="en-US" sz="2400" dirty="0">
                <a:effectLst/>
                <a:latin typeface="Arial"/>
                <a:cs typeface="Arial"/>
              </a:rPr>
              <a:t>can share a greater portion of the savings at the risk of having to pay back a portion of Medicare’s losses if its expenditures are higher than the </a:t>
            </a:r>
            <a:r>
              <a:rPr lang="en-US" sz="2400" dirty="0" smtClean="0">
                <a:effectLst/>
                <a:latin typeface="Arial"/>
                <a:cs typeface="Arial"/>
              </a:rPr>
              <a:t>benchmark.</a:t>
            </a:r>
          </a:p>
          <a:p>
            <a:r>
              <a:rPr lang="en-US" sz="2400" dirty="0" smtClean="0">
                <a:effectLst/>
                <a:latin typeface="Arial"/>
                <a:cs typeface="Arial"/>
              </a:rPr>
              <a:t>Both require </a:t>
            </a:r>
            <a:r>
              <a:rPr lang="en-US" sz="2400" dirty="0">
                <a:effectLst/>
                <a:latin typeface="Arial"/>
                <a:cs typeface="Arial"/>
              </a:rPr>
              <a:t>an ACO to report and meet 33 national quality </a:t>
            </a:r>
            <a:r>
              <a:rPr lang="en-US" sz="2400" dirty="0" smtClean="0">
                <a:effectLst/>
                <a:latin typeface="Arial"/>
                <a:cs typeface="Arial"/>
              </a:rPr>
              <a:t>measures </a:t>
            </a:r>
          </a:p>
          <a:p>
            <a:r>
              <a:rPr lang="en-US" sz="2400" dirty="0" smtClean="0">
                <a:effectLst/>
                <a:latin typeface="Arial"/>
                <a:cs typeface="Arial"/>
              </a:rPr>
              <a:t>NOTE: There are other ACOs </a:t>
            </a:r>
          </a:p>
        </p:txBody>
      </p:sp>
    </p:spTree>
    <p:extLst>
      <p:ext uri="{BB962C8B-B14F-4D97-AF65-F5344CB8AC3E}">
        <p14:creationId xmlns:p14="http://schemas.microsoft.com/office/powerpoint/2010/main" val="408142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219" y="2050234"/>
            <a:ext cx="7033005" cy="435023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1</a:t>
            </a:r>
            <a:r>
              <a:rPr lang="en-US" sz="2400" b="1" dirty="0" smtClean="0">
                <a:solidFill>
                  <a:srgbClr val="FFFF00"/>
                </a:solidFill>
              </a:rPr>
              <a:t>: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FFFF00"/>
                </a:solidFill>
              </a:rPr>
              <a:t>subject to giving an account </a:t>
            </a:r>
            <a:r>
              <a:rPr lang="en-US" sz="2400" b="1" dirty="0">
                <a:solidFill>
                  <a:srgbClr val="FFFF00"/>
                </a:solidFill>
              </a:rPr>
              <a:t>:</a:t>
            </a:r>
            <a:r>
              <a:rPr lang="en-US" sz="2400" dirty="0">
                <a:solidFill>
                  <a:srgbClr val="FFFF00"/>
                </a:solidFill>
              </a:rPr>
              <a:t> answerable 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2</a:t>
            </a:r>
            <a:r>
              <a:rPr lang="en-US" sz="2400" b="1" dirty="0" smtClean="0">
                <a:solidFill>
                  <a:srgbClr val="FFFF00"/>
                </a:solidFill>
              </a:rPr>
              <a:t>: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FFFF00"/>
                </a:solidFill>
              </a:rPr>
              <a:t>capable of being accounted for </a:t>
            </a:r>
            <a:r>
              <a:rPr lang="en-US" sz="2400" b="1" dirty="0">
                <a:solidFill>
                  <a:srgbClr val="FFFF00"/>
                </a:solidFill>
              </a:rPr>
              <a:t>:</a:t>
            </a:r>
            <a:r>
              <a:rPr lang="en-US" sz="2400" dirty="0">
                <a:solidFill>
                  <a:srgbClr val="FFFF00"/>
                </a:solidFill>
              </a:rPr>
              <a:t> explainable 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lvl="6" indent="0">
              <a:buClr>
                <a:schemeClr val="hlink"/>
              </a:buClr>
              <a:buNone/>
            </a:pPr>
            <a:r>
              <a:rPr lang="en-US" sz="2400" dirty="0"/>
              <a:t>	</a:t>
            </a:r>
            <a:r>
              <a:rPr lang="en-US" sz="2400" dirty="0" smtClean="0"/>
              <a:t>			-</a:t>
            </a:r>
            <a:r>
              <a:rPr lang="en-US" sz="1200" dirty="0" smtClean="0"/>
              <a:t>Merriam</a:t>
            </a:r>
            <a:r>
              <a:rPr lang="en-US" sz="1200" dirty="0"/>
              <a:t>-Webster online dictionary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49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674"/>
            <a:ext cx="8229600" cy="995196"/>
          </a:xfrm>
        </p:spPr>
        <p:txBody>
          <a:bodyPr/>
          <a:lstStyle/>
          <a:p>
            <a:r>
              <a:rPr lang="en-US" dirty="0" smtClean="0"/>
              <a:t>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95" y="1060870"/>
            <a:ext cx="8533046" cy="519958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1</a:t>
            </a:r>
            <a:r>
              <a:rPr lang="en-US" sz="2400" b="1" dirty="0" smtClean="0">
                <a:solidFill>
                  <a:schemeClr val="accent3"/>
                </a:solidFill>
              </a:rPr>
              <a:t>: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en-US" sz="2400" dirty="0">
                <a:solidFill>
                  <a:schemeClr val="accent3"/>
                </a:solidFill>
              </a:rPr>
              <a:t>suffering of mind </a:t>
            </a:r>
            <a:r>
              <a:rPr lang="en-US" sz="2400" b="1" dirty="0">
                <a:solidFill>
                  <a:schemeClr val="accent3"/>
                </a:solidFill>
              </a:rPr>
              <a:t>:</a:t>
            </a:r>
            <a:r>
              <a:rPr lang="en-US" sz="2400" dirty="0">
                <a:solidFill>
                  <a:schemeClr val="accent3"/>
                </a:solidFill>
              </a:rPr>
              <a:t> grief </a:t>
            </a:r>
            <a:endParaRPr lang="en-US" sz="2400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2</a:t>
            </a:r>
            <a:r>
              <a:rPr lang="en-US" sz="2400" i="1" dirty="0" smtClean="0">
                <a:solidFill>
                  <a:schemeClr val="accent3"/>
                </a:solidFill>
              </a:rPr>
              <a:t>a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en-US" sz="2400" b="1" dirty="0">
                <a:solidFill>
                  <a:schemeClr val="accent3"/>
                </a:solidFill>
              </a:rPr>
              <a:t>:</a:t>
            </a:r>
            <a:r>
              <a:rPr lang="en-US" sz="2400" dirty="0">
                <a:solidFill>
                  <a:schemeClr val="accent3"/>
                </a:solidFill>
              </a:rPr>
              <a:t> a disquieted state of mixed uncertainty, apprehension, and responsibility 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3"/>
                </a:solidFill>
              </a:rPr>
              <a:t>  b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en-US" sz="2400" b="1" dirty="0">
                <a:solidFill>
                  <a:schemeClr val="accent3"/>
                </a:solidFill>
              </a:rPr>
              <a:t>:</a:t>
            </a:r>
            <a:r>
              <a:rPr lang="en-US" sz="2400" dirty="0">
                <a:solidFill>
                  <a:schemeClr val="accent3"/>
                </a:solidFill>
              </a:rPr>
              <a:t> a cause for such anxiety </a:t>
            </a:r>
            <a:endParaRPr lang="en-US" sz="2400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3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b="1" dirty="0"/>
              <a:t>: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2"/>
                </a:solidFill>
              </a:rPr>
              <a:t>painstaking or watchful attention </a:t>
            </a:r>
          </a:p>
          <a:p>
            <a:pPr marL="0" indent="0">
              <a:buNone/>
            </a:pPr>
            <a:r>
              <a:rPr lang="en-US" sz="2400" i="1" dirty="0" smtClean="0"/>
              <a:t>  </a:t>
            </a:r>
            <a:r>
              <a:rPr lang="en-US" sz="2400" i="1" dirty="0" smtClean="0">
                <a:solidFill>
                  <a:srgbClr val="ACB3C1"/>
                </a:solidFill>
              </a:rPr>
              <a:t>b</a:t>
            </a:r>
            <a:r>
              <a:rPr lang="en-US" sz="2400" dirty="0" smtClean="0">
                <a:solidFill>
                  <a:srgbClr val="ACB3C1"/>
                </a:solidFill>
              </a:rPr>
              <a:t> </a:t>
            </a:r>
            <a:r>
              <a:rPr lang="en-US" sz="2400" b="1" dirty="0">
                <a:solidFill>
                  <a:srgbClr val="ACB3C1"/>
                </a:solidFill>
              </a:rPr>
              <a:t>:</a:t>
            </a:r>
            <a:r>
              <a:rPr lang="en-US" sz="2400" dirty="0">
                <a:solidFill>
                  <a:srgbClr val="ACB3C1"/>
                </a:solidFill>
              </a:rPr>
              <a:t> maintenance </a:t>
            </a:r>
            <a:r>
              <a:rPr lang="en-US" sz="2400" dirty="0" smtClean="0">
                <a:solidFill>
                  <a:srgbClr val="ACB3C1"/>
                </a:solidFill>
              </a:rPr>
              <a:t> </a:t>
            </a:r>
            <a:endParaRPr lang="en-US" sz="2400" dirty="0">
              <a:solidFill>
                <a:srgbClr val="ACB3C1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4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EBEB23"/>
                </a:solidFill>
              </a:rPr>
              <a:t>regard coming from desire or esteem </a:t>
            </a:r>
          </a:p>
          <a:p>
            <a:pPr marL="0" indent="0">
              <a:buNone/>
            </a:pPr>
            <a:r>
              <a:rPr lang="en-US" sz="2400" dirty="0" smtClean="0"/>
              <a:t>5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EBEB23"/>
                </a:solidFill>
              </a:rPr>
              <a:t>charge, supervision </a:t>
            </a:r>
            <a:endParaRPr lang="en-US" sz="2400" dirty="0" smtClean="0">
              <a:solidFill>
                <a:srgbClr val="EBEB23"/>
              </a:solidFill>
            </a:endParaRPr>
          </a:p>
          <a:p>
            <a:pPr marL="457200" lvl="1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&lt;</a:t>
            </a:r>
            <a:r>
              <a:rPr lang="en-US" sz="2400" dirty="0">
                <a:solidFill>
                  <a:schemeClr val="tx2"/>
                </a:solidFill>
              </a:rPr>
              <a:t>under a doctor's </a:t>
            </a:r>
            <a:r>
              <a:rPr lang="en-US" sz="2400" i="1" dirty="0">
                <a:solidFill>
                  <a:schemeClr val="tx2"/>
                </a:solidFill>
              </a:rPr>
              <a:t>care</a:t>
            </a:r>
            <a:r>
              <a:rPr lang="en-US" sz="2400" dirty="0">
                <a:solidFill>
                  <a:schemeClr val="tx2"/>
                </a:solidFill>
              </a:rPr>
              <a:t>&gt;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6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a person or thing that is an object of attention, anxiety, or solicitude 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lvl="6" indent="0">
              <a:buClr>
                <a:schemeClr val="hlink"/>
              </a:buClr>
              <a:buNone/>
            </a:pPr>
            <a:r>
              <a:rPr lang="en-US" sz="2400" dirty="0">
                <a:solidFill>
                  <a:srgbClr val="EBEB23"/>
                </a:solidFill>
              </a:rPr>
              <a:t>	</a:t>
            </a:r>
            <a:r>
              <a:rPr lang="en-US" sz="2400" dirty="0" smtClean="0">
                <a:solidFill>
                  <a:srgbClr val="EBEB23"/>
                </a:solidFill>
              </a:rPr>
              <a:t>				-</a:t>
            </a:r>
            <a:r>
              <a:rPr lang="en-US" sz="1200" dirty="0" smtClean="0"/>
              <a:t>Merriam</a:t>
            </a:r>
            <a:r>
              <a:rPr lang="en-US" sz="1200" dirty="0"/>
              <a:t>-Webster online dictionary</a:t>
            </a:r>
          </a:p>
          <a:p>
            <a:pPr marL="0" indent="0">
              <a:buNone/>
            </a:pPr>
            <a:endParaRPr lang="en-US" sz="2400" dirty="0">
              <a:solidFill>
                <a:srgbClr val="EBEB23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322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A3A3A3"/>
                </a:solidFill>
              </a:rPr>
              <a:t>1</a:t>
            </a:r>
            <a:r>
              <a:rPr lang="en-US" sz="2400" i="1" dirty="0" smtClean="0">
                <a:solidFill>
                  <a:srgbClr val="A3A3A3"/>
                </a:solidFill>
              </a:rPr>
              <a:t>a</a:t>
            </a:r>
            <a:r>
              <a:rPr lang="en-US" sz="2400" dirty="0" smtClean="0">
                <a:solidFill>
                  <a:srgbClr val="A3A3A3"/>
                </a:solidFill>
              </a:rPr>
              <a:t> </a:t>
            </a:r>
            <a:r>
              <a:rPr lang="en-US" sz="2400" b="1" dirty="0">
                <a:solidFill>
                  <a:srgbClr val="A3A3A3"/>
                </a:solidFill>
              </a:rPr>
              <a:t>:</a:t>
            </a:r>
            <a:r>
              <a:rPr lang="en-US" sz="2400" dirty="0">
                <a:solidFill>
                  <a:srgbClr val="A3A3A3"/>
                </a:solidFill>
              </a:rPr>
              <a:t> the act or process of organizing or of being organized </a:t>
            </a:r>
          </a:p>
          <a:p>
            <a:r>
              <a:rPr lang="en-US" sz="2400" i="1" dirty="0" smtClean="0">
                <a:solidFill>
                  <a:srgbClr val="A3A3A3"/>
                </a:solidFill>
              </a:rPr>
              <a:t>  b</a:t>
            </a:r>
            <a:r>
              <a:rPr lang="en-US" sz="2400" dirty="0" smtClean="0">
                <a:solidFill>
                  <a:srgbClr val="A3A3A3"/>
                </a:solidFill>
              </a:rPr>
              <a:t> </a:t>
            </a:r>
            <a:r>
              <a:rPr lang="en-US" sz="2400" b="1" dirty="0">
                <a:solidFill>
                  <a:srgbClr val="A3A3A3"/>
                </a:solidFill>
              </a:rPr>
              <a:t>:</a:t>
            </a:r>
            <a:r>
              <a:rPr lang="en-US" sz="2400" dirty="0">
                <a:solidFill>
                  <a:srgbClr val="A3A3A3"/>
                </a:solidFill>
              </a:rPr>
              <a:t> the condition or manner of being organized </a:t>
            </a:r>
          </a:p>
          <a:p>
            <a:r>
              <a:rPr lang="en-US" sz="2400" dirty="0" smtClean="0">
                <a:solidFill>
                  <a:srgbClr val="A3A3A3"/>
                </a:solidFill>
              </a:rPr>
              <a:t>2</a:t>
            </a:r>
            <a:r>
              <a:rPr lang="en-US" sz="2400" i="1" dirty="0" smtClean="0">
                <a:solidFill>
                  <a:srgbClr val="A3A3A3"/>
                </a:solidFill>
              </a:rPr>
              <a:t>a</a:t>
            </a:r>
            <a:r>
              <a:rPr lang="en-US" sz="2400" dirty="0" smtClean="0">
                <a:solidFill>
                  <a:srgbClr val="A3A3A3"/>
                </a:solidFill>
              </a:rPr>
              <a:t> </a:t>
            </a:r>
            <a:r>
              <a:rPr lang="en-US" sz="2400" b="1" dirty="0">
                <a:solidFill>
                  <a:srgbClr val="A3A3A3"/>
                </a:solidFill>
              </a:rPr>
              <a:t>:</a:t>
            </a:r>
            <a:r>
              <a:rPr lang="en-US" sz="2400" dirty="0">
                <a:solidFill>
                  <a:srgbClr val="A3A3A3"/>
                </a:solidFill>
              </a:rPr>
              <a:t> association, </a:t>
            </a:r>
            <a:r>
              <a:rPr lang="en-US" sz="2400" dirty="0" smtClean="0">
                <a:solidFill>
                  <a:srgbClr val="A3A3A3"/>
                </a:solidFill>
              </a:rPr>
              <a:t>society</a:t>
            </a:r>
            <a:endParaRPr lang="en-US" sz="2400" dirty="0">
              <a:solidFill>
                <a:srgbClr val="A3A3A3"/>
              </a:solidFill>
            </a:endParaRPr>
          </a:p>
          <a:p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b="1" dirty="0"/>
              <a:t>: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2"/>
                </a:solidFill>
              </a:rPr>
              <a:t>an administrative and functional structure (as a business or a political party); </a:t>
            </a:r>
            <a:r>
              <a:rPr lang="en-US" sz="2400" i="1" dirty="0">
                <a:solidFill>
                  <a:schemeClr val="tx2"/>
                </a:solidFill>
              </a:rPr>
              <a:t>also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:</a:t>
            </a:r>
            <a:r>
              <a:rPr lang="en-US" sz="2400" dirty="0">
                <a:solidFill>
                  <a:schemeClr val="tx2"/>
                </a:solidFill>
              </a:rPr>
              <a:t> the personnel of such a structure </a:t>
            </a:r>
            <a:endParaRPr lang="en-US" sz="2400" dirty="0" smtClean="0">
              <a:solidFill>
                <a:schemeClr val="tx2"/>
              </a:solidFill>
            </a:endParaRPr>
          </a:p>
          <a:p>
            <a:endParaRPr lang="en-US" sz="2400" dirty="0">
              <a:solidFill>
                <a:schemeClr val="tx2"/>
              </a:solidFill>
            </a:endParaRPr>
          </a:p>
          <a:p>
            <a:pPr lvl="6"/>
            <a:r>
              <a:rPr lang="en-US" sz="1200" dirty="0" smtClean="0"/>
              <a:t>Merriam-Webster online dictionary</a:t>
            </a:r>
            <a:endParaRPr lang="en-US" sz="1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578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771" y="118985"/>
            <a:ext cx="4640943" cy="944253"/>
          </a:xfrm>
        </p:spPr>
        <p:txBody>
          <a:bodyPr/>
          <a:lstStyle/>
          <a:p>
            <a:r>
              <a:rPr lang="en-US" dirty="0" smtClean="0"/>
              <a:t>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6314" y="787400"/>
            <a:ext cx="3606800" cy="4985657"/>
          </a:xfrm>
        </p:spPr>
        <p:txBody>
          <a:bodyPr/>
          <a:lstStyle/>
          <a:p>
            <a:r>
              <a:rPr lang="en-US" dirty="0" smtClean="0"/>
              <a:t>Personal</a:t>
            </a:r>
          </a:p>
          <a:p>
            <a:r>
              <a:rPr lang="en-US" dirty="0" smtClean="0"/>
              <a:t>Organizational</a:t>
            </a:r>
          </a:p>
          <a:p>
            <a:r>
              <a:rPr lang="en-US" dirty="0" smtClean="0"/>
              <a:t>Professional 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Political</a:t>
            </a:r>
          </a:p>
          <a:p>
            <a:r>
              <a:rPr lang="en-US" dirty="0">
                <a:solidFill>
                  <a:schemeClr val="accent3"/>
                </a:solidFill>
              </a:rPr>
              <a:t>Mutual 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Development oriented – “The Paris Principle”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5" name="Picture 4" descr="eiffel-tower-black-and-white-sketch-i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373" y="4795157"/>
            <a:ext cx="1196340" cy="1790700"/>
          </a:xfrm>
          <a:prstGeom prst="rect">
            <a:avLst/>
          </a:prstGeom>
        </p:spPr>
      </p:pic>
      <p:pic>
        <p:nvPicPr>
          <p:cNvPr id="9" name="Content Placeholder 3" descr="broken window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88" b="12188"/>
          <a:stretch>
            <a:fillRect/>
          </a:stretch>
        </p:blipFill>
        <p:spPr bwMode="auto">
          <a:xfrm>
            <a:off x="168167" y="1074190"/>
            <a:ext cx="3665863" cy="201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 descr="ballo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571" y="1839370"/>
            <a:ext cx="1882916" cy="1252995"/>
          </a:xfrm>
          <a:prstGeom prst="rect">
            <a:avLst/>
          </a:prstGeom>
        </p:spPr>
      </p:pic>
      <p:pic>
        <p:nvPicPr>
          <p:cNvPr id="4" name="Picture 3" descr="arches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9" y="5304736"/>
            <a:ext cx="3771091" cy="1306519"/>
          </a:xfrm>
          <a:prstGeom prst="rect">
            <a:avLst/>
          </a:prstGeom>
        </p:spPr>
      </p:pic>
      <p:pic>
        <p:nvPicPr>
          <p:cNvPr id="6" name="Picture 5" descr="acct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18" y="5358270"/>
            <a:ext cx="1733782" cy="1252985"/>
          </a:xfrm>
          <a:prstGeom prst="rect">
            <a:avLst/>
          </a:prstGeom>
        </p:spPr>
      </p:pic>
      <p:pic>
        <p:nvPicPr>
          <p:cNvPr id="8" name="Picture 7" descr="caduceu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13" y="3092365"/>
            <a:ext cx="3324601" cy="221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46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10003" y="62655"/>
            <a:ext cx="6034306" cy="654462"/>
          </a:xfrm>
        </p:spPr>
        <p:txBody>
          <a:bodyPr/>
          <a:lstStyle/>
          <a:p>
            <a:r>
              <a:rPr lang="en-US" sz="3600" dirty="0" smtClean="0"/>
              <a:t>Personal Accountability</a:t>
            </a:r>
            <a:endParaRPr lang="en-US" sz="3600" dirty="0"/>
          </a:p>
        </p:txBody>
      </p:sp>
      <p:pic>
        <p:nvPicPr>
          <p:cNvPr id="7" name="Picture 6" descr="accountability-carto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19" y="1377165"/>
            <a:ext cx="3322606" cy="3976052"/>
          </a:xfrm>
          <a:prstGeom prst="rect">
            <a:avLst/>
          </a:prstGeom>
        </p:spPr>
      </p:pic>
      <p:pic>
        <p:nvPicPr>
          <p:cNvPr id="2" name="Picture 1" descr="dogclean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552" y="3845317"/>
            <a:ext cx="3416300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92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94" y="27795"/>
            <a:ext cx="8783054" cy="772263"/>
          </a:xfrm>
        </p:spPr>
        <p:txBody>
          <a:bodyPr/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Accountability of </a:t>
            </a:r>
            <a:r>
              <a:rPr lang="en-US" sz="3600" b="1" dirty="0"/>
              <a:t>organizations = Collective moral responsibility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012" y="1215571"/>
            <a:ext cx="8443702" cy="5027979"/>
          </a:xfrm>
        </p:spPr>
        <p:txBody>
          <a:bodyPr/>
          <a:lstStyle/>
          <a:p>
            <a:r>
              <a:rPr lang="en-US" sz="2400" dirty="0" smtClean="0"/>
              <a:t>Organizations are </a:t>
            </a:r>
            <a:r>
              <a:rPr lang="en-US" sz="2400" dirty="0" smtClean="0">
                <a:solidFill>
                  <a:srgbClr val="EBEB23"/>
                </a:solidFill>
              </a:rPr>
              <a:t>moral actors </a:t>
            </a:r>
            <a:r>
              <a:rPr lang="en-US" sz="2400" dirty="0" smtClean="0"/>
              <a:t>in modern society</a:t>
            </a:r>
          </a:p>
          <a:p>
            <a:r>
              <a:rPr lang="en-US" sz="2400" dirty="0" smtClean="0"/>
              <a:t>Identity </a:t>
            </a:r>
            <a:r>
              <a:rPr lang="en-US" sz="2400" dirty="0"/>
              <a:t>distinct from the sum </a:t>
            </a:r>
            <a:r>
              <a:rPr lang="en-US" sz="2400" dirty="0" smtClean="0"/>
              <a:t>of individuals</a:t>
            </a:r>
          </a:p>
          <a:p>
            <a:r>
              <a:rPr lang="en-US" sz="2400" dirty="0" smtClean="0"/>
              <a:t>Act intentionally – internal decision-making structures and processes</a:t>
            </a:r>
          </a:p>
          <a:p>
            <a:r>
              <a:rPr lang="en-US" sz="2400" dirty="0" smtClean="0"/>
              <a:t>Create </a:t>
            </a:r>
            <a:r>
              <a:rPr lang="en-US" sz="2400" dirty="0"/>
              <a:t>role </a:t>
            </a:r>
            <a:r>
              <a:rPr lang="en-US" sz="2400" dirty="0" smtClean="0"/>
              <a:t>expectations with moral content</a:t>
            </a:r>
          </a:p>
          <a:p>
            <a:pPr lvl="2"/>
            <a:r>
              <a:rPr lang="en-US" dirty="0" smtClean="0"/>
              <a:t>Doctors and nurses are patient advocates; administrators aim to maximize efficiency</a:t>
            </a:r>
            <a:endParaRPr lang="en-US" dirty="0"/>
          </a:p>
          <a:p>
            <a:r>
              <a:rPr lang="en-US" sz="2400" dirty="0" smtClean="0"/>
              <a:t>Coordinate, subordinate actions and intentions of individuals</a:t>
            </a:r>
          </a:p>
          <a:p>
            <a:r>
              <a:rPr lang="en-US" sz="2400" dirty="0" smtClean="0"/>
              <a:t>Respond to social conditions</a:t>
            </a:r>
          </a:p>
          <a:p>
            <a:pPr lvl="1"/>
            <a:r>
              <a:rPr lang="en-US" sz="2400" dirty="0" smtClean="0"/>
              <a:t>Marketplace</a:t>
            </a:r>
            <a:endParaRPr lang="en-US" sz="2400" dirty="0"/>
          </a:p>
          <a:p>
            <a:pPr lvl="1"/>
            <a:r>
              <a:rPr lang="en-US" sz="2400" dirty="0" smtClean="0"/>
              <a:t>Normative structure – goals, values, norms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8857" y="6243550"/>
            <a:ext cx="769139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/>
            <a:r>
              <a:rPr lang="en-US" sz="1400" dirty="0"/>
              <a:t>Peter French (1979, 1984, 1985, 1992, 1995)  </a:t>
            </a:r>
          </a:p>
          <a:p>
            <a:pPr lvl="8"/>
            <a:r>
              <a:rPr lang="en-US" sz="1400" dirty="0" smtClean="0"/>
              <a:t>SD Goold</a:t>
            </a:r>
            <a:r>
              <a:rPr lang="en-US" sz="1400" dirty="0"/>
              <a:t>, 2001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70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Accountable to whom?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486" y="1478870"/>
            <a:ext cx="8447314" cy="4985658"/>
          </a:xfrm>
        </p:spPr>
        <p:txBody>
          <a:bodyPr/>
          <a:lstStyle/>
          <a:p>
            <a:r>
              <a:rPr lang="en-US" sz="2400" dirty="0" smtClean="0"/>
              <a:t>Depends on the role of the organization or professional</a:t>
            </a:r>
          </a:p>
          <a:p>
            <a:pPr lvl="1"/>
            <a:r>
              <a:rPr lang="en-US" sz="2400" dirty="0" smtClean="0"/>
              <a:t>Providing health care</a:t>
            </a:r>
          </a:p>
          <a:p>
            <a:pPr lvl="1"/>
            <a:r>
              <a:rPr lang="en-US" sz="2400" dirty="0" smtClean="0"/>
              <a:t>Paying for health care</a:t>
            </a:r>
          </a:p>
          <a:p>
            <a:pPr lvl="1"/>
            <a:r>
              <a:rPr lang="en-US" sz="2400" dirty="0" smtClean="0"/>
              <a:t>Combined payers + providers</a:t>
            </a:r>
          </a:p>
          <a:p>
            <a:pPr lvl="1"/>
            <a:r>
              <a:rPr lang="en-US" sz="2400" dirty="0" smtClean="0"/>
              <a:t>Professional organizations (associations)</a:t>
            </a:r>
          </a:p>
          <a:p>
            <a:r>
              <a:rPr lang="en-US" sz="2400" dirty="0" smtClean="0"/>
              <a:t>Patients (and their loved ones)</a:t>
            </a:r>
          </a:p>
          <a:p>
            <a:r>
              <a:rPr lang="en-US" sz="2400" dirty="0" smtClean="0"/>
              <a:t>Potential (future) patients</a:t>
            </a:r>
          </a:p>
          <a:p>
            <a:r>
              <a:rPr lang="en-US" sz="2400" dirty="0" smtClean="0"/>
              <a:t>Community</a:t>
            </a:r>
            <a:endParaRPr lang="en-US" sz="2400" dirty="0"/>
          </a:p>
          <a:p>
            <a:r>
              <a:rPr lang="en-US" sz="2400" dirty="0" smtClean="0"/>
              <a:t>Employees and professionals </a:t>
            </a:r>
          </a:p>
          <a:p>
            <a:r>
              <a:rPr lang="en-US" sz="2400" dirty="0" smtClean="0"/>
              <a:t>Payers</a:t>
            </a:r>
          </a:p>
          <a:p>
            <a:r>
              <a:rPr lang="en-US" sz="2400" dirty="0" smtClean="0"/>
              <a:t>Society</a:t>
            </a:r>
          </a:p>
        </p:txBody>
      </p:sp>
    </p:spTree>
    <p:extLst>
      <p:ext uri="{BB962C8B-B14F-4D97-AF65-F5344CB8AC3E}">
        <p14:creationId xmlns:p14="http://schemas.microsoft.com/office/powerpoint/2010/main" val="384592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cales">
  <a:themeElements>
    <a:clrScheme name="Balance 11">
      <a:dk1>
        <a:srgbClr val="003366"/>
      </a:dk1>
      <a:lt1>
        <a:srgbClr val="FFFFFF"/>
      </a:lt1>
      <a:dk2>
        <a:srgbClr val="2B5481"/>
      </a:dk2>
      <a:lt2>
        <a:srgbClr val="EBEB23"/>
      </a:lt2>
      <a:accent1>
        <a:srgbClr val="336699"/>
      </a:accent1>
      <a:accent2>
        <a:srgbClr val="00B000"/>
      </a:accent2>
      <a:accent3>
        <a:srgbClr val="ACB3C1"/>
      </a:accent3>
      <a:accent4>
        <a:srgbClr val="DADADA"/>
      </a:accent4>
      <a:accent5>
        <a:srgbClr val="ADB8CA"/>
      </a:accent5>
      <a:accent6>
        <a:srgbClr val="009F00"/>
      </a:accent6>
      <a:hlink>
        <a:srgbClr val="00CCFF"/>
      </a:hlink>
      <a:folHlink>
        <a:srgbClr val="B5FFFB"/>
      </a:folHlink>
    </a:clrScheme>
    <a:fontScheme name="Balance">
      <a:majorFont>
        <a:latin typeface="Arial"/>
        <a:ea typeface="Arial"/>
        <a:cs typeface="Arial"/>
      </a:majorFont>
      <a:minorFont>
        <a:latin typeface="Tahom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10">
        <a:dk1>
          <a:srgbClr val="003366"/>
        </a:dk1>
        <a:lt1>
          <a:srgbClr val="FFFFFF"/>
        </a:lt1>
        <a:dk2>
          <a:srgbClr val="2B5481"/>
        </a:dk2>
        <a:lt2>
          <a:srgbClr val="F3F317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11">
        <a:dk1>
          <a:srgbClr val="003366"/>
        </a:dk1>
        <a:lt1>
          <a:srgbClr val="FFFFFF"/>
        </a:lt1>
        <a:dk2>
          <a:srgbClr val="2B5481"/>
        </a:dk2>
        <a:lt2>
          <a:srgbClr val="EBEB23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scales.thmx</Template>
  <TotalTime>1549</TotalTime>
  <Words>1106</Words>
  <Application>Microsoft Office PowerPoint</Application>
  <PresentationFormat>On-screen Show (4:3)</PresentationFormat>
  <Paragraphs>156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scales</vt:lpstr>
      <vt:lpstr>Strengthening Patient-Physician Trust  in  Accountable Care Organizations:  Challenges and Solutions</vt:lpstr>
      <vt:lpstr>ACOs</vt:lpstr>
      <vt:lpstr>Accountable</vt:lpstr>
      <vt:lpstr>Care</vt:lpstr>
      <vt:lpstr>Organization</vt:lpstr>
      <vt:lpstr>Accountability</vt:lpstr>
      <vt:lpstr>Personal Accountability</vt:lpstr>
      <vt:lpstr> Accountability of organizations = Collective moral responsibility </vt:lpstr>
      <vt:lpstr>Accountable to whom?</vt:lpstr>
      <vt:lpstr>Care</vt:lpstr>
      <vt:lpstr>Elements of Care</vt:lpstr>
      <vt:lpstr>Professional Accountability</vt:lpstr>
      <vt:lpstr>Challenges to trust in physicians</vt:lpstr>
      <vt:lpstr>Challenges to trust in physicians</vt:lpstr>
      <vt:lpstr>Trust in healthcare institutions</vt:lpstr>
      <vt:lpstr>Challenges to Trust in ACOs</vt:lpstr>
      <vt:lpstr>Physicians AND healthcare organizations have moral responsibilities in health care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Trust  in  Accountable Care  Organizations</dc:title>
  <dc:creator>Susan  Goold</dc:creator>
  <cp:lastModifiedBy>Brian Foy</cp:lastModifiedBy>
  <cp:revision>49</cp:revision>
  <dcterms:created xsi:type="dcterms:W3CDTF">2013-07-10T19:51:06Z</dcterms:created>
  <dcterms:modified xsi:type="dcterms:W3CDTF">2013-11-21T13:13:40Z</dcterms:modified>
</cp:coreProperties>
</file>