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3.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14.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3"/>
  </p:notesMasterIdLst>
  <p:sldIdLst>
    <p:sldId id="256" r:id="rId2"/>
    <p:sldId id="308" r:id="rId3"/>
    <p:sldId id="324" r:id="rId4"/>
    <p:sldId id="273" r:id="rId5"/>
    <p:sldId id="321" r:id="rId6"/>
    <p:sldId id="274" r:id="rId7"/>
    <p:sldId id="325" r:id="rId8"/>
    <p:sldId id="332" r:id="rId9"/>
    <p:sldId id="333" r:id="rId10"/>
    <p:sldId id="330" r:id="rId11"/>
    <p:sldId id="335" r:id="rId12"/>
    <p:sldId id="334" r:id="rId13"/>
    <p:sldId id="339" r:id="rId14"/>
    <p:sldId id="341" r:id="rId15"/>
    <p:sldId id="340" r:id="rId16"/>
    <p:sldId id="338" r:id="rId17"/>
    <p:sldId id="329" r:id="rId18"/>
    <p:sldId id="331" r:id="rId19"/>
    <p:sldId id="337" r:id="rId20"/>
    <p:sldId id="296" r:id="rId21"/>
    <p:sldId id="270" r:id="rId22"/>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6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6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6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6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65" charset="-128"/>
        <a:cs typeface="+mn-cs"/>
      </a:defRPr>
    </a:lvl5pPr>
    <a:lvl6pPr marL="2286000" algn="l" defTabSz="914400" rtl="0" eaLnBrk="1" latinLnBrk="0" hangingPunct="1">
      <a:defRPr kern="1200">
        <a:solidFill>
          <a:schemeClr val="tx1"/>
        </a:solidFill>
        <a:latin typeface="Arial" charset="0"/>
        <a:ea typeface="ＭＳ Ｐゴシック" pitchFamily="-65" charset="-128"/>
        <a:cs typeface="+mn-cs"/>
      </a:defRPr>
    </a:lvl6pPr>
    <a:lvl7pPr marL="2743200" algn="l" defTabSz="914400" rtl="0" eaLnBrk="1" latinLnBrk="0" hangingPunct="1">
      <a:defRPr kern="1200">
        <a:solidFill>
          <a:schemeClr val="tx1"/>
        </a:solidFill>
        <a:latin typeface="Arial" charset="0"/>
        <a:ea typeface="ＭＳ Ｐゴシック" pitchFamily="-65" charset="-128"/>
        <a:cs typeface="+mn-cs"/>
      </a:defRPr>
    </a:lvl7pPr>
    <a:lvl8pPr marL="3200400" algn="l" defTabSz="914400" rtl="0" eaLnBrk="1" latinLnBrk="0" hangingPunct="1">
      <a:defRPr kern="1200">
        <a:solidFill>
          <a:schemeClr val="tx1"/>
        </a:solidFill>
        <a:latin typeface="Arial" charset="0"/>
        <a:ea typeface="ＭＳ Ｐゴシック" pitchFamily="-65" charset="-128"/>
        <a:cs typeface="+mn-cs"/>
      </a:defRPr>
    </a:lvl8pPr>
    <a:lvl9pPr marL="3657600" algn="l" defTabSz="914400" rtl="0" eaLnBrk="1" latinLnBrk="0" hangingPunct="1">
      <a:defRPr kern="1200">
        <a:solidFill>
          <a:schemeClr val="tx1"/>
        </a:solidFill>
        <a:latin typeface="Arial" charset="0"/>
        <a:ea typeface="ＭＳ Ｐゴシック" pitchFamily="-6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miranda" initials="g" lastIdx="3" clrIdx="0"/>
  <p:cmAuthor id="1" name="Panichas, Matthew" initials="PM"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08C"/>
    <a:srgbClr val="F8A0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68876" autoAdjust="0"/>
  </p:normalViewPr>
  <p:slideViewPr>
    <p:cSldViewPr snapToGrid="0" snapToObjects="1">
      <p:cViewPr varScale="1">
        <p:scale>
          <a:sx n="75" d="100"/>
          <a:sy n="75" d="100"/>
        </p:scale>
        <p:origin x="1038"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8" d="100"/>
          <a:sy n="88" d="100"/>
        </p:scale>
        <p:origin x="-3822" y="-12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42339053465213222"/>
          <c:y val="4.3934603170210265E-2"/>
          <c:w val="0.57660946534786783"/>
          <c:h val="0.94314345472090433"/>
        </c:manualLayout>
      </c:layout>
      <c:barChart>
        <c:barDir val="bar"/>
        <c:grouping val="clustered"/>
        <c:varyColors val="0"/>
        <c:ser>
          <c:idx val="0"/>
          <c:order val="0"/>
          <c:tx>
            <c:strRef>
              <c:f>Sheet1!$B$1</c:f>
              <c:strCache>
                <c:ptCount val="1"/>
                <c:pt idx="0">
                  <c:v>Series 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accent6"/>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Sheet1!$A$2:$A$15</c:f>
              <c:strCache>
                <c:ptCount val="14"/>
                <c:pt idx="0">
                  <c:v>Limited patient financial obligations</c:v>
                </c:pt>
                <c:pt idx="1">
                  <c:v>Fee-for-service reimbursement</c:v>
                </c:pt>
                <c:pt idx="2">
                  <c:v>End of life care</c:v>
                </c:pt>
                <c:pt idx="3">
                  <c:v>Advances in technology/treatment</c:v>
                </c:pt>
                <c:pt idx="4">
                  <c:v>Absence of free markets (government run healthcare only)</c:v>
                </c:pt>
                <c:pt idx="5">
                  <c:v>Price controls on fees and products</c:v>
                </c:pt>
                <c:pt idx="6">
                  <c:v>Defensive medicine</c:v>
                </c:pt>
                <c:pt idx="7">
                  <c:v>Physician fees</c:v>
                </c:pt>
                <c:pt idx="8">
                  <c:v>Lack of pricing transparency</c:v>
                </c:pt>
                <c:pt idx="9">
                  <c:v>Aging population</c:v>
                </c:pt>
                <c:pt idx="10">
                  <c:v>State and federal insurance mandates</c:v>
                </c:pt>
                <c:pt idx="11">
                  <c:v>Social conditions</c:v>
                </c:pt>
                <c:pt idx="12">
                  <c:v>Fraud</c:v>
                </c:pt>
                <c:pt idx="13">
                  <c:v>Cost of pharmaceuticals</c:v>
                </c:pt>
              </c:strCache>
            </c:strRef>
          </c:cat>
          <c:val>
            <c:numRef>
              <c:f>Sheet1!$B$2:$B$15</c:f>
              <c:numCache>
                <c:formatCode>0%</c:formatCode>
                <c:ptCount val="14"/>
                <c:pt idx="0">
                  <c:v>0.06</c:v>
                </c:pt>
                <c:pt idx="1">
                  <c:v>7.0000000000000007E-2</c:v>
                </c:pt>
                <c:pt idx="2">
                  <c:v>0.08</c:v>
                </c:pt>
                <c:pt idx="3">
                  <c:v>0.09</c:v>
                </c:pt>
                <c:pt idx="4">
                  <c:v>0.15</c:v>
                </c:pt>
                <c:pt idx="5">
                  <c:v>0.16</c:v>
                </c:pt>
                <c:pt idx="6">
                  <c:v>0.19</c:v>
                </c:pt>
                <c:pt idx="7">
                  <c:v>0.2</c:v>
                </c:pt>
                <c:pt idx="8">
                  <c:v>0.24</c:v>
                </c:pt>
                <c:pt idx="9">
                  <c:v>0.25</c:v>
                </c:pt>
                <c:pt idx="10">
                  <c:v>0.26</c:v>
                </c:pt>
                <c:pt idx="11">
                  <c:v>0.28000000000000003</c:v>
                </c:pt>
                <c:pt idx="12">
                  <c:v>0.33</c:v>
                </c:pt>
                <c:pt idx="13">
                  <c:v>0.59</c:v>
                </c:pt>
              </c:numCache>
            </c:numRef>
          </c:val>
          <c:extLst xmlns:c16r2="http://schemas.microsoft.com/office/drawing/2015/06/chart">
            <c:ext xmlns:c16="http://schemas.microsoft.com/office/drawing/2014/chart" uri="{C3380CC4-5D6E-409C-BE32-E72D297353CC}">
              <c16:uniqueId val="{00000000-4451-453C-A253-F5085C21F437}"/>
            </c:ext>
          </c:extLst>
        </c:ser>
        <c:dLbls>
          <c:showLegendKey val="0"/>
          <c:showVal val="0"/>
          <c:showCatName val="0"/>
          <c:showSerName val="0"/>
          <c:showPercent val="0"/>
          <c:showBubbleSize val="0"/>
        </c:dLbls>
        <c:gapWidth val="182"/>
        <c:axId val="131252968"/>
        <c:axId val="131250224"/>
      </c:barChart>
      <c:catAx>
        <c:axId val="1312529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mn-lt"/>
                <a:ea typeface="+mn-ea"/>
                <a:cs typeface="+mn-cs"/>
              </a:defRPr>
            </a:pPr>
            <a:endParaRPr lang="en-US"/>
          </a:p>
        </c:txPr>
        <c:crossAx val="131250224"/>
        <c:crosses val="autoZero"/>
        <c:auto val="1"/>
        <c:lblAlgn val="ctr"/>
        <c:lblOffset val="100"/>
        <c:noMultiLvlLbl val="0"/>
      </c:catAx>
      <c:valAx>
        <c:axId val="131250224"/>
        <c:scaling>
          <c:orientation val="minMax"/>
          <c:max val="1"/>
        </c:scaling>
        <c:delete val="1"/>
        <c:axPos val="b"/>
        <c:numFmt formatCode="0%" sourceLinked="1"/>
        <c:majorTickMark val="none"/>
        <c:minorTickMark val="none"/>
        <c:tickLblPos val="nextTo"/>
        <c:crossAx val="131252968"/>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Yes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Had a medical problem but did not visit a doctor</c:v>
                </c:pt>
                <c:pt idx="1">
                  <c:v>Skipped a medical test, treatment, or follow-up that was recommended by a doctor</c:v>
                </c:pt>
              </c:strCache>
            </c:strRef>
          </c:cat>
          <c:val>
            <c:numRef>
              <c:f>Sheet1!$B$2:$B$3</c:f>
              <c:numCache>
                <c:formatCode>0%</c:formatCode>
                <c:ptCount val="2"/>
                <c:pt idx="0">
                  <c:v>0.28000000000000003</c:v>
                </c:pt>
                <c:pt idx="1">
                  <c:v>0.25</c:v>
                </c:pt>
              </c:numCache>
            </c:numRef>
          </c:val>
          <c:extLst xmlns:c16r2="http://schemas.microsoft.com/office/drawing/2015/06/chart">
            <c:ext xmlns:c16="http://schemas.microsoft.com/office/drawing/2014/chart" uri="{C3380CC4-5D6E-409C-BE32-E72D297353CC}">
              <c16:uniqueId val="{00000000-1F4C-4021-98F0-16C3B9E73046}"/>
            </c:ext>
          </c:extLst>
        </c:ser>
        <c:ser>
          <c:idx val="1"/>
          <c:order val="1"/>
          <c:tx>
            <c:strRef>
              <c:f>Sheet1!$C$1</c:f>
              <c:strCache>
                <c:ptCount val="1"/>
                <c:pt idx="0">
                  <c:v>No</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Had a medical problem but did not visit a doctor</c:v>
                </c:pt>
                <c:pt idx="1">
                  <c:v>Skipped a medical test, treatment, or follow-up that was recommended by a doctor</c:v>
                </c:pt>
              </c:strCache>
            </c:strRef>
          </c:cat>
          <c:val>
            <c:numRef>
              <c:f>Sheet1!$C$2:$C$3</c:f>
              <c:numCache>
                <c:formatCode>0%</c:formatCode>
                <c:ptCount val="2"/>
                <c:pt idx="0">
                  <c:v>0.68</c:v>
                </c:pt>
                <c:pt idx="1">
                  <c:v>0.69</c:v>
                </c:pt>
              </c:numCache>
            </c:numRef>
          </c:val>
          <c:extLst xmlns:c16r2="http://schemas.microsoft.com/office/drawing/2015/06/chart">
            <c:ext xmlns:c16="http://schemas.microsoft.com/office/drawing/2014/chart" uri="{C3380CC4-5D6E-409C-BE32-E72D297353CC}">
              <c16:uniqueId val="{00000001-1F4C-4021-98F0-16C3B9E73046}"/>
            </c:ext>
          </c:extLst>
        </c:ser>
        <c:dLbls>
          <c:showLegendKey val="0"/>
          <c:showVal val="0"/>
          <c:showCatName val="0"/>
          <c:showSerName val="0"/>
          <c:showPercent val="0"/>
          <c:showBubbleSize val="0"/>
        </c:dLbls>
        <c:gapWidth val="150"/>
        <c:overlap val="100"/>
        <c:axId val="198977512"/>
        <c:axId val="198977904"/>
      </c:barChart>
      <c:catAx>
        <c:axId val="198977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mn-lt"/>
                <a:ea typeface="+mn-ea"/>
                <a:cs typeface="+mn-cs"/>
              </a:defRPr>
            </a:pPr>
            <a:endParaRPr lang="en-US"/>
          </a:p>
        </c:txPr>
        <c:crossAx val="198977904"/>
        <c:crosses val="autoZero"/>
        <c:auto val="1"/>
        <c:lblAlgn val="ctr"/>
        <c:lblOffset val="50"/>
        <c:tickLblSkip val="1"/>
        <c:noMultiLvlLbl val="0"/>
      </c:catAx>
      <c:valAx>
        <c:axId val="198977904"/>
        <c:scaling>
          <c:orientation val="minMax"/>
        </c:scaling>
        <c:delete val="1"/>
        <c:axPos val="b"/>
        <c:numFmt formatCode="0%" sourceLinked="1"/>
        <c:majorTickMark val="none"/>
        <c:minorTickMark val="none"/>
        <c:tickLblPos val="nextTo"/>
        <c:crossAx val="1989775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000" b="1" i="0" u="none" strike="noStrike" kern="1200" baseline="0">
              <a:solidFill>
                <a:schemeClr val="accent6"/>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percentStacked"/>
        <c:varyColors val="0"/>
        <c:ser>
          <c:idx val="0"/>
          <c:order val="0"/>
          <c:tx>
            <c:strRef>
              <c:f>Sheet1!$B$1</c:f>
              <c:strCache>
                <c:ptCount val="1"/>
                <c:pt idx="0">
                  <c:v>A lot/some</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State legislatures</c:v>
                </c:pt>
                <c:pt idx="1">
                  <c:v>The federal legislatuare</c:v>
                </c:pt>
                <c:pt idx="2">
                  <c:v>Pharmaceutical companies</c:v>
                </c:pt>
                <c:pt idx="3">
                  <c:v>Physicians</c:v>
                </c:pt>
                <c:pt idx="4">
                  <c:v>Health insurance companies</c:v>
                </c:pt>
              </c:strCache>
            </c:strRef>
          </c:cat>
          <c:val>
            <c:numRef>
              <c:f>Sheet1!$B$2:$B$6</c:f>
              <c:numCache>
                <c:formatCode>0%</c:formatCode>
                <c:ptCount val="5"/>
                <c:pt idx="0">
                  <c:v>0.54</c:v>
                </c:pt>
                <c:pt idx="1">
                  <c:v>0.6</c:v>
                </c:pt>
                <c:pt idx="2">
                  <c:v>0.68</c:v>
                </c:pt>
                <c:pt idx="3">
                  <c:v>0.79</c:v>
                </c:pt>
                <c:pt idx="4">
                  <c:v>0.83</c:v>
                </c:pt>
              </c:numCache>
            </c:numRef>
          </c:val>
          <c:extLst xmlns:c16r2="http://schemas.microsoft.com/office/drawing/2015/06/chart">
            <c:ext xmlns:c16="http://schemas.microsoft.com/office/drawing/2014/chart" uri="{C3380CC4-5D6E-409C-BE32-E72D297353CC}">
              <c16:uniqueId val="{00000000-8A8C-4CF9-89CC-F56171329031}"/>
            </c:ext>
          </c:extLst>
        </c:ser>
        <c:ser>
          <c:idx val="1"/>
          <c:order val="1"/>
          <c:tx>
            <c:strRef>
              <c:f>Sheet1!$C$1</c:f>
              <c:strCache>
                <c:ptCount val="1"/>
                <c:pt idx="0">
                  <c:v>A little/not at all</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State legislatures</c:v>
                </c:pt>
                <c:pt idx="1">
                  <c:v>The federal legislatuare</c:v>
                </c:pt>
                <c:pt idx="2">
                  <c:v>Pharmaceutical companies</c:v>
                </c:pt>
                <c:pt idx="3">
                  <c:v>Physicians</c:v>
                </c:pt>
                <c:pt idx="4">
                  <c:v>Health insurance companies</c:v>
                </c:pt>
              </c:strCache>
            </c:strRef>
          </c:cat>
          <c:val>
            <c:numRef>
              <c:f>Sheet1!$C$2:$C$6</c:f>
              <c:numCache>
                <c:formatCode>0%</c:formatCode>
                <c:ptCount val="5"/>
                <c:pt idx="0">
                  <c:v>0.3</c:v>
                </c:pt>
                <c:pt idx="1">
                  <c:v>0.25</c:v>
                </c:pt>
                <c:pt idx="2">
                  <c:v>0.21</c:v>
                </c:pt>
                <c:pt idx="3">
                  <c:v>0.13</c:v>
                </c:pt>
                <c:pt idx="4">
                  <c:v>0.1</c:v>
                </c:pt>
              </c:numCache>
            </c:numRef>
          </c:val>
          <c:extLst xmlns:c16r2="http://schemas.microsoft.com/office/drawing/2015/06/chart">
            <c:ext xmlns:c16="http://schemas.microsoft.com/office/drawing/2014/chart" uri="{C3380CC4-5D6E-409C-BE32-E72D297353CC}">
              <c16:uniqueId val="{00000001-8A8C-4CF9-89CC-F56171329031}"/>
            </c:ext>
          </c:extLst>
        </c:ser>
        <c:dLbls>
          <c:showLegendKey val="0"/>
          <c:showVal val="0"/>
          <c:showCatName val="0"/>
          <c:showSerName val="0"/>
          <c:showPercent val="0"/>
          <c:showBubbleSize val="0"/>
        </c:dLbls>
        <c:gapWidth val="150"/>
        <c:overlap val="100"/>
        <c:axId val="198978688"/>
        <c:axId val="198979080"/>
      </c:barChart>
      <c:catAx>
        <c:axId val="198978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accent6"/>
                </a:solidFill>
                <a:latin typeface="+mn-lt"/>
                <a:ea typeface="+mn-ea"/>
                <a:cs typeface="+mn-cs"/>
              </a:defRPr>
            </a:pPr>
            <a:endParaRPr lang="en-US"/>
          </a:p>
        </c:txPr>
        <c:crossAx val="198979080"/>
        <c:crosses val="autoZero"/>
        <c:auto val="1"/>
        <c:lblAlgn val="ctr"/>
        <c:lblOffset val="100"/>
        <c:noMultiLvlLbl val="0"/>
      </c:catAx>
      <c:valAx>
        <c:axId val="198979080"/>
        <c:scaling>
          <c:orientation val="minMax"/>
        </c:scaling>
        <c:delete val="1"/>
        <c:axPos val="b"/>
        <c:numFmt formatCode="0%" sourceLinked="1"/>
        <c:majorTickMark val="none"/>
        <c:minorTickMark val="none"/>
        <c:tickLblPos val="nextTo"/>
        <c:crossAx val="198978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accent6"/>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273326A7-FD1C-4279-91CF-B9995DB9C500}" type="datetimeFigureOut">
              <a:rPr lang="en-US" smtClean="0"/>
              <a:pPr/>
              <a:t>6/16/2016</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9CB5B56F-AB76-48DB-98FD-BC32EF0B9F0F}" type="slidenum">
              <a:rPr lang="en-US" smtClean="0"/>
              <a:pPr/>
              <a:t>‹#›</a:t>
            </a:fld>
            <a:endParaRPr lang="en-US" dirty="0"/>
          </a:p>
        </p:txBody>
      </p:sp>
    </p:spTree>
    <p:extLst>
      <p:ext uri="{BB962C8B-B14F-4D97-AF65-F5344CB8AC3E}">
        <p14:creationId xmlns:p14="http://schemas.microsoft.com/office/powerpoint/2010/main" val="2004406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a:t>
            </a:fld>
            <a:endParaRPr lang="en-US" dirty="0"/>
          </a:p>
        </p:txBody>
      </p:sp>
    </p:spTree>
    <p:extLst>
      <p:ext uri="{BB962C8B-B14F-4D97-AF65-F5344CB8AC3E}">
        <p14:creationId xmlns:p14="http://schemas.microsoft.com/office/powerpoint/2010/main" val="27822786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-This survey was conducted online between February 1 and February 11, 2016 among a nationally representative sample of 1,511 adults</a:t>
            </a:r>
          </a:p>
          <a:p>
            <a:pPr lvl="0"/>
            <a:r>
              <a:rPr lang="en-US" dirty="0"/>
              <a:t>-Respondents ranged from ages 27-75, and had two visits with the same doctor in the past year</a:t>
            </a:r>
          </a:p>
        </p:txBody>
      </p:sp>
      <p:sp>
        <p:nvSpPr>
          <p:cNvPr id="4" name="Slide Number Placeholder 3"/>
          <p:cNvSpPr>
            <a:spLocks noGrp="1"/>
          </p:cNvSpPr>
          <p:nvPr>
            <p:ph type="sldNum" sz="quarter" idx="10"/>
          </p:nvPr>
        </p:nvSpPr>
        <p:spPr/>
        <p:txBody>
          <a:bodyPr/>
          <a:lstStyle/>
          <a:p>
            <a:fld id="{9CB5B56F-AB76-48DB-98FD-BC32EF0B9F0F}" type="slidenum">
              <a:rPr lang="en-US" smtClean="0"/>
              <a:pPr/>
              <a:t>11</a:t>
            </a:fld>
            <a:endParaRPr lang="en-US" dirty="0"/>
          </a:p>
        </p:txBody>
      </p:sp>
    </p:spTree>
    <p:extLst>
      <p:ext uri="{BB962C8B-B14F-4D97-AF65-F5344CB8AC3E}">
        <p14:creationId xmlns:p14="http://schemas.microsoft.com/office/powerpoint/2010/main" val="14992499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12</a:t>
            </a:fld>
            <a:endParaRPr lang="en-US" dirty="0"/>
          </a:p>
        </p:txBody>
      </p:sp>
    </p:spTree>
    <p:extLst>
      <p:ext uri="{BB962C8B-B14F-4D97-AF65-F5344CB8AC3E}">
        <p14:creationId xmlns:p14="http://schemas.microsoft.com/office/powerpoint/2010/main" val="14992499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-Patients feel there are multiple factors contributing to rising healthcare costs other than pharmaceuticals ranging from the social conditions and the aging population to state and federal insurance mandates and lack of pricing transparency. </a:t>
            </a:r>
          </a:p>
          <a:p>
            <a:endParaRPr lang="en-US" dirty="0"/>
          </a:p>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13</a:t>
            </a:fld>
            <a:endParaRPr lang="en-US" dirty="0"/>
          </a:p>
        </p:txBody>
      </p:sp>
    </p:spTree>
    <p:extLst>
      <p:ext uri="{BB962C8B-B14F-4D97-AF65-F5344CB8AC3E}">
        <p14:creationId xmlns:p14="http://schemas.microsoft.com/office/powerpoint/2010/main" val="14992499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916">
              <a:defRPr/>
            </a:pPr>
            <a:r>
              <a:rPr lang="en-US" dirty="0"/>
              <a:t>-As depicted on this chart, 28% of patients have skipped a medical test, treatment or follow-up or avoided a visit to the doctor for a medical problem in the past 12 months</a:t>
            </a:r>
          </a:p>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14</a:t>
            </a:fld>
            <a:endParaRPr lang="en-US" dirty="0"/>
          </a:p>
        </p:txBody>
      </p:sp>
    </p:spTree>
    <p:extLst>
      <p:ext uri="{BB962C8B-B14F-4D97-AF65-F5344CB8AC3E}">
        <p14:creationId xmlns:p14="http://schemas.microsoft.com/office/powerpoint/2010/main" val="1857956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15</a:t>
            </a:fld>
            <a:endParaRPr lang="en-US" dirty="0"/>
          </a:p>
        </p:txBody>
      </p:sp>
    </p:spTree>
    <p:extLst>
      <p:ext uri="{BB962C8B-B14F-4D97-AF65-F5344CB8AC3E}">
        <p14:creationId xmlns:p14="http://schemas.microsoft.com/office/powerpoint/2010/main" val="40698530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16</a:t>
            </a:fld>
            <a:endParaRPr lang="en-US" dirty="0"/>
          </a:p>
        </p:txBody>
      </p:sp>
    </p:spTree>
    <p:extLst>
      <p:ext uri="{BB962C8B-B14F-4D97-AF65-F5344CB8AC3E}">
        <p14:creationId xmlns:p14="http://schemas.microsoft.com/office/powerpoint/2010/main" val="1041861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-Recent topics the Foundation has been interviewed about and / or wrote about in the media:</a:t>
            </a:r>
          </a:p>
          <a:p>
            <a:pPr lvl="0"/>
            <a:r>
              <a:rPr lang="en-US" dirty="0"/>
              <a:t>     -The effect of quality reporting costs on physician practices </a:t>
            </a:r>
          </a:p>
          <a:p>
            <a:pPr lvl="0"/>
            <a:r>
              <a:rPr lang="en-US" dirty="0"/>
              <a:t>     -The impact of the physician shortage</a:t>
            </a:r>
          </a:p>
          <a:p>
            <a:pPr lvl="0"/>
            <a:r>
              <a:rPr lang="en-US" dirty="0"/>
              <a:t>     -How to alleviate physician burnout </a:t>
            </a:r>
          </a:p>
          <a:p>
            <a:pPr lvl="0"/>
            <a:r>
              <a:rPr lang="en-US" dirty="0"/>
              <a:t>     -Findings from the 2016 Patient Survey and 2014 Biennial Physician Survey</a:t>
            </a:r>
          </a:p>
          <a:p>
            <a:endParaRPr lang="en-US" baseline="0"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17</a:t>
            </a:fld>
            <a:endParaRPr lang="en-US" dirty="0"/>
          </a:p>
        </p:txBody>
      </p:sp>
    </p:spTree>
    <p:extLst>
      <p:ext uri="{BB962C8B-B14F-4D97-AF65-F5344CB8AC3E}">
        <p14:creationId xmlns:p14="http://schemas.microsoft.com/office/powerpoint/2010/main" val="10058418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18</a:t>
            </a:fld>
            <a:endParaRPr lang="en-US" dirty="0"/>
          </a:p>
        </p:txBody>
      </p:sp>
    </p:spTree>
    <p:extLst>
      <p:ext uri="{BB962C8B-B14F-4D97-AF65-F5344CB8AC3E}">
        <p14:creationId xmlns:p14="http://schemas.microsoft.com/office/powerpoint/2010/main" val="32637781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-Buz Cooper’s Book will be published by Johns Hopkins University Press</a:t>
            </a:r>
          </a:p>
          <a:p>
            <a:pPr lvl="0"/>
            <a:r>
              <a:rPr lang="en-US" dirty="0"/>
              <a:t>-To celebrate Buz’s work and achievements, The Foundation is creating a video to honor him –--The video will feature Buz’s son - John Cooper, Foundation Board member - Dr. Joseph Valenti, as well as other experts who have studied the social determinants of health  </a:t>
            </a:r>
          </a:p>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19</a:t>
            </a:fld>
            <a:endParaRPr lang="en-US" dirty="0"/>
          </a:p>
        </p:txBody>
      </p:sp>
    </p:spTree>
    <p:extLst>
      <p:ext uri="{BB962C8B-B14F-4D97-AF65-F5344CB8AC3E}">
        <p14:creationId xmlns:p14="http://schemas.microsoft.com/office/powerpoint/2010/main" val="1499249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2</a:t>
            </a:fld>
            <a:endParaRPr lang="en-US" dirty="0"/>
          </a:p>
        </p:txBody>
      </p:sp>
    </p:spTree>
    <p:extLst>
      <p:ext uri="{BB962C8B-B14F-4D97-AF65-F5344CB8AC3E}">
        <p14:creationId xmlns:p14="http://schemas.microsoft.com/office/powerpoint/2010/main" val="3613628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3</a:t>
            </a:fld>
            <a:endParaRPr lang="en-US" dirty="0"/>
          </a:p>
        </p:txBody>
      </p:sp>
    </p:spTree>
    <p:extLst>
      <p:ext uri="{BB962C8B-B14F-4D97-AF65-F5344CB8AC3E}">
        <p14:creationId xmlns:p14="http://schemas.microsoft.com/office/powerpoint/2010/main" val="312005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4</a:t>
            </a:fld>
            <a:endParaRPr lang="en-US" dirty="0"/>
          </a:p>
        </p:txBody>
      </p:sp>
    </p:spTree>
    <p:extLst>
      <p:ext uri="{BB962C8B-B14F-4D97-AF65-F5344CB8AC3E}">
        <p14:creationId xmlns:p14="http://schemas.microsoft.com/office/powerpoint/2010/main" val="1499249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5</a:t>
            </a:fld>
            <a:endParaRPr lang="en-US" dirty="0"/>
          </a:p>
        </p:txBody>
      </p:sp>
    </p:spTree>
    <p:extLst>
      <p:ext uri="{BB962C8B-B14F-4D97-AF65-F5344CB8AC3E}">
        <p14:creationId xmlns:p14="http://schemas.microsoft.com/office/powerpoint/2010/main" val="2576336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7</a:t>
            </a:fld>
            <a:endParaRPr lang="en-US" dirty="0"/>
          </a:p>
        </p:txBody>
      </p:sp>
    </p:spTree>
    <p:extLst>
      <p:ext uri="{BB962C8B-B14F-4D97-AF65-F5344CB8AC3E}">
        <p14:creationId xmlns:p14="http://schemas.microsoft.com/office/powerpoint/2010/main" val="1387990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8</a:t>
            </a:fld>
            <a:endParaRPr lang="en-US" dirty="0"/>
          </a:p>
        </p:txBody>
      </p:sp>
    </p:spTree>
    <p:extLst>
      <p:ext uri="{BB962C8B-B14F-4D97-AF65-F5344CB8AC3E}">
        <p14:creationId xmlns:p14="http://schemas.microsoft.com/office/powerpoint/2010/main" val="2576336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-Since its creation in 2015, the Foundation has featured 9 grantees on the “Grantee Perspective “ Page, including:</a:t>
            </a:r>
          </a:p>
          <a:p>
            <a:pPr lvl="0"/>
            <a:r>
              <a:rPr lang="en-US" dirty="0"/>
              <a:t>     -J</a:t>
            </a:r>
            <a:r>
              <a:rPr lang="en-US" b="0" i="0" dirty="0">
                <a:solidFill>
                  <a:srgbClr val="1A1A1A"/>
                </a:solidFill>
                <a:effectLst/>
                <a:latin typeface="Lucida Grande"/>
              </a:rPr>
              <a:t>udiann Smith, Executive Director of the Daniel Hanley Center for Health Leadership</a:t>
            </a:r>
          </a:p>
          <a:p>
            <a:pPr lvl="0"/>
            <a:r>
              <a:rPr lang="en-US" b="0" i="0" dirty="0">
                <a:solidFill>
                  <a:srgbClr val="1A1A1A"/>
                </a:solidFill>
                <a:effectLst/>
                <a:latin typeface="Lucida Grande"/>
              </a:rPr>
              <a:t>     -Douglas Ziedonis, MD, MPH, at UMASS Med School and</a:t>
            </a:r>
            <a:r>
              <a:rPr lang="en-US" b="0" i="0" baseline="0" dirty="0">
                <a:solidFill>
                  <a:srgbClr val="1A1A1A"/>
                </a:solidFill>
                <a:effectLst/>
                <a:latin typeface="Lucida Grande"/>
              </a:rPr>
              <a:t> </a:t>
            </a:r>
            <a:r>
              <a:rPr lang="en-US" b="0" i="0" dirty="0">
                <a:solidFill>
                  <a:srgbClr val="1A1A1A"/>
                </a:solidFill>
                <a:effectLst/>
                <a:latin typeface="Lucida Grande"/>
              </a:rPr>
              <a:t>developer of the </a:t>
            </a:r>
            <a:r>
              <a:rPr lang="en-US" b="0" i="0" u="none" strike="noStrike" dirty="0">
                <a:solidFill>
                  <a:schemeClr val="tx1"/>
                </a:solidFill>
                <a:effectLst/>
                <a:latin typeface="Lucida Grande"/>
              </a:rPr>
              <a:t>Mindful Physician</a:t>
            </a:r>
            <a:r>
              <a:rPr lang="en-US" b="0" i="0" u="none" strike="noStrike" baseline="0" dirty="0">
                <a:solidFill>
                  <a:schemeClr val="tx1"/>
                </a:solidFill>
                <a:effectLst/>
                <a:latin typeface="Lucida Grande"/>
              </a:rPr>
              <a:t> Leadership Program</a:t>
            </a:r>
            <a:endParaRPr lang="en-US" b="0" i="0" u="none" dirty="0">
              <a:solidFill>
                <a:schemeClr val="tx1"/>
              </a:solidFill>
              <a:effectLst/>
              <a:latin typeface="Lucida Grande"/>
            </a:endParaRPr>
          </a:p>
          <a:p>
            <a:pPr lvl="0"/>
            <a:r>
              <a:rPr lang="en-US" dirty="0"/>
              <a:t>-We are in the midst of receiving responses for our fourth annual biennial physician survey, and recently released the findings of our 2016 patient survey</a:t>
            </a:r>
          </a:p>
          <a:p>
            <a:pPr lvl="0"/>
            <a:r>
              <a:rPr lang="en-US" dirty="0"/>
              <a:t>-Our LinkedIn page was established in April of 2015 and is updated with relevant news from the Foundation and healthcare industry on a weekly basis</a:t>
            </a:r>
          </a:p>
          <a:p>
            <a:pPr lvl="0"/>
            <a:r>
              <a:rPr lang="en-US" dirty="0"/>
              <a:t>-Since its inception in 2015, the Foundation has sent our two e-newsletters (winter and spring) to medical societies and key healthcare influencers </a:t>
            </a:r>
          </a:p>
          <a:p>
            <a:pPr lvl="0"/>
            <a:r>
              <a:rPr lang="en-US" dirty="0"/>
              <a:t>-Our 2015 dashboard tracks the four strategic goals and respective strategies to our ongoing communications support</a:t>
            </a:r>
          </a:p>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9</a:t>
            </a:fld>
            <a:endParaRPr lang="en-US" dirty="0"/>
          </a:p>
        </p:txBody>
      </p:sp>
    </p:spTree>
    <p:extLst>
      <p:ext uri="{BB962C8B-B14F-4D97-AF65-F5344CB8AC3E}">
        <p14:creationId xmlns:p14="http://schemas.microsoft.com/office/powerpoint/2010/main" val="25763367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5B56F-AB76-48DB-98FD-BC32EF0B9F0F}" type="slidenum">
              <a:rPr lang="en-US" smtClean="0"/>
              <a:pPr/>
              <a:t>10</a:t>
            </a:fld>
            <a:endParaRPr lang="en-US" dirty="0"/>
          </a:p>
        </p:txBody>
      </p:sp>
    </p:spTree>
    <p:extLst>
      <p:ext uri="{BB962C8B-B14F-4D97-AF65-F5344CB8AC3E}">
        <p14:creationId xmlns:p14="http://schemas.microsoft.com/office/powerpoint/2010/main" val="13879902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rgbClr val="08408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653110" fontAlgn="auto">
              <a:spcBef>
                <a:spcPts val="0"/>
              </a:spcBef>
              <a:spcAft>
                <a:spcPts val="0"/>
              </a:spcAft>
              <a:defRPr/>
            </a:pPr>
            <a:endParaRPr lang="en-US" dirty="0"/>
          </a:p>
        </p:txBody>
      </p:sp>
      <p:pic>
        <p:nvPicPr>
          <p:cNvPr id="5" name="Picture 7" descr="PF Logo_FINAL.png"/>
          <p:cNvPicPr>
            <a:picLocks noChangeAspect="1"/>
          </p:cNvPicPr>
          <p:nvPr userDrawn="1"/>
        </p:nvPicPr>
        <p:blipFill>
          <a:blip r:embed="rId2"/>
          <a:srcRect/>
          <a:stretch>
            <a:fillRect/>
          </a:stretch>
        </p:blipFill>
        <p:spPr bwMode="auto">
          <a:xfrm>
            <a:off x="5138738" y="4705350"/>
            <a:ext cx="3548062" cy="1516063"/>
          </a:xfrm>
          <a:prstGeom prst="rect">
            <a:avLst/>
          </a:prstGeom>
          <a:noFill/>
          <a:ln w="9525">
            <a:noFill/>
            <a:miter lim="800000"/>
            <a:headEnd/>
            <a:tailEnd/>
          </a:ln>
        </p:spPr>
      </p:pic>
      <p:sp>
        <p:nvSpPr>
          <p:cNvPr id="2" name="Title 1"/>
          <p:cNvSpPr>
            <a:spLocks noGrp="1"/>
          </p:cNvSpPr>
          <p:nvPr>
            <p:ph type="ctrTitle"/>
          </p:nvPr>
        </p:nvSpPr>
        <p:spPr>
          <a:xfrm>
            <a:off x="457200" y="912038"/>
            <a:ext cx="8229600" cy="1470025"/>
          </a:xfrm>
        </p:spPr>
        <p:txBody>
          <a:bodyPr anchor="t">
            <a:noAutofit/>
          </a:bodyPr>
          <a:lstStyle>
            <a:lvl1pPr algn="l">
              <a:lnSpc>
                <a:spcPts val="5500"/>
              </a:lnSpc>
              <a:defRPr sz="5500" b="1">
                <a:solidFill>
                  <a:srgbClr val="F8A01C"/>
                </a:solidFill>
              </a:defRPr>
            </a:lvl1pPr>
          </a:lstStyle>
          <a:p>
            <a:r>
              <a:rPr lang="en-US" dirty="0"/>
              <a:t>Click to edit Master title style</a:t>
            </a:r>
          </a:p>
        </p:txBody>
      </p:sp>
      <p:sp>
        <p:nvSpPr>
          <p:cNvPr id="3" name="Subtitle 2"/>
          <p:cNvSpPr>
            <a:spLocks noGrp="1"/>
          </p:cNvSpPr>
          <p:nvPr>
            <p:ph type="subTitle" idx="1"/>
          </p:nvPr>
        </p:nvSpPr>
        <p:spPr>
          <a:xfrm>
            <a:off x="457200" y="2568849"/>
            <a:ext cx="8229600" cy="1218387"/>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Date Placeholder 3"/>
          <p:cNvSpPr>
            <a:spLocks noGrp="1"/>
          </p:cNvSpPr>
          <p:nvPr>
            <p:ph type="dt" sz="half" idx="10"/>
          </p:nvPr>
        </p:nvSpPr>
        <p:spPr/>
        <p:txBody>
          <a:bodyPr/>
          <a:lstStyle>
            <a:lvl1pPr>
              <a:defRPr/>
            </a:lvl1pPr>
          </a:lstStyle>
          <a:p>
            <a:fld id="{24879AFA-48D2-47DF-85FC-E245F89B7AA9}" type="datetime1">
              <a:rPr lang="en-US" smtClean="0"/>
              <a:pPr/>
              <a:t>6/16/2016</a:t>
            </a:fld>
            <a:endParaRPr lang="en-US" dirty="0"/>
          </a:p>
        </p:txBody>
      </p:sp>
      <p:sp>
        <p:nvSpPr>
          <p:cNvPr id="7" name="Footer Placeholder 4"/>
          <p:cNvSpPr>
            <a:spLocks noGrp="1"/>
          </p:cNvSpPr>
          <p:nvPr>
            <p:ph type="ftr" sz="quarter" idx="11"/>
          </p:nvPr>
        </p:nvSpPr>
        <p:spPr/>
        <p:txBody>
          <a:bodyPr/>
          <a:lstStyle>
            <a:lvl1pPr>
              <a:defRPr/>
            </a:lvl1pPr>
          </a:lstStyle>
          <a:p>
            <a:pPr>
              <a:defRPr/>
            </a:pPr>
            <a:r>
              <a:rPr lang="en-US" dirty="0"/>
              <a:t>1</a:t>
            </a:r>
          </a:p>
        </p:txBody>
      </p:sp>
      <p:sp>
        <p:nvSpPr>
          <p:cNvPr id="8" name="Slide Number Placeholder 5"/>
          <p:cNvSpPr>
            <a:spLocks noGrp="1"/>
          </p:cNvSpPr>
          <p:nvPr>
            <p:ph type="sldNum" sz="quarter" idx="12"/>
          </p:nvPr>
        </p:nvSpPr>
        <p:spPr/>
        <p:txBody>
          <a:bodyPr/>
          <a:lstStyle>
            <a:lvl1pPr>
              <a:defRPr/>
            </a:lvl1pPr>
          </a:lstStyle>
          <a:p>
            <a:fld id="{84D056DE-2F60-49B2-B71D-957E33CD1103}"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C7068FA-38BE-4DD0-AEA8-986B242BAB2B}" type="datetime1">
              <a:rPr lang="en-US" smtClean="0"/>
              <a:pPr/>
              <a:t>6/16/2016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1</a:t>
            </a:r>
          </a:p>
        </p:txBody>
      </p:sp>
      <p:sp>
        <p:nvSpPr>
          <p:cNvPr id="6" name="Slide Number Placeholder 5"/>
          <p:cNvSpPr>
            <a:spLocks noGrp="1"/>
          </p:cNvSpPr>
          <p:nvPr>
            <p:ph type="sldNum" sz="quarter" idx="12"/>
          </p:nvPr>
        </p:nvSpPr>
        <p:spPr/>
        <p:txBody>
          <a:bodyPr/>
          <a:lstStyle>
            <a:lvl1pPr>
              <a:defRPr/>
            </a:lvl1pPr>
          </a:lstStyle>
          <a:p>
            <a:fld id="{72405A25-7BE1-4395-8B89-5714D6B7437F}"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8E217D2-0F5A-41EE-ABB2-34FE4059A99B}" type="datetime1">
              <a:rPr lang="en-US" smtClean="0"/>
              <a:pPr/>
              <a:t>6/16/2016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1</a:t>
            </a:r>
          </a:p>
        </p:txBody>
      </p:sp>
      <p:sp>
        <p:nvSpPr>
          <p:cNvPr id="6" name="Slide Number Placeholder 5"/>
          <p:cNvSpPr>
            <a:spLocks noGrp="1"/>
          </p:cNvSpPr>
          <p:nvPr>
            <p:ph type="sldNum" sz="quarter" idx="12"/>
          </p:nvPr>
        </p:nvSpPr>
        <p:spPr/>
        <p:txBody>
          <a:bodyPr/>
          <a:lstStyle>
            <a:lvl1pPr>
              <a:defRPr/>
            </a:lvl1pPr>
          </a:lstStyle>
          <a:p>
            <a:fld id="{1EC4BB43-38E4-46EE-A5DA-04B251CC551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tethoscope.png"/>
          <p:cNvPicPr>
            <a:picLocks noChangeAspect="1"/>
          </p:cNvPicPr>
          <p:nvPr userDrawn="1"/>
        </p:nvPicPr>
        <p:blipFill>
          <a:blip r:embed="rId2"/>
          <a:srcRect/>
          <a:stretch>
            <a:fillRect/>
          </a:stretch>
        </p:blipFill>
        <p:spPr bwMode="auto">
          <a:xfrm>
            <a:off x="-133350" y="0"/>
            <a:ext cx="4962525" cy="7277100"/>
          </a:xfrm>
          <a:prstGeom prst="rect">
            <a:avLst/>
          </a:prstGeom>
          <a:noFill/>
          <a:ln w="9525">
            <a:noFill/>
            <a:miter lim="800000"/>
            <a:headEnd/>
            <a:tailEnd/>
          </a:ln>
        </p:spPr>
      </p:pic>
      <p:pic>
        <p:nvPicPr>
          <p:cNvPr id="5" name="Picture 7" descr="PF Logo_FINAL.png"/>
          <p:cNvPicPr>
            <a:picLocks noChangeAspect="1"/>
          </p:cNvPicPr>
          <p:nvPr userDrawn="1"/>
        </p:nvPicPr>
        <p:blipFill>
          <a:blip r:embed="rId3"/>
          <a:srcRect/>
          <a:stretch>
            <a:fillRect/>
          </a:stretch>
        </p:blipFill>
        <p:spPr bwMode="auto">
          <a:xfrm>
            <a:off x="6699250" y="5770563"/>
            <a:ext cx="2220913" cy="950912"/>
          </a:xfrm>
          <a:prstGeom prst="rect">
            <a:avLst/>
          </a:prstGeom>
          <a:noFill/>
          <a:ln w="9525">
            <a:noFill/>
            <a:miter lim="800000"/>
            <a:headEnd/>
            <a:tailEnd/>
          </a:ln>
        </p:spPr>
      </p:pic>
      <p:sp>
        <p:nvSpPr>
          <p:cNvPr id="2" name="Title 1"/>
          <p:cNvSpPr>
            <a:spLocks noGrp="1"/>
          </p:cNvSpPr>
          <p:nvPr>
            <p:ph type="title"/>
          </p:nvPr>
        </p:nvSpPr>
        <p:spPr>
          <a:xfrm>
            <a:off x="457200" y="233933"/>
            <a:ext cx="8229600" cy="1143000"/>
          </a:xfrm>
        </p:spPr>
        <p:txBody>
          <a:bodyPr anchor="t">
            <a:normAutofit/>
          </a:bodyPr>
          <a:lstStyle>
            <a:lvl1pPr algn="l">
              <a:lnSpc>
                <a:spcPts val="4000"/>
              </a:lnSpc>
              <a:defRPr sz="4000" b="1">
                <a:solidFill>
                  <a:srgbClr val="08408C"/>
                </a:solidFill>
              </a:defRPr>
            </a:lvl1pPr>
          </a:lstStyle>
          <a:p>
            <a:r>
              <a:rPr lang="en-US" dirty="0"/>
              <a:t>Click to edit Master title style</a:t>
            </a:r>
          </a:p>
        </p:txBody>
      </p:sp>
      <p:sp>
        <p:nvSpPr>
          <p:cNvPr id="3" name="Content Placeholder 2"/>
          <p:cNvSpPr>
            <a:spLocks noGrp="1"/>
          </p:cNvSpPr>
          <p:nvPr>
            <p:ph idx="1"/>
          </p:nvPr>
        </p:nvSpPr>
        <p:spPr>
          <a:xfrm>
            <a:off x="457200" y="1559495"/>
            <a:ext cx="8229600" cy="4525963"/>
          </a:xfrm>
        </p:spPr>
        <p:txBody>
          <a:bodyPr/>
          <a:lstStyle>
            <a:lvl1pPr>
              <a:buClr>
                <a:srgbClr val="08408C"/>
              </a:buClr>
              <a:defRPr sz="3200"/>
            </a:lvl1pPr>
            <a:lvl2pPr>
              <a:buClr>
                <a:srgbClr val="08408C"/>
              </a:buClr>
              <a:defRPr/>
            </a:lvl2pPr>
            <a:lvl3pPr>
              <a:buClr>
                <a:srgbClr val="08408C"/>
              </a:buClr>
              <a:defRPr/>
            </a:lvl3pPr>
            <a:lvl4pPr>
              <a:buClr>
                <a:srgbClr val="08408C"/>
              </a:buClr>
              <a:defRPr/>
            </a:lvl4pPr>
            <a:lvl5pPr>
              <a:buClr>
                <a:srgbClr val="08408C"/>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Date Placeholder 3"/>
          <p:cNvSpPr>
            <a:spLocks noGrp="1"/>
          </p:cNvSpPr>
          <p:nvPr>
            <p:ph type="dt" sz="half" idx="10"/>
          </p:nvPr>
        </p:nvSpPr>
        <p:spPr>
          <a:xfrm>
            <a:off x="5080000" y="6356350"/>
            <a:ext cx="1254125" cy="365125"/>
          </a:xfrm>
        </p:spPr>
        <p:txBody>
          <a:bodyPr/>
          <a:lstStyle>
            <a:lvl1pPr algn="r">
              <a:defRPr/>
            </a:lvl1pPr>
          </a:lstStyle>
          <a:p>
            <a:fld id="{E5DD6084-5975-400A-B6A6-A86BEBEDA931}" type="datetime1">
              <a:rPr lang="en-US" smtClean="0"/>
              <a:pPr/>
              <a:t>6/16/2016</a:t>
            </a:fld>
            <a:endParaRPr lang="en-US" dirty="0"/>
          </a:p>
        </p:txBody>
      </p:sp>
      <p:sp>
        <p:nvSpPr>
          <p:cNvPr id="7" name="Footer Placeholder 4"/>
          <p:cNvSpPr>
            <a:spLocks noGrp="1"/>
          </p:cNvSpPr>
          <p:nvPr>
            <p:ph type="ftr" sz="quarter" idx="11"/>
          </p:nvPr>
        </p:nvSpPr>
        <p:spPr>
          <a:xfrm>
            <a:off x="1512888" y="6356350"/>
            <a:ext cx="3235325" cy="365125"/>
          </a:xfrm>
        </p:spPr>
        <p:txBody>
          <a:bodyPr/>
          <a:lstStyle>
            <a:lvl1pPr algn="ctr">
              <a:defRPr/>
            </a:lvl1pPr>
          </a:lstStyle>
          <a:p>
            <a:pPr>
              <a:defRPr/>
            </a:pPr>
            <a:r>
              <a:rPr lang="en-US" dirty="0"/>
              <a:t>1</a:t>
            </a:r>
          </a:p>
        </p:txBody>
      </p:sp>
      <p:sp>
        <p:nvSpPr>
          <p:cNvPr id="8" name="Slide Number Placeholder 5"/>
          <p:cNvSpPr>
            <a:spLocks noGrp="1"/>
          </p:cNvSpPr>
          <p:nvPr>
            <p:ph type="sldNum" sz="quarter" idx="12"/>
          </p:nvPr>
        </p:nvSpPr>
        <p:spPr>
          <a:xfrm>
            <a:off x="457200" y="6356350"/>
            <a:ext cx="723900" cy="365125"/>
          </a:xfrm>
        </p:spPr>
        <p:txBody>
          <a:bodyPr/>
          <a:lstStyle>
            <a:lvl1pPr algn="l">
              <a:defRPr/>
            </a:lvl1pPr>
          </a:lstStyle>
          <a:p>
            <a:fld id="{EA2595C0-6CBE-4EF0-9838-089B1B82C2CE}"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A1D8ABF1-E758-44DA-BA76-2056DF020D1A}" type="datetime1">
              <a:rPr lang="en-US" smtClean="0"/>
              <a:pPr/>
              <a:t>6/16/2016</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1</a:t>
            </a:r>
          </a:p>
        </p:txBody>
      </p:sp>
      <p:sp>
        <p:nvSpPr>
          <p:cNvPr id="6" name="Slide Number Placeholder 5"/>
          <p:cNvSpPr>
            <a:spLocks noGrp="1"/>
          </p:cNvSpPr>
          <p:nvPr>
            <p:ph type="sldNum" sz="quarter" idx="12"/>
          </p:nvPr>
        </p:nvSpPr>
        <p:spPr/>
        <p:txBody>
          <a:bodyPr/>
          <a:lstStyle>
            <a:lvl1pPr>
              <a:defRPr/>
            </a:lvl1pPr>
          </a:lstStyle>
          <a:p>
            <a:fld id="{D9C8E767-A580-43BB-8671-F3F3A95BD550}"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D5268966-FA8D-4EEE-B976-3BE582449505}" type="datetime1">
              <a:rPr lang="en-US" smtClean="0"/>
              <a:pPr/>
              <a:t>6/16/2016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1</a:t>
            </a:r>
          </a:p>
        </p:txBody>
      </p:sp>
      <p:sp>
        <p:nvSpPr>
          <p:cNvPr id="7" name="Slide Number Placeholder 5"/>
          <p:cNvSpPr>
            <a:spLocks noGrp="1"/>
          </p:cNvSpPr>
          <p:nvPr>
            <p:ph type="sldNum" sz="quarter" idx="12"/>
          </p:nvPr>
        </p:nvSpPr>
        <p:spPr/>
        <p:txBody>
          <a:bodyPr/>
          <a:lstStyle>
            <a:lvl1pPr>
              <a:defRPr/>
            </a:lvl1pPr>
          </a:lstStyle>
          <a:p>
            <a:fld id="{75C7C3E9-A2FF-416C-98B3-777E13231522}"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1BE103D8-814C-4816-B4C5-2A1D55B6260F}" type="datetime1">
              <a:rPr lang="en-US" smtClean="0"/>
              <a:pPr/>
              <a:t>6/16/2016</a:t>
            </a:fld>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dirty="0"/>
              <a:t>1</a:t>
            </a:r>
          </a:p>
        </p:txBody>
      </p:sp>
      <p:sp>
        <p:nvSpPr>
          <p:cNvPr id="9" name="Slide Number Placeholder 5"/>
          <p:cNvSpPr>
            <a:spLocks noGrp="1"/>
          </p:cNvSpPr>
          <p:nvPr>
            <p:ph type="sldNum" sz="quarter" idx="12"/>
          </p:nvPr>
        </p:nvSpPr>
        <p:spPr/>
        <p:txBody>
          <a:bodyPr/>
          <a:lstStyle>
            <a:lvl1pPr>
              <a:defRPr/>
            </a:lvl1pPr>
          </a:lstStyle>
          <a:p>
            <a:fld id="{ED8AB717-AD93-464D-9074-9BE7552FD58A}"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93C9A2BD-9EBF-4E68-8C75-C5D6FBEAB904}" type="datetime1">
              <a:rPr lang="en-US" smtClean="0"/>
              <a:pPr/>
              <a:t>6/16/2016</a:t>
            </a:fld>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dirty="0"/>
              <a:t>1</a:t>
            </a:r>
          </a:p>
        </p:txBody>
      </p:sp>
      <p:sp>
        <p:nvSpPr>
          <p:cNvPr id="5" name="Slide Number Placeholder 5"/>
          <p:cNvSpPr>
            <a:spLocks noGrp="1"/>
          </p:cNvSpPr>
          <p:nvPr>
            <p:ph type="sldNum" sz="quarter" idx="12"/>
          </p:nvPr>
        </p:nvSpPr>
        <p:spPr/>
        <p:txBody>
          <a:bodyPr/>
          <a:lstStyle>
            <a:lvl1pPr>
              <a:defRPr/>
            </a:lvl1pPr>
          </a:lstStyle>
          <a:p>
            <a:fld id="{96D65EE3-9DF9-4BA0-ACE6-61F47CC90562}"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171AED07-2C34-4631-9EF1-C26FC424BA6C}" type="datetime1">
              <a:rPr lang="en-US" smtClean="0"/>
              <a:pPr/>
              <a:t>6/16/2016</a:t>
            </a:fld>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dirty="0"/>
              <a:t>1</a:t>
            </a:r>
          </a:p>
        </p:txBody>
      </p:sp>
      <p:sp>
        <p:nvSpPr>
          <p:cNvPr id="4" name="Slide Number Placeholder 5"/>
          <p:cNvSpPr>
            <a:spLocks noGrp="1"/>
          </p:cNvSpPr>
          <p:nvPr>
            <p:ph type="sldNum" sz="quarter" idx="12"/>
          </p:nvPr>
        </p:nvSpPr>
        <p:spPr/>
        <p:txBody>
          <a:bodyPr/>
          <a:lstStyle>
            <a:lvl1pPr>
              <a:defRPr/>
            </a:lvl1pPr>
          </a:lstStyle>
          <a:p>
            <a:fld id="{BA59DF87-3156-4C9B-B53D-AB33447BF2B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5226983D-E7A7-4A69-BAE2-0C2ED6832F52}" type="datetime1">
              <a:rPr lang="en-US" smtClean="0"/>
              <a:pPr/>
              <a:t>6/16/2016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1</a:t>
            </a:r>
          </a:p>
        </p:txBody>
      </p:sp>
      <p:sp>
        <p:nvSpPr>
          <p:cNvPr id="7" name="Slide Number Placeholder 5"/>
          <p:cNvSpPr>
            <a:spLocks noGrp="1"/>
          </p:cNvSpPr>
          <p:nvPr>
            <p:ph type="sldNum" sz="quarter" idx="12"/>
          </p:nvPr>
        </p:nvSpPr>
        <p:spPr/>
        <p:txBody>
          <a:bodyPr/>
          <a:lstStyle>
            <a:lvl1pPr>
              <a:defRPr/>
            </a:lvl1pPr>
          </a:lstStyle>
          <a:p>
            <a:fld id="{B0A85A86-50C7-4BF9-A350-7F10FBFF5B82}"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6CA0F8A2-1641-4F81-A5E7-B3BEB545E655}" type="datetime1">
              <a:rPr lang="en-US" smtClean="0"/>
              <a:pPr/>
              <a:t>6/16/2016</a:t>
            </a:fld>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dirty="0"/>
              <a:t>1</a:t>
            </a:r>
          </a:p>
        </p:txBody>
      </p:sp>
      <p:sp>
        <p:nvSpPr>
          <p:cNvPr id="7" name="Slide Number Placeholder 5"/>
          <p:cNvSpPr>
            <a:spLocks noGrp="1"/>
          </p:cNvSpPr>
          <p:nvPr>
            <p:ph type="sldNum" sz="quarter" idx="12"/>
          </p:nvPr>
        </p:nvSpPr>
        <p:spPr/>
        <p:txBody>
          <a:bodyPr/>
          <a:lstStyle>
            <a:lvl1pPr>
              <a:defRPr/>
            </a:lvl1pPr>
          </a:lstStyle>
          <a:p>
            <a:fld id="{56A2603D-88EE-4E54-9A58-735ED52A058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65" charset="0"/>
              </a:defRPr>
            </a:lvl1pPr>
          </a:lstStyle>
          <a:p>
            <a:fld id="{52A1A8FF-1EA2-4234-B01B-C2C92175EE1B}" type="datetime1">
              <a:rPr lang="en-US" smtClean="0"/>
              <a:pPr/>
              <a:t>6/16/2016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dirty="0"/>
              <a:t>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65" charset="0"/>
              </a:defRPr>
            </a:lvl1pPr>
          </a:lstStyle>
          <a:p>
            <a:fld id="{BA6F2F04-884E-4551-A2C5-8CAF1E3DAAD9}"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65" charset="-128"/>
          <a:cs typeface="ＭＳ Ｐゴシック" pitchFamily="-65" charset="-128"/>
        </a:defRPr>
      </a:lvl1pPr>
      <a:lvl2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2pPr>
      <a:lvl3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3pPr>
      <a:lvl4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4pPr>
      <a:lvl5pPr algn="ctr" defTabSz="457200" rtl="0" eaLnBrk="0" fontAlgn="base" hangingPunct="0">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5pPr>
      <a:lvl6pPr marL="4572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6pPr>
      <a:lvl7pPr marL="9144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7pPr>
      <a:lvl8pPr marL="13716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8pPr>
      <a:lvl9pPr marL="1828800" algn="ctr" defTabSz="457200" rtl="0" fontAlgn="base">
        <a:spcBef>
          <a:spcPct val="0"/>
        </a:spcBef>
        <a:spcAft>
          <a:spcPct val="0"/>
        </a:spcAft>
        <a:defRPr sz="4400">
          <a:solidFill>
            <a:schemeClr val="tx1"/>
          </a:solidFill>
          <a:latin typeface="Calibri" pitchFamily="-65" charset="0"/>
          <a:ea typeface="ＭＳ Ｐゴシック" pitchFamily="-65" charset="-128"/>
          <a:cs typeface="ＭＳ Ｐゴシック" pitchFamily="-65"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jpeg"/><Relationship Id="rId7"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jp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witter.com/PhysiciansFound" TargetMode="External"/><Relationship Id="rId2" Type="http://schemas.openxmlformats.org/officeDocument/2006/relationships/hyperlink" Target="mailto:info@physiciansfoundation.org" TargetMode="External"/><Relationship Id="rId1" Type="http://schemas.openxmlformats.org/officeDocument/2006/relationships/slideLayout" Target="../slideLayouts/slideLayout2.xml"/><Relationship Id="rId4" Type="http://schemas.openxmlformats.org/officeDocument/2006/relationships/hyperlink" Target="https://www.linkedin.com/company/physicians-foundat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457200" y="912813"/>
            <a:ext cx="8229600" cy="1470025"/>
          </a:xfrm>
        </p:spPr>
        <p:txBody>
          <a:bodyPr/>
          <a:lstStyle/>
          <a:p>
            <a:pPr eaLnBrk="1" hangingPunct="1"/>
            <a:r>
              <a:rPr lang="en-US" dirty="0"/>
              <a:t>The Physicians Foundation</a:t>
            </a:r>
          </a:p>
        </p:txBody>
      </p:sp>
      <p:sp>
        <p:nvSpPr>
          <p:cNvPr id="13315" name="Subtitle 2"/>
          <p:cNvSpPr>
            <a:spLocks noGrp="1"/>
          </p:cNvSpPr>
          <p:nvPr>
            <p:ph type="subTitle" idx="1"/>
          </p:nvPr>
        </p:nvSpPr>
        <p:spPr>
          <a:xfrm>
            <a:off x="457200" y="2382838"/>
            <a:ext cx="8229600" cy="3470987"/>
          </a:xfrm>
        </p:spPr>
        <p:txBody>
          <a:bodyPr/>
          <a:lstStyle/>
          <a:p>
            <a:pPr eaLnBrk="1" hangingPunct="1"/>
            <a:r>
              <a:rPr lang="en-US" sz="3000" dirty="0"/>
              <a:t>Report to OSMAP</a:t>
            </a:r>
          </a:p>
          <a:p>
            <a:pPr eaLnBrk="1" hangingPunct="1"/>
            <a:r>
              <a:rPr lang="en-US" sz="3000" dirty="0"/>
              <a:t>Gary Price, MD</a:t>
            </a:r>
          </a:p>
          <a:p>
            <a:pPr eaLnBrk="1" hangingPunct="1"/>
            <a:r>
              <a:rPr lang="en-US" sz="3000" dirty="0"/>
              <a:t>Board Member of the Physicians Foundation</a:t>
            </a:r>
          </a:p>
          <a:p>
            <a:pPr eaLnBrk="1" hangingPunct="1"/>
            <a:r>
              <a:rPr lang="en-US" sz="3000" dirty="0"/>
              <a:t>June 10, 2016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72946" y="2508749"/>
            <a:ext cx="8229600" cy="1470025"/>
          </a:xfrm>
        </p:spPr>
        <p:txBody>
          <a:bodyPr/>
          <a:lstStyle/>
          <a:p>
            <a:pPr algn="ctr" eaLnBrk="1" hangingPunct="1"/>
            <a:r>
              <a:rPr lang="en-US" sz="4500" dirty="0"/>
              <a:t>2016 Patient Survey</a:t>
            </a:r>
          </a:p>
        </p:txBody>
      </p:sp>
    </p:spTree>
    <p:extLst>
      <p:ext uri="{BB962C8B-B14F-4D97-AF65-F5344CB8AC3E}">
        <p14:creationId xmlns:p14="http://schemas.microsoft.com/office/powerpoint/2010/main" val="2397585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Overview</a:t>
            </a:r>
          </a:p>
        </p:txBody>
      </p:sp>
      <p:sp>
        <p:nvSpPr>
          <p:cNvPr id="3" name="Content Placeholder 2"/>
          <p:cNvSpPr>
            <a:spLocks noGrp="1"/>
          </p:cNvSpPr>
          <p:nvPr>
            <p:ph idx="1"/>
          </p:nvPr>
        </p:nvSpPr>
        <p:spPr>
          <a:xfrm>
            <a:off x="457201" y="1084521"/>
            <a:ext cx="5996762" cy="5454391"/>
          </a:xfrm>
        </p:spPr>
        <p:txBody>
          <a:bodyPr/>
          <a:lstStyle/>
          <a:p>
            <a:pPr lvl="0"/>
            <a:r>
              <a:rPr lang="en-US" b="1" dirty="0"/>
              <a:t>In May 2016 the Physicians Foundation released the findings of a national patient survey</a:t>
            </a:r>
          </a:p>
          <a:p>
            <a:pPr lvl="0"/>
            <a:endParaRPr lang="en-US" sz="800" b="1" dirty="0"/>
          </a:p>
          <a:p>
            <a:pPr>
              <a:spcBef>
                <a:spcPts val="0"/>
              </a:spcBef>
            </a:pPr>
            <a:r>
              <a:rPr lang="en-US" b="1" dirty="0"/>
              <a:t>The survey examined:</a:t>
            </a:r>
          </a:p>
          <a:p>
            <a:pPr lvl="1">
              <a:spcBef>
                <a:spcPts val="0"/>
              </a:spcBef>
            </a:pPr>
            <a:r>
              <a:rPr lang="en-US" sz="2600" b="1" dirty="0"/>
              <a:t>The status of the physician-patient relationship</a:t>
            </a:r>
          </a:p>
          <a:p>
            <a:pPr lvl="1">
              <a:spcBef>
                <a:spcPts val="0"/>
              </a:spcBef>
            </a:pPr>
            <a:r>
              <a:rPr lang="en-US" sz="2600" b="1" dirty="0"/>
              <a:t>Factors patients believe are contributing to increased healthcare costs</a:t>
            </a:r>
          </a:p>
          <a:p>
            <a:pPr lvl="1">
              <a:spcBef>
                <a:spcPts val="0"/>
              </a:spcBef>
            </a:pPr>
            <a:r>
              <a:rPr lang="en-US" sz="2600" b="1" dirty="0"/>
              <a:t>Patient perceptions of stakeholders impacting treatment options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11</a:t>
            </a:fld>
            <a:endParaRPr lang="en-US"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7791" y="1618628"/>
            <a:ext cx="2771775" cy="1847850"/>
          </a:xfrm>
          <a:prstGeom prst="rect">
            <a:avLst/>
          </a:prstGeom>
          <a:ln>
            <a:solidFill>
              <a:schemeClr val="tx1"/>
            </a:solidFill>
          </a:ln>
        </p:spPr>
      </p:pic>
    </p:spTree>
    <p:extLst>
      <p:ext uri="{BB962C8B-B14F-4D97-AF65-F5344CB8AC3E}">
        <p14:creationId xmlns:p14="http://schemas.microsoft.com/office/powerpoint/2010/main" val="404625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Findings</a:t>
            </a:r>
          </a:p>
        </p:txBody>
      </p:sp>
      <p:sp>
        <p:nvSpPr>
          <p:cNvPr id="3" name="Content Placeholder 2"/>
          <p:cNvSpPr>
            <a:spLocks noGrp="1"/>
          </p:cNvSpPr>
          <p:nvPr>
            <p:ph idx="1"/>
          </p:nvPr>
        </p:nvSpPr>
        <p:spPr>
          <a:xfrm>
            <a:off x="457200" y="1205803"/>
            <a:ext cx="8434137" cy="5333109"/>
          </a:xfrm>
        </p:spPr>
        <p:txBody>
          <a:bodyPr/>
          <a:lstStyle/>
          <a:p>
            <a:pPr>
              <a:spcBef>
                <a:spcPts val="0"/>
              </a:spcBef>
            </a:pPr>
            <a:r>
              <a:rPr lang="en-US" sz="3000" b="1" dirty="0"/>
              <a:t>Nine out of 10 U.S. adults note high levels of satisfaction with their primary care physician</a:t>
            </a:r>
          </a:p>
          <a:p>
            <a:pPr>
              <a:spcBef>
                <a:spcPts val="0"/>
              </a:spcBef>
            </a:pPr>
            <a:r>
              <a:rPr lang="en-US" sz="3000" b="1" dirty="0"/>
              <a:t>Almost half (48 percent) are not confident they could afford care should they become seriously ill</a:t>
            </a:r>
          </a:p>
          <a:p>
            <a:pPr>
              <a:spcBef>
                <a:spcPts val="0"/>
              </a:spcBef>
            </a:pPr>
            <a:r>
              <a:rPr lang="en-US" sz="3000" b="1" dirty="0"/>
              <a:t>When asked to cite factors contributing to rising healthcare costs, 59 percent of patients surveyed say it’s the cost of prescription drugs</a:t>
            </a:r>
          </a:p>
          <a:p>
            <a:pPr>
              <a:spcBef>
                <a:spcPts val="0"/>
              </a:spcBef>
            </a:pPr>
            <a:r>
              <a:rPr lang="en-US" sz="3000" b="1" dirty="0"/>
              <a:t>83 percent of patients believe that health insurance companies have the most impact on available treatment options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12</a:t>
            </a:fld>
            <a:endParaRPr lang="en-US" dirty="0"/>
          </a:p>
        </p:txBody>
      </p:sp>
    </p:spTree>
    <p:extLst>
      <p:ext uri="{BB962C8B-B14F-4D97-AF65-F5344CB8AC3E}">
        <p14:creationId xmlns:p14="http://schemas.microsoft.com/office/powerpoint/2010/main" val="23173352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2595C0-6CBE-4EF0-9838-089B1B82C2CE}" type="slidenum">
              <a:rPr lang="en-US" smtClean="0"/>
              <a:pPr/>
              <a:t>13</a:t>
            </a:fld>
            <a:endParaRPr lang="en-US" dirty="0"/>
          </a:p>
        </p:txBody>
      </p:sp>
      <p:graphicFrame>
        <p:nvGraphicFramePr>
          <p:cNvPr id="5" name="Chart 4"/>
          <p:cNvGraphicFramePr/>
          <p:nvPr>
            <p:extLst>
              <p:ext uri="{D42A27DB-BD31-4B8C-83A1-F6EECF244321}">
                <p14:modId xmlns:p14="http://schemas.microsoft.com/office/powerpoint/2010/main" val="4149952196"/>
              </p:ext>
            </p:extLst>
          </p:nvPr>
        </p:nvGraphicFramePr>
        <p:xfrm>
          <a:off x="142752" y="1553227"/>
          <a:ext cx="7961588" cy="491412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1440494" y="1002081"/>
            <a:ext cx="6050070" cy="369332"/>
          </a:xfrm>
          <a:prstGeom prst="rect">
            <a:avLst/>
          </a:prstGeom>
          <a:noFill/>
        </p:spPr>
        <p:txBody>
          <a:bodyPr wrap="square" rtlCol="0">
            <a:spAutoFit/>
          </a:bodyPr>
          <a:lstStyle/>
          <a:p>
            <a:pPr algn="ctr"/>
            <a:r>
              <a:rPr lang="en-US" dirty="0"/>
              <a:t>Factors Contributing to Rising Healthcare Costs</a:t>
            </a:r>
          </a:p>
        </p:txBody>
      </p:sp>
      <p:sp>
        <p:nvSpPr>
          <p:cNvPr id="14" name="Rectangle 13"/>
          <p:cNvSpPr/>
          <p:nvPr/>
        </p:nvSpPr>
        <p:spPr>
          <a:xfrm>
            <a:off x="206313" y="193987"/>
            <a:ext cx="3856633" cy="707886"/>
          </a:xfrm>
          <a:prstGeom prst="rect">
            <a:avLst/>
          </a:prstGeom>
        </p:spPr>
        <p:txBody>
          <a:bodyPr wrap="none">
            <a:spAutoFit/>
          </a:bodyPr>
          <a:lstStyle/>
          <a:p>
            <a:r>
              <a:rPr lang="en-US" sz="4000" b="1" dirty="0">
                <a:solidFill>
                  <a:srgbClr val="08408C"/>
                </a:solidFill>
                <a:latin typeface="Calibri"/>
              </a:rPr>
              <a:t>Detailed Findings</a:t>
            </a:r>
            <a:endParaRPr lang="en-US" dirty="0"/>
          </a:p>
        </p:txBody>
      </p:sp>
    </p:spTree>
    <p:extLst>
      <p:ext uri="{BB962C8B-B14F-4D97-AF65-F5344CB8AC3E}">
        <p14:creationId xmlns:p14="http://schemas.microsoft.com/office/powerpoint/2010/main" val="223022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Detailed Findings (cont.)</a:t>
            </a:r>
            <a:br>
              <a:rPr lang="en-US" dirty="0"/>
            </a:br>
            <a:endParaRPr lang="en-US" dirty="0"/>
          </a:p>
        </p:txBody>
      </p:sp>
      <p:sp>
        <p:nvSpPr>
          <p:cNvPr id="4" name="Slide Number Placeholder 3"/>
          <p:cNvSpPr>
            <a:spLocks noGrp="1"/>
          </p:cNvSpPr>
          <p:nvPr>
            <p:ph type="sldNum" sz="quarter" idx="12"/>
          </p:nvPr>
        </p:nvSpPr>
        <p:spPr/>
        <p:txBody>
          <a:bodyPr/>
          <a:lstStyle/>
          <a:p>
            <a:fld id="{EA2595C0-6CBE-4EF0-9838-089B1B82C2CE}" type="slidenum">
              <a:rPr lang="en-US" smtClean="0"/>
              <a:pPr/>
              <a:t>14</a:t>
            </a:fld>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49127377"/>
              </p:ext>
            </p:extLst>
          </p:nvPr>
        </p:nvGraphicFramePr>
        <p:xfrm>
          <a:off x="457200" y="1558925"/>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1390389" y="1235759"/>
            <a:ext cx="6150279" cy="646331"/>
          </a:xfrm>
          <a:prstGeom prst="rect">
            <a:avLst/>
          </a:prstGeom>
          <a:noFill/>
        </p:spPr>
        <p:txBody>
          <a:bodyPr wrap="square" rtlCol="0">
            <a:spAutoFit/>
          </a:bodyPr>
          <a:lstStyle/>
          <a:p>
            <a:pPr algn="ctr"/>
            <a:r>
              <a:rPr lang="en-US" dirty="0"/>
              <a:t>% Missing Doctor Visit or Treatment Due to Cost</a:t>
            </a:r>
          </a:p>
          <a:p>
            <a:pPr algn="ctr"/>
            <a:endParaRPr lang="en-US" dirty="0"/>
          </a:p>
        </p:txBody>
      </p:sp>
    </p:spTree>
    <p:extLst>
      <p:ext uri="{BB962C8B-B14F-4D97-AF65-F5344CB8AC3E}">
        <p14:creationId xmlns:p14="http://schemas.microsoft.com/office/powerpoint/2010/main" val="1508215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A2595C0-6CBE-4EF0-9838-089B1B82C2CE}" type="slidenum">
              <a:rPr lang="en-US" smtClean="0"/>
              <a:pPr/>
              <a:t>15</a:t>
            </a:fld>
            <a:endParaRPr lang="en-US" dirty="0"/>
          </a:p>
        </p:txBody>
      </p:sp>
      <p:graphicFrame>
        <p:nvGraphicFramePr>
          <p:cNvPr id="6" name="Chart 5"/>
          <p:cNvGraphicFramePr/>
          <p:nvPr>
            <p:extLst>
              <p:ext uri="{D42A27DB-BD31-4B8C-83A1-F6EECF244321}">
                <p14:modId xmlns:p14="http://schemas.microsoft.com/office/powerpoint/2010/main" val="3502018645"/>
              </p:ext>
            </p:extLst>
          </p:nvPr>
        </p:nvGraphicFramePr>
        <p:xfrm>
          <a:off x="327920" y="1978963"/>
          <a:ext cx="8051992" cy="4208894"/>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7"/>
          <p:cNvSpPr/>
          <p:nvPr/>
        </p:nvSpPr>
        <p:spPr>
          <a:xfrm>
            <a:off x="327920" y="306805"/>
            <a:ext cx="5997724" cy="707886"/>
          </a:xfrm>
          <a:prstGeom prst="rect">
            <a:avLst/>
          </a:prstGeom>
        </p:spPr>
        <p:txBody>
          <a:bodyPr wrap="square">
            <a:spAutoFit/>
          </a:bodyPr>
          <a:lstStyle/>
          <a:p>
            <a:r>
              <a:rPr lang="en-US" sz="4000" b="1" dirty="0">
                <a:solidFill>
                  <a:srgbClr val="08408C"/>
                </a:solidFill>
                <a:latin typeface="Calibri"/>
              </a:rPr>
              <a:t>Detailed Findings (cont.)</a:t>
            </a:r>
            <a:endParaRPr lang="en-US" dirty="0"/>
          </a:p>
        </p:txBody>
      </p:sp>
      <p:sp>
        <p:nvSpPr>
          <p:cNvPr id="9" name="TextBox 8"/>
          <p:cNvSpPr txBox="1"/>
          <p:nvPr/>
        </p:nvSpPr>
        <p:spPr>
          <a:xfrm>
            <a:off x="225468" y="1467907"/>
            <a:ext cx="8605381" cy="646331"/>
          </a:xfrm>
          <a:prstGeom prst="rect">
            <a:avLst/>
          </a:prstGeom>
          <a:noFill/>
        </p:spPr>
        <p:txBody>
          <a:bodyPr wrap="square" rtlCol="0">
            <a:spAutoFit/>
          </a:bodyPr>
          <a:lstStyle/>
          <a:p>
            <a:pPr algn="ctr"/>
            <a:r>
              <a:rPr lang="en-US" dirty="0"/>
              <a:t>How Much Each Group, as a Whole, Impacts Treatment Options Available to Patients </a:t>
            </a:r>
          </a:p>
        </p:txBody>
      </p:sp>
    </p:spTree>
    <p:extLst>
      <p:ext uri="{BB962C8B-B14F-4D97-AF65-F5344CB8AC3E}">
        <p14:creationId xmlns:p14="http://schemas.microsoft.com/office/powerpoint/2010/main" val="2376231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2000873"/>
            <a:ext cx="9219236" cy="1470025"/>
          </a:xfrm>
        </p:spPr>
        <p:txBody>
          <a:bodyPr/>
          <a:lstStyle/>
          <a:p>
            <a:pPr algn="ctr" eaLnBrk="1" hangingPunct="1"/>
            <a:r>
              <a:rPr lang="en-US" sz="4500" dirty="0"/>
              <a:t>The Physicians Foundation </a:t>
            </a:r>
            <a:br>
              <a:rPr lang="en-US" sz="4500" dirty="0"/>
            </a:br>
            <a:r>
              <a:rPr lang="en-US" sz="4500" dirty="0"/>
              <a:t>in the Media</a:t>
            </a:r>
          </a:p>
        </p:txBody>
      </p:sp>
    </p:spTree>
    <p:extLst>
      <p:ext uri="{BB962C8B-B14F-4D97-AF65-F5344CB8AC3E}">
        <p14:creationId xmlns:p14="http://schemas.microsoft.com/office/powerpoint/2010/main" val="272404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480" y="513945"/>
            <a:ext cx="8229600" cy="1143000"/>
          </a:xfrm>
        </p:spPr>
        <p:txBody>
          <a:bodyPr/>
          <a:lstStyle/>
          <a:p>
            <a:r>
              <a:rPr lang="en-US" dirty="0"/>
              <a:t>Media Highlights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17</a:t>
            </a:fld>
            <a:endParaRPr lang="en-US" dirty="0"/>
          </a:p>
        </p:txBody>
      </p:sp>
      <p:pic>
        <p:nvPicPr>
          <p:cNvPr id="5" name="Picture 32" descr="http://www.healthleadersmagazine.com/images/HLM.jpg"/>
          <p:cNvPicPr>
            <a:picLocks noGrp="1" noChangeAspect="1" noChangeArrowheads="1"/>
          </p:cNvPicPr>
          <p:nvPr>
            <p:ph idx="1"/>
          </p:nvPr>
        </p:nvPicPr>
        <p:blipFill>
          <a:blip r:embed="rId3"/>
          <a:srcRect/>
          <a:stretch>
            <a:fillRect/>
          </a:stretch>
        </p:blipFill>
        <p:spPr bwMode="auto">
          <a:xfrm>
            <a:off x="875262" y="5452113"/>
            <a:ext cx="5002965" cy="742106"/>
          </a:xfrm>
          <a:prstGeom prst="rect">
            <a:avLst/>
          </a:prstGeom>
          <a:noFill/>
        </p:spPr>
      </p:pic>
      <p:pic>
        <p:nvPicPr>
          <p:cNvPr id="1030" name="Picture 6" descr="Ho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74993" y="1314352"/>
            <a:ext cx="3603504" cy="1283299"/>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canonisawl.files.wordpress.com/2014/03/forbes-logo1.png?w=624"/>
          <p:cNvPicPr>
            <a:picLocks noChangeAspect="1" noChangeArrowheads="1"/>
          </p:cNvPicPr>
          <p:nvPr/>
        </p:nvPicPr>
        <p:blipFill rotWithShape="1">
          <a:blip r:embed="rId5">
            <a:extLst>
              <a:ext uri="{28A0092B-C50C-407E-A947-70E740481C1C}">
                <a14:useLocalDpi xmlns:a14="http://schemas.microsoft.com/office/drawing/2010/main" val="0"/>
              </a:ext>
            </a:extLst>
          </a:blip>
          <a:srcRect l="12402" t="22452" r="12262" b="10474"/>
          <a:stretch/>
        </p:blipFill>
        <p:spPr bwMode="auto">
          <a:xfrm>
            <a:off x="681319" y="4053154"/>
            <a:ext cx="2859272" cy="730246"/>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descr="http://static1.squarespace.com/static/54611db5e4b08f1a465c2115/t/55c0e209e4b078be36bacd88/1438704138349/HealthcareDiv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98499" y="3884311"/>
            <a:ext cx="3810000" cy="67627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49270" y="998891"/>
            <a:ext cx="1582725" cy="1582725"/>
          </a:xfrm>
          <a:prstGeom prst="rect">
            <a:avLst/>
          </a:prstGeom>
        </p:spPr>
      </p:pic>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69310" y="2867842"/>
            <a:ext cx="3107435" cy="841398"/>
          </a:xfrm>
          <a:prstGeom prst="rect">
            <a:avLst/>
          </a:prstGeom>
        </p:spPr>
      </p:pic>
      <p:pic>
        <p:nvPicPr>
          <p:cNvPr id="8" name="Picture 7"/>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049270" y="4771530"/>
            <a:ext cx="2670182" cy="680583"/>
          </a:xfrm>
          <a:prstGeom prst="rect">
            <a:avLst/>
          </a:prstGeom>
        </p:spPr>
      </p:pic>
      <p:pic>
        <p:nvPicPr>
          <p:cNvPr id="9" name="Picture 8"/>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054678" y="2867842"/>
            <a:ext cx="3165450" cy="592508"/>
          </a:xfrm>
          <a:prstGeom prst="rect">
            <a:avLst/>
          </a:prstGeom>
        </p:spPr>
      </p:pic>
    </p:spTree>
    <p:extLst>
      <p:ext uri="{BB962C8B-B14F-4D97-AF65-F5344CB8AC3E}">
        <p14:creationId xmlns:p14="http://schemas.microsoft.com/office/powerpoint/2010/main" val="33693650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0" y="2000873"/>
            <a:ext cx="9219236" cy="2423209"/>
          </a:xfrm>
        </p:spPr>
        <p:txBody>
          <a:bodyPr/>
          <a:lstStyle/>
          <a:p>
            <a:pPr algn="ctr" eaLnBrk="1" hangingPunct="1"/>
            <a:r>
              <a:rPr lang="en-US" sz="4000" dirty="0"/>
              <a:t/>
            </a:r>
            <a:br>
              <a:rPr lang="en-US" sz="4000" dirty="0"/>
            </a:br>
            <a:r>
              <a:rPr lang="en-US" sz="4000" i="1" dirty="0"/>
              <a:t>Healthcare Through The Lens Of Poverty </a:t>
            </a:r>
            <a:r>
              <a:rPr lang="en-US" sz="4000" dirty="0"/>
              <a:t>Book by Buz Cooper, MD</a:t>
            </a:r>
          </a:p>
        </p:txBody>
      </p:sp>
    </p:spTree>
    <p:extLst>
      <p:ext uri="{BB962C8B-B14F-4D97-AF65-F5344CB8AC3E}">
        <p14:creationId xmlns:p14="http://schemas.microsoft.com/office/powerpoint/2010/main" val="2523305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Overview</a:t>
            </a:r>
          </a:p>
        </p:txBody>
      </p:sp>
      <p:sp>
        <p:nvSpPr>
          <p:cNvPr id="3" name="Content Placeholder 2"/>
          <p:cNvSpPr>
            <a:spLocks noGrp="1"/>
          </p:cNvSpPr>
          <p:nvPr>
            <p:ph idx="1"/>
          </p:nvPr>
        </p:nvSpPr>
        <p:spPr>
          <a:xfrm>
            <a:off x="457200" y="1105787"/>
            <a:ext cx="5656521" cy="5433126"/>
          </a:xfrm>
        </p:spPr>
        <p:txBody>
          <a:bodyPr/>
          <a:lstStyle/>
          <a:p>
            <a:pPr>
              <a:spcBef>
                <a:spcPts val="0"/>
              </a:spcBef>
              <a:buFont typeface="Arial" panose="020B0604020202020204" pitchFamily="34" charset="0"/>
              <a:buChar char="•"/>
            </a:pPr>
            <a:r>
              <a:rPr lang="en-US" sz="2800" b="1" i="1" dirty="0"/>
              <a:t>Healthcare Through The Lens Of Poverty </a:t>
            </a:r>
            <a:r>
              <a:rPr lang="en-US" sz="2800" b="1" dirty="0"/>
              <a:t>by Buz Cooper, MD </a:t>
            </a:r>
          </a:p>
          <a:p>
            <a:pPr lvl="1"/>
            <a:r>
              <a:rPr lang="en-US" sz="2400" b="1" dirty="0"/>
              <a:t>Discusses the need of the U.S healthcare system to address the impact of social determinants of health</a:t>
            </a:r>
          </a:p>
          <a:p>
            <a:pPr lvl="1"/>
            <a:r>
              <a:rPr lang="en-US" sz="2400" b="1" dirty="0"/>
              <a:t>The book will be released in September of 2016 </a:t>
            </a:r>
            <a:endParaRPr lang="en-US" sz="2200" b="1" dirty="0"/>
          </a:p>
          <a:p>
            <a:pPr lvl="1"/>
            <a:r>
              <a:rPr lang="en-US" sz="2400" b="1" dirty="0"/>
              <a:t>The video honoring Buz and promoting the book will be released in August of 2016</a:t>
            </a:r>
          </a:p>
        </p:txBody>
      </p:sp>
      <p:sp>
        <p:nvSpPr>
          <p:cNvPr id="4" name="Slide Number Placeholder 3"/>
          <p:cNvSpPr>
            <a:spLocks noGrp="1"/>
          </p:cNvSpPr>
          <p:nvPr>
            <p:ph type="sldNum" sz="quarter" idx="12"/>
          </p:nvPr>
        </p:nvSpPr>
        <p:spPr/>
        <p:txBody>
          <a:bodyPr/>
          <a:lstStyle/>
          <a:p>
            <a:fld id="{EA2595C0-6CBE-4EF0-9838-089B1B82C2CE}" type="slidenum">
              <a:rPr lang="en-US" smtClean="0"/>
              <a:pPr/>
              <a:t>19</a:t>
            </a:fld>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35553" y="1488890"/>
            <a:ext cx="2095500" cy="3114675"/>
          </a:xfrm>
          <a:prstGeom prst="rect">
            <a:avLst/>
          </a:prstGeom>
          <a:ln>
            <a:solidFill>
              <a:schemeClr val="tx1"/>
            </a:solidFill>
          </a:ln>
        </p:spPr>
      </p:pic>
    </p:spTree>
    <p:extLst>
      <p:ext uri="{BB962C8B-B14F-4D97-AF65-F5344CB8AC3E}">
        <p14:creationId xmlns:p14="http://schemas.microsoft.com/office/powerpoint/2010/main" val="4053101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4740"/>
            <a:ext cx="8229600" cy="1143000"/>
          </a:xfrm>
        </p:spPr>
        <p:txBody>
          <a:bodyPr/>
          <a:lstStyle/>
          <a:p>
            <a:r>
              <a:rPr lang="en-US" dirty="0"/>
              <a:t>Today’s Agenda</a:t>
            </a:r>
          </a:p>
        </p:txBody>
      </p:sp>
      <p:sp>
        <p:nvSpPr>
          <p:cNvPr id="3" name="Content Placeholder 2"/>
          <p:cNvSpPr>
            <a:spLocks noGrp="1"/>
          </p:cNvSpPr>
          <p:nvPr>
            <p:ph idx="1"/>
          </p:nvPr>
        </p:nvSpPr>
        <p:spPr>
          <a:xfrm>
            <a:off x="457200" y="1066240"/>
            <a:ext cx="8229600" cy="5290110"/>
          </a:xfrm>
        </p:spPr>
        <p:txBody>
          <a:bodyPr/>
          <a:lstStyle/>
          <a:p>
            <a:pPr>
              <a:lnSpc>
                <a:spcPts val="4500"/>
              </a:lnSpc>
              <a:spcBef>
                <a:spcPts val="0"/>
              </a:spcBef>
            </a:pPr>
            <a:r>
              <a:rPr lang="en-US" sz="2800" b="1" dirty="0"/>
              <a:t>About The Physicians Foundation</a:t>
            </a:r>
          </a:p>
          <a:p>
            <a:pPr>
              <a:lnSpc>
                <a:spcPts val="4500"/>
              </a:lnSpc>
              <a:spcBef>
                <a:spcPts val="0"/>
              </a:spcBef>
            </a:pPr>
            <a:r>
              <a:rPr lang="en-US" sz="2800" b="1" dirty="0"/>
              <a:t>A Look at Our Strategic Plan</a:t>
            </a:r>
          </a:p>
          <a:p>
            <a:pPr>
              <a:lnSpc>
                <a:spcPts val="4500"/>
              </a:lnSpc>
              <a:spcBef>
                <a:spcPts val="0"/>
              </a:spcBef>
            </a:pPr>
            <a:r>
              <a:rPr lang="en-US" sz="2800" b="1" dirty="0"/>
              <a:t>2016 Patient Survey</a:t>
            </a:r>
          </a:p>
          <a:p>
            <a:pPr>
              <a:lnSpc>
                <a:spcPts val="4500"/>
              </a:lnSpc>
              <a:spcBef>
                <a:spcPts val="0"/>
              </a:spcBef>
            </a:pPr>
            <a:r>
              <a:rPr lang="en-US" sz="2800" b="1" dirty="0"/>
              <a:t>Media Highlights</a:t>
            </a:r>
          </a:p>
          <a:p>
            <a:pPr>
              <a:lnSpc>
                <a:spcPts val="4500"/>
              </a:lnSpc>
              <a:spcBef>
                <a:spcPts val="0"/>
              </a:spcBef>
            </a:pPr>
            <a:r>
              <a:rPr lang="en-US" sz="2800" b="1" dirty="0"/>
              <a:t>Upcoming Initiatives</a:t>
            </a:r>
          </a:p>
          <a:p>
            <a:pPr lvl="1">
              <a:lnSpc>
                <a:spcPts val="4500"/>
              </a:lnSpc>
              <a:spcBef>
                <a:spcPts val="0"/>
              </a:spcBef>
            </a:pPr>
            <a:r>
              <a:rPr lang="en-US" sz="2400" b="1" dirty="0"/>
              <a:t>Buz Cooper Book and Video Project</a:t>
            </a:r>
          </a:p>
        </p:txBody>
      </p:sp>
      <p:sp>
        <p:nvSpPr>
          <p:cNvPr id="4" name="Slide Number Placeholder 3"/>
          <p:cNvSpPr>
            <a:spLocks noGrp="1"/>
          </p:cNvSpPr>
          <p:nvPr>
            <p:ph type="sldNum" sz="quarter" idx="12"/>
          </p:nvPr>
        </p:nvSpPr>
        <p:spPr/>
        <p:txBody>
          <a:bodyPr/>
          <a:lstStyle/>
          <a:p>
            <a:fld id="{EA2595C0-6CBE-4EF0-9838-089B1B82C2CE}" type="slidenum">
              <a:rPr lang="en-US" smtClean="0"/>
              <a:pPr/>
              <a:t>2</a:t>
            </a:fld>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0177" y="1637740"/>
            <a:ext cx="3084513" cy="2481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0159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128" y="569293"/>
            <a:ext cx="8229600" cy="1143000"/>
          </a:xfrm>
        </p:spPr>
        <p:txBody>
          <a:bodyPr>
            <a:noAutofit/>
          </a:bodyPr>
          <a:lstStyle/>
          <a:p>
            <a:r>
              <a:rPr lang="en-US" dirty="0"/>
              <a:t>The Physicians Foundation wants to hear from you!</a:t>
            </a:r>
            <a:br>
              <a:rPr lang="en-US" dirty="0"/>
            </a:br>
            <a:endParaRPr lang="en-US" dirty="0"/>
          </a:p>
        </p:txBody>
      </p:sp>
      <p:sp>
        <p:nvSpPr>
          <p:cNvPr id="3" name="Content Placeholder 2"/>
          <p:cNvSpPr>
            <a:spLocks noGrp="1"/>
          </p:cNvSpPr>
          <p:nvPr>
            <p:ph idx="1"/>
          </p:nvPr>
        </p:nvSpPr>
        <p:spPr>
          <a:xfrm>
            <a:off x="463128" y="1736424"/>
            <a:ext cx="7856622" cy="3030260"/>
          </a:xfrm>
        </p:spPr>
        <p:txBody>
          <a:bodyPr/>
          <a:lstStyle/>
          <a:p>
            <a:pPr marL="457200" lvl="1" indent="0">
              <a:buNone/>
              <a:defRPr/>
            </a:pPr>
            <a:r>
              <a:rPr lang="en-US" sz="3200" b="1" dirty="0">
                <a:ea typeface="ＭＳ Ｐゴシック" pitchFamily="34" charset="-128"/>
              </a:rPr>
              <a:t>What vital physician issues would you like to see the Foundation research?</a:t>
            </a:r>
          </a:p>
          <a:p>
            <a:pPr marL="457200" lvl="1" indent="0">
              <a:buNone/>
              <a:defRPr/>
            </a:pPr>
            <a:r>
              <a:rPr lang="en-US" sz="3200" b="1" dirty="0">
                <a:ea typeface="ＭＳ Ｐゴシック" pitchFamily="34" charset="-128"/>
              </a:rPr>
              <a:t>How can we better collaborate to drive meaningful change for our physicians?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20</a:t>
            </a:fld>
            <a:endParaRPr lang="en-US" dirty="0"/>
          </a:p>
        </p:txBody>
      </p:sp>
      <p:sp>
        <p:nvSpPr>
          <p:cNvPr id="6" name="Content Placeholder 2"/>
          <p:cNvSpPr txBox="1">
            <a:spLocks/>
          </p:cNvSpPr>
          <p:nvPr/>
        </p:nvSpPr>
        <p:spPr bwMode="auto">
          <a:xfrm>
            <a:off x="463128" y="3842658"/>
            <a:ext cx="8143783" cy="184805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257300" lvl="2" indent="-342900" eaLnBrk="0" hangingPunct="0">
              <a:spcBef>
                <a:spcPct val="20000"/>
              </a:spcBef>
              <a:buClr>
                <a:srgbClr val="08408C"/>
              </a:buClr>
              <a:buFont typeface="Arial" charset="0"/>
              <a:buChar char="•"/>
              <a:defRPr/>
            </a:pPr>
            <a:r>
              <a:rPr kumimoji="0" lang="en-US" sz="2800" i="0" u="none" strike="noStrike" kern="1200" cap="none" spc="0" normalizeH="0" baseline="0" noProof="0" dirty="0">
                <a:ln>
                  <a:noFill/>
                </a:ln>
                <a:solidFill>
                  <a:schemeClr val="tx1"/>
                </a:solidFill>
                <a:effectLst/>
                <a:uLnTx/>
                <a:uFillTx/>
                <a:latin typeface="+mn-lt"/>
                <a:ea typeface="ＭＳ Ｐゴシック" pitchFamily="34" charset="-128"/>
              </a:rPr>
              <a:t>Email us at</a:t>
            </a:r>
            <a:r>
              <a:rPr kumimoji="0" lang="en-US" sz="2800" i="0" u="none" strike="noStrike" kern="1200" cap="none" spc="0" normalizeH="0" noProof="0" dirty="0">
                <a:ln>
                  <a:noFill/>
                </a:ln>
                <a:solidFill>
                  <a:schemeClr val="tx1"/>
                </a:solidFill>
                <a:effectLst/>
                <a:uLnTx/>
                <a:uFillTx/>
                <a:latin typeface="+mn-lt"/>
                <a:ea typeface="ＭＳ Ｐゴシック" pitchFamily="34" charset="-128"/>
              </a:rPr>
              <a:t> </a:t>
            </a:r>
            <a:r>
              <a:rPr kumimoji="0" lang="en-US" sz="2800" i="0" u="none" strike="noStrike" kern="1200" cap="none" spc="0" normalizeH="0" baseline="0" noProof="0" dirty="0">
                <a:ln>
                  <a:noFill/>
                </a:ln>
                <a:solidFill>
                  <a:schemeClr val="tx1"/>
                </a:solidFill>
                <a:effectLst/>
                <a:uLnTx/>
                <a:uFillTx/>
                <a:latin typeface="+mn-lt"/>
                <a:ea typeface="ＭＳ Ｐゴシック" pitchFamily="34" charset="-128"/>
                <a:hlinkClick r:id="rId2"/>
              </a:rPr>
              <a:t>info@physiciansfoundation.org</a:t>
            </a:r>
            <a:r>
              <a:rPr kumimoji="0" lang="en-US" sz="2800" i="0" u="none" strike="noStrike" kern="1200" cap="none" spc="0" normalizeH="0" baseline="0" noProof="0" dirty="0">
                <a:ln>
                  <a:noFill/>
                </a:ln>
                <a:solidFill>
                  <a:schemeClr val="tx1"/>
                </a:solidFill>
                <a:effectLst/>
                <a:uLnTx/>
                <a:uFillTx/>
                <a:latin typeface="+mn-lt"/>
                <a:ea typeface="ＭＳ Ｐゴシック" pitchFamily="34" charset="-128"/>
              </a:rPr>
              <a:t> </a:t>
            </a:r>
          </a:p>
          <a:p>
            <a:pPr marL="1257300" lvl="2" indent="-342900" eaLnBrk="0" hangingPunct="0">
              <a:spcBef>
                <a:spcPct val="20000"/>
              </a:spcBef>
              <a:buClr>
                <a:srgbClr val="08408C"/>
              </a:buClr>
              <a:buFont typeface="Arial" charset="0"/>
              <a:buChar char="•"/>
              <a:defRPr/>
            </a:pPr>
            <a:r>
              <a:rPr kumimoji="0" lang="en-US" sz="2800" i="0" u="none" strike="noStrike" kern="1200" cap="none" spc="0" normalizeH="0" baseline="0" noProof="0" dirty="0">
                <a:ln>
                  <a:noFill/>
                </a:ln>
                <a:solidFill>
                  <a:schemeClr val="tx1"/>
                </a:solidFill>
                <a:effectLst/>
                <a:uLnTx/>
                <a:uFillTx/>
                <a:latin typeface="+mn-lt"/>
              </a:rPr>
              <a:t>Follow us on Twitter at </a:t>
            </a:r>
            <a:r>
              <a:rPr kumimoji="0" lang="en-US" sz="2800" i="0" u="none" strike="noStrike" kern="1200" cap="none" spc="0" normalizeH="0" baseline="0" noProof="0" dirty="0">
                <a:ln>
                  <a:noFill/>
                </a:ln>
                <a:solidFill>
                  <a:schemeClr val="tx1"/>
                </a:solidFill>
                <a:effectLst/>
                <a:uLnTx/>
                <a:uFillTx/>
                <a:latin typeface="+mn-lt"/>
                <a:hlinkClick r:id="rId3"/>
              </a:rPr>
              <a:t>@</a:t>
            </a:r>
            <a:r>
              <a:rPr kumimoji="0" lang="en-US" sz="2800" i="0" u="none" strike="noStrike" kern="1200" cap="none" spc="0" normalizeH="0" baseline="0" noProof="0" dirty="0" err="1">
                <a:ln>
                  <a:noFill/>
                </a:ln>
                <a:solidFill>
                  <a:schemeClr val="tx1"/>
                </a:solidFill>
                <a:effectLst/>
                <a:uLnTx/>
                <a:uFillTx/>
                <a:latin typeface="+mn-lt"/>
                <a:hlinkClick r:id="rId3"/>
              </a:rPr>
              <a:t>PhysiciansFound</a:t>
            </a:r>
            <a:endParaRPr kumimoji="0" lang="en-US" sz="2800" i="0" u="none" strike="noStrike" kern="1200" cap="none" spc="0" normalizeH="0" baseline="0" noProof="0" dirty="0">
              <a:ln>
                <a:noFill/>
              </a:ln>
              <a:solidFill>
                <a:schemeClr val="tx1"/>
              </a:solidFill>
              <a:effectLst/>
              <a:uLnTx/>
              <a:uFillTx/>
              <a:latin typeface="+mn-lt"/>
            </a:endParaRPr>
          </a:p>
          <a:p>
            <a:pPr marL="1257300" lvl="2" indent="-342900" eaLnBrk="0" hangingPunct="0">
              <a:spcBef>
                <a:spcPct val="20000"/>
              </a:spcBef>
              <a:buClr>
                <a:srgbClr val="08408C"/>
              </a:buClr>
              <a:buFont typeface="Arial" charset="0"/>
              <a:buChar char="•"/>
              <a:defRPr/>
            </a:pPr>
            <a:r>
              <a:rPr lang="en-US" sz="2800" dirty="0">
                <a:latin typeface="+mn-lt"/>
              </a:rPr>
              <a:t>Follow us on LinkedIn at: </a:t>
            </a:r>
            <a:r>
              <a:rPr lang="en-US" sz="2800" dirty="0">
                <a:latin typeface="+mn-lt"/>
                <a:hlinkClick r:id="rId4"/>
              </a:rPr>
              <a:t>https://www.linkedin.com/company/physicians-foundation</a:t>
            </a:r>
            <a:r>
              <a:rPr lang="en-US" sz="2800" dirty="0">
                <a:latin typeface="+mn-lt"/>
              </a:rPr>
              <a:t> </a:t>
            </a:r>
            <a:endParaRPr kumimoji="0" lang="en-US" sz="2800" i="0" u="none" strike="noStrike" kern="1200" cap="none" spc="0" normalizeH="0" baseline="0" noProof="0" dirty="0">
              <a:ln>
                <a:noFill/>
              </a:ln>
              <a:solidFill>
                <a:schemeClr val="tx1"/>
              </a:solidFill>
              <a:effectLst/>
              <a:uLnTx/>
              <a:uFillTx/>
              <a:latin typeface="+mn-lt"/>
            </a:endParaRPr>
          </a:p>
        </p:txBody>
      </p:sp>
    </p:spTree>
    <p:extLst>
      <p:ext uri="{BB962C8B-B14F-4D97-AF65-F5344CB8AC3E}">
        <p14:creationId xmlns:p14="http://schemas.microsoft.com/office/powerpoint/2010/main" val="3982951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901084" y="2396971"/>
            <a:ext cx="7763522" cy="924865"/>
          </a:xfrm>
        </p:spPr>
        <p:txBody>
          <a:bodyPr/>
          <a:lstStyle/>
          <a:p>
            <a:pPr eaLnBrk="1" hangingPunct="1"/>
            <a:r>
              <a:rPr lang="en-US" dirty="0">
                <a:solidFill>
                  <a:schemeClr val="bg1"/>
                </a:solidFill>
              </a:rPr>
              <a:t>Questions or Comments?</a:t>
            </a:r>
          </a:p>
        </p:txBody>
      </p:sp>
      <p:sp>
        <p:nvSpPr>
          <p:cNvPr id="3" name="Slide Number Placeholder 2"/>
          <p:cNvSpPr>
            <a:spLocks noGrp="1"/>
          </p:cNvSpPr>
          <p:nvPr>
            <p:ph type="sldNum" sz="quarter" idx="12"/>
          </p:nvPr>
        </p:nvSpPr>
        <p:spPr/>
        <p:txBody>
          <a:bodyPr/>
          <a:lstStyle/>
          <a:p>
            <a:fld id="{84D056DE-2F60-49B2-B71D-957E33CD1103}" type="slidenum">
              <a:rPr lang="en-US" smtClean="0"/>
              <a:pPr/>
              <a:t>21</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72946" y="2382838"/>
            <a:ext cx="8229600" cy="1470025"/>
          </a:xfrm>
        </p:spPr>
        <p:txBody>
          <a:bodyPr/>
          <a:lstStyle/>
          <a:p>
            <a:pPr eaLnBrk="1" hangingPunct="1"/>
            <a:r>
              <a:rPr lang="en-US" sz="4500" dirty="0"/>
              <a:t>About The Physicians Foundation</a:t>
            </a:r>
          </a:p>
        </p:txBody>
      </p:sp>
    </p:spTree>
    <p:extLst>
      <p:ext uri="{BB962C8B-B14F-4D97-AF65-F5344CB8AC3E}">
        <p14:creationId xmlns:p14="http://schemas.microsoft.com/office/powerpoint/2010/main" val="1908249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Overview</a:t>
            </a:r>
          </a:p>
        </p:txBody>
      </p:sp>
      <p:sp>
        <p:nvSpPr>
          <p:cNvPr id="3" name="Content Placeholder 2"/>
          <p:cNvSpPr>
            <a:spLocks noGrp="1"/>
          </p:cNvSpPr>
          <p:nvPr>
            <p:ph idx="1"/>
          </p:nvPr>
        </p:nvSpPr>
        <p:spPr>
          <a:xfrm>
            <a:off x="457200" y="1205803"/>
            <a:ext cx="8434137" cy="5333109"/>
          </a:xfrm>
        </p:spPr>
        <p:txBody>
          <a:bodyPr/>
          <a:lstStyle/>
          <a:p>
            <a:pPr lvl="0"/>
            <a:r>
              <a:rPr lang="en-US" b="1" dirty="0"/>
              <a:t>National non-profit organization formed in 2003 and dedicated to:</a:t>
            </a:r>
          </a:p>
          <a:p>
            <a:pPr lvl="0"/>
            <a:endParaRPr lang="en-US" sz="800" b="1" dirty="0"/>
          </a:p>
          <a:p>
            <a:pPr lvl="1">
              <a:spcBef>
                <a:spcPts val="0"/>
              </a:spcBef>
            </a:pPr>
            <a:r>
              <a:rPr lang="en-US" b="1" dirty="0"/>
              <a:t>Empowering physicians to lead in the delivery of high quality, cost-efficient health care </a:t>
            </a:r>
          </a:p>
          <a:p>
            <a:pPr lvl="1">
              <a:spcBef>
                <a:spcPts val="0"/>
              </a:spcBef>
            </a:pPr>
            <a:r>
              <a:rPr lang="en-US" b="1" dirty="0"/>
              <a:t>Strengthening the physician-patient relationship</a:t>
            </a:r>
          </a:p>
          <a:p>
            <a:pPr lvl="1">
              <a:spcBef>
                <a:spcPts val="0"/>
              </a:spcBef>
            </a:pPr>
            <a:r>
              <a:rPr lang="en-US" b="1" dirty="0"/>
              <a:t>Informing national healthcare policy by giving a voice to physicians nationwide</a:t>
            </a:r>
          </a:p>
          <a:p>
            <a:pPr lvl="1">
              <a:spcBef>
                <a:spcPts val="0"/>
              </a:spcBef>
            </a:pPr>
            <a:r>
              <a:rPr lang="en-US" b="1" dirty="0"/>
              <a:t>Supporting practicing physicians as they work to sustain their medical practices and navigate health reform</a:t>
            </a:r>
          </a:p>
        </p:txBody>
      </p:sp>
      <p:sp>
        <p:nvSpPr>
          <p:cNvPr id="4" name="Slide Number Placeholder 3"/>
          <p:cNvSpPr>
            <a:spLocks noGrp="1"/>
          </p:cNvSpPr>
          <p:nvPr>
            <p:ph type="sldNum" sz="quarter" idx="12"/>
          </p:nvPr>
        </p:nvSpPr>
        <p:spPr/>
        <p:txBody>
          <a:bodyPr/>
          <a:lstStyle/>
          <a:p>
            <a:fld id="{EA2595C0-6CBE-4EF0-9838-089B1B82C2CE}"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Overview</a:t>
            </a:r>
          </a:p>
        </p:txBody>
      </p:sp>
      <p:sp>
        <p:nvSpPr>
          <p:cNvPr id="3" name="Content Placeholder 2"/>
          <p:cNvSpPr>
            <a:spLocks noGrp="1"/>
          </p:cNvSpPr>
          <p:nvPr>
            <p:ph idx="1"/>
          </p:nvPr>
        </p:nvSpPr>
        <p:spPr>
          <a:xfrm>
            <a:off x="457200" y="1205803"/>
            <a:ext cx="8229600" cy="5333109"/>
          </a:xfrm>
        </p:spPr>
        <p:txBody>
          <a:bodyPr/>
          <a:lstStyle/>
          <a:p>
            <a:pPr lvl="0"/>
            <a:r>
              <a:rPr lang="en-US" b="1" dirty="0"/>
              <a:t>The Foundation pursues its mission through grant making, research, national surveys and policy studies</a:t>
            </a:r>
          </a:p>
          <a:p>
            <a:pPr lvl="0"/>
            <a:endParaRPr lang="en-US" sz="800" b="1" dirty="0"/>
          </a:p>
          <a:p>
            <a:pPr lvl="1">
              <a:spcBef>
                <a:spcPts val="0"/>
              </a:spcBef>
            </a:pPr>
            <a:r>
              <a:rPr lang="en-US" b="1" dirty="0"/>
              <a:t>Awarded more than $40 million in grants</a:t>
            </a:r>
          </a:p>
          <a:p>
            <a:pPr lvl="1">
              <a:spcBef>
                <a:spcPts val="0"/>
              </a:spcBef>
            </a:pPr>
            <a:r>
              <a:rPr lang="en-US" b="1" dirty="0"/>
              <a:t>Conducted four nationwide surveys of physicians</a:t>
            </a:r>
          </a:p>
          <a:p>
            <a:pPr lvl="1">
              <a:spcBef>
                <a:spcPts val="0"/>
              </a:spcBef>
            </a:pPr>
            <a:r>
              <a:rPr lang="en-US" b="1" dirty="0"/>
              <a:t>Supported</a:t>
            </a:r>
            <a:r>
              <a:rPr lang="en-US" dirty="0"/>
              <a:t> </a:t>
            </a:r>
            <a:r>
              <a:rPr lang="en-US" b="1" dirty="0"/>
              <a:t>219</a:t>
            </a:r>
            <a:r>
              <a:rPr lang="en-US" b="1" dirty="0">
                <a:solidFill>
                  <a:srgbClr val="FF0000"/>
                </a:solidFill>
              </a:rPr>
              <a:t> </a:t>
            </a:r>
            <a:r>
              <a:rPr lang="en-US" b="1" dirty="0"/>
              <a:t>participants in the                           Physician Leadership Academy since</a:t>
            </a:r>
            <a:r>
              <a:rPr lang="en-US" dirty="0"/>
              <a:t> </a:t>
            </a:r>
            <a:r>
              <a:rPr lang="en-US" b="1" dirty="0"/>
              <a:t>2010</a:t>
            </a:r>
          </a:p>
        </p:txBody>
      </p:sp>
      <p:sp>
        <p:nvSpPr>
          <p:cNvPr id="4" name="Slide Number Placeholder 3"/>
          <p:cNvSpPr>
            <a:spLocks noGrp="1"/>
          </p:cNvSpPr>
          <p:nvPr>
            <p:ph type="sldNum" sz="quarter" idx="12"/>
          </p:nvPr>
        </p:nvSpPr>
        <p:spPr/>
        <p:txBody>
          <a:bodyPr/>
          <a:lstStyle/>
          <a:p>
            <a:fld id="{EA2595C0-6CBE-4EF0-9838-089B1B82C2CE}" type="slidenum">
              <a:rPr lang="en-US" smtClean="0"/>
              <a:pPr/>
              <a:t>5</a:t>
            </a:fld>
            <a:endParaRPr lang="en-US" dirty="0"/>
          </a:p>
        </p:txBody>
      </p:sp>
    </p:spTree>
    <p:extLst>
      <p:ext uri="{BB962C8B-B14F-4D97-AF65-F5344CB8AC3E}">
        <p14:creationId xmlns:p14="http://schemas.microsoft.com/office/powerpoint/2010/main" val="844676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4564"/>
            <a:ext cx="8229600" cy="1143000"/>
          </a:xfrm>
        </p:spPr>
        <p:txBody>
          <a:bodyPr/>
          <a:lstStyle/>
          <a:p>
            <a:r>
              <a:rPr lang="en-US" dirty="0"/>
              <a:t>The Physicians Foundation </a:t>
            </a:r>
            <a:br>
              <a:rPr lang="en-US" dirty="0"/>
            </a:br>
            <a:r>
              <a:rPr lang="en-US" dirty="0"/>
              <a:t>Signatory Medical Societies</a:t>
            </a:r>
          </a:p>
        </p:txBody>
      </p:sp>
      <p:sp>
        <p:nvSpPr>
          <p:cNvPr id="3" name="Content Placeholder 2"/>
          <p:cNvSpPr>
            <a:spLocks noGrp="1"/>
          </p:cNvSpPr>
          <p:nvPr>
            <p:ph idx="1"/>
          </p:nvPr>
        </p:nvSpPr>
        <p:spPr>
          <a:xfrm>
            <a:off x="457200" y="1867636"/>
            <a:ext cx="8229600" cy="4525963"/>
          </a:xfrm>
        </p:spPr>
        <p:txBody>
          <a:bodyPr/>
          <a:lstStyle/>
          <a:p>
            <a:pPr lvl="0">
              <a:buNone/>
            </a:pPr>
            <a:r>
              <a:rPr lang="en-US" sz="1800" b="1" dirty="0"/>
              <a:t>Alaska State Medical Association			Medical Society of Northern Virginia</a:t>
            </a:r>
          </a:p>
          <a:p>
            <a:pPr lvl="0">
              <a:buNone/>
            </a:pPr>
            <a:r>
              <a:rPr lang="en-US" sz="1800" b="1" dirty="0"/>
              <a:t>California Medical Association			Medical Society of the State of New York</a:t>
            </a:r>
          </a:p>
          <a:p>
            <a:pPr lvl="0">
              <a:buNone/>
            </a:pPr>
            <a:r>
              <a:rPr lang="en-US" sz="1800" b="1" dirty="0"/>
              <a:t>Connecticut State Medical Society		Nebraska Medical Association</a:t>
            </a:r>
          </a:p>
          <a:p>
            <a:pPr lvl="0">
              <a:buNone/>
            </a:pPr>
            <a:r>
              <a:rPr lang="en-US" sz="1800" b="1" dirty="0"/>
              <a:t>Denton County Medical Society (Texas)	New Hampshire Medical Society</a:t>
            </a:r>
          </a:p>
          <a:p>
            <a:pPr lvl="0">
              <a:buNone/>
            </a:pPr>
            <a:r>
              <a:rPr lang="en-US" sz="1800" b="1" dirty="0"/>
              <a:t>El Paso County Medical Society (Colorado)	North Carolina Medical Society</a:t>
            </a:r>
          </a:p>
          <a:p>
            <a:pPr lvl="0">
              <a:buNone/>
            </a:pPr>
            <a:r>
              <a:rPr lang="en-US" sz="1800" b="1" dirty="0"/>
              <a:t>Florida Medical Association				South Carolina Medical Association</a:t>
            </a:r>
          </a:p>
          <a:p>
            <a:pPr lvl="0">
              <a:buNone/>
            </a:pPr>
            <a:r>
              <a:rPr lang="en-US" sz="1800" b="1" dirty="0"/>
              <a:t>Hawaii Medical Society					Tennessee Medical Association</a:t>
            </a:r>
          </a:p>
          <a:p>
            <a:pPr lvl="0">
              <a:buNone/>
            </a:pPr>
            <a:r>
              <a:rPr lang="en-US" sz="1800" b="1" dirty="0"/>
              <a:t>Louisiana State Medical Society			Texas Medical Association</a:t>
            </a:r>
          </a:p>
          <a:p>
            <a:pPr lvl="0">
              <a:buNone/>
            </a:pPr>
            <a:r>
              <a:rPr lang="en-US" sz="1800" b="1" dirty="0"/>
              <a:t>Medical Association of Georgia			Vermont Medical Society</a:t>
            </a:r>
          </a:p>
          <a:p>
            <a:pPr lvl="0">
              <a:buNone/>
            </a:pPr>
            <a:r>
              <a:rPr lang="en-US" sz="1800" b="1" dirty="0"/>
              <a:t>Medical Society of New Jersey			Washington State Medical Association</a:t>
            </a:r>
          </a:p>
        </p:txBody>
      </p:sp>
      <p:sp>
        <p:nvSpPr>
          <p:cNvPr id="4" name="Slide Number Placeholder 3"/>
          <p:cNvSpPr>
            <a:spLocks noGrp="1"/>
          </p:cNvSpPr>
          <p:nvPr>
            <p:ph type="sldNum" sz="quarter" idx="12"/>
          </p:nvPr>
        </p:nvSpPr>
        <p:spPr/>
        <p:txBody>
          <a:bodyPr/>
          <a:lstStyle/>
          <a:p>
            <a:fld id="{EA2595C0-6CBE-4EF0-9838-089B1B82C2CE}"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370927" y="1987754"/>
            <a:ext cx="8229600" cy="1470025"/>
          </a:xfrm>
        </p:spPr>
        <p:txBody>
          <a:bodyPr/>
          <a:lstStyle/>
          <a:p>
            <a:pPr algn="ctr" eaLnBrk="1" hangingPunct="1"/>
            <a:r>
              <a:rPr lang="en-US" sz="4500" dirty="0"/>
              <a:t>A Look At Our Strategic Plan</a:t>
            </a:r>
            <a:br>
              <a:rPr lang="en-US" sz="4500" dirty="0"/>
            </a:br>
            <a:r>
              <a:rPr lang="en-US" sz="4500" dirty="0"/>
              <a:t>(2015-2020)</a:t>
            </a:r>
          </a:p>
        </p:txBody>
      </p:sp>
    </p:spTree>
    <p:extLst>
      <p:ext uri="{BB962C8B-B14F-4D97-AF65-F5344CB8AC3E}">
        <p14:creationId xmlns:p14="http://schemas.microsoft.com/office/powerpoint/2010/main" val="36118568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Goals</a:t>
            </a:r>
          </a:p>
        </p:txBody>
      </p:sp>
      <p:sp>
        <p:nvSpPr>
          <p:cNvPr id="3" name="Content Placeholder 2"/>
          <p:cNvSpPr>
            <a:spLocks noGrp="1"/>
          </p:cNvSpPr>
          <p:nvPr>
            <p:ph idx="1"/>
          </p:nvPr>
        </p:nvSpPr>
        <p:spPr>
          <a:xfrm>
            <a:off x="457200" y="1205803"/>
            <a:ext cx="8229600" cy="5333109"/>
          </a:xfrm>
        </p:spPr>
        <p:txBody>
          <a:bodyPr/>
          <a:lstStyle/>
          <a:p>
            <a:pPr lvl="0"/>
            <a:r>
              <a:rPr lang="en-US" sz="2800" b="1" dirty="0"/>
              <a:t>The Physicians Foundation created a Strategic Plan outlining the following goals for the next 5 years:</a:t>
            </a:r>
          </a:p>
          <a:p>
            <a:pPr lvl="0"/>
            <a:endParaRPr lang="en-US" sz="800" b="1" dirty="0"/>
          </a:p>
          <a:p>
            <a:pPr marL="857250" lvl="1" indent="-457200">
              <a:buFont typeface="+mj-lt"/>
              <a:buAutoNum type="alphaUcPeriod"/>
            </a:pPr>
            <a:r>
              <a:rPr lang="en-US" sz="2000" b="1" dirty="0"/>
              <a:t>Fully harness the Foundation’s potential for furthering physician leadership and physician-led innovation throughout the country</a:t>
            </a:r>
          </a:p>
          <a:p>
            <a:pPr marL="857250" lvl="1" indent="-457200">
              <a:buFont typeface="+mj-lt"/>
              <a:buAutoNum type="alphaUcPeriod"/>
            </a:pPr>
            <a:r>
              <a:rPr lang="en-US" sz="2000" b="1" dirty="0"/>
              <a:t>Embrace a focused, intentional approach to funding research projects and studies that are timely, actionable, and have measurable outcomes</a:t>
            </a:r>
          </a:p>
          <a:p>
            <a:pPr marL="857250" lvl="1" indent="-457200">
              <a:buFont typeface="+mj-lt"/>
              <a:buAutoNum type="alphaUcPeriod"/>
            </a:pPr>
            <a:r>
              <a:rPr lang="en-US" sz="2000" b="1" dirty="0"/>
              <a:t>Significantly increase the visibility of the Foundation and its ability to influence policy</a:t>
            </a:r>
          </a:p>
          <a:p>
            <a:pPr marL="857250" lvl="1" indent="-457200">
              <a:buFont typeface="+mj-lt"/>
              <a:buAutoNum type="alphaUcPeriod"/>
            </a:pPr>
            <a:r>
              <a:rPr lang="en-US" sz="2000" b="1" dirty="0"/>
              <a:t>Build greater organizational capacity for mission success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8</a:t>
            </a:fld>
            <a:endParaRPr lang="en-US" dirty="0"/>
          </a:p>
        </p:txBody>
      </p:sp>
    </p:spTree>
    <p:extLst>
      <p:ext uri="{BB962C8B-B14F-4D97-AF65-F5344CB8AC3E}">
        <p14:creationId xmlns:p14="http://schemas.microsoft.com/office/powerpoint/2010/main" val="363640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5628"/>
            <a:ext cx="8229600" cy="1143000"/>
          </a:xfrm>
        </p:spPr>
        <p:txBody>
          <a:bodyPr>
            <a:normAutofit/>
          </a:bodyPr>
          <a:lstStyle/>
          <a:p>
            <a:r>
              <a:rPr lang="en-US" dirty="0"/>
              <a:t>Outcomes</a:t>
            </a:r>
          </a:p>
        </p:txBody>
      </p:sp>
      <p:sp>
        <p:nvSpPr>
          <p:cNvPr id="3" name="Content Placeholder 2"/>
          <p:cNvSpPr>
            <a:spLocks noGrp="1"/>
          </p:cNvSpPr>
          <p:nvPr>
            <p:ph idx="1"/>
          </p:nvPr>
        </p:nvSpPr>
        <p:spPr>
          <a:xfrm>
            <a:off x="457200" y="1059463"/>
            <a:ext cx="8229600" cy="5333109"/>
          </a:xfrm>
        </p:spPr>
        <p:txBody>
          <a:bodyPr/>
          <a:lstStyle/>
          <a:p>
            <a:pPr lvl="0"/>
            <a:r>
              <a:rPr lang="en-US" b="1" dirty="0"/>
              <a:t>A range of initiatives have been launched to work toward the Foundation’s strategic goals: </a:t>
            </a:r>
          </a:p>
          <a:p>
            <a:pPr lvl="0"/>
            <a:endParaRPr lang="en-US" sz="800" b="1" dirty="0"/>
          </a:p>
          <a:p>
            <a:pPr lvl="1">
              <a:spcBef>
                <a:spcPts val="0"/>
              </a:spcBef>
            </a:pPr>
            <a:r>
              <a:rPr lang="en-US" sz="2000" b="1" dirty="0"/>
              <a:t>Created a “Grantee Perspective” page to showcase the range of physician leadership grants the Foundation supports </a:t>
            </a:r>
          </a:p>
          <a:p>
            <a:pPr lvl="1">
              <a:spcBef>
                <a:spcPts val="0"/>
              </a:spcBef>
            </a:pPr>
            <a:r>
              <a:rPr lang="en-US" sz="2000" b="1" dirty="0"/>
              <a:t>Launched a new national patient survey this year and conducted our biennial nationwide survey of physicians</a:t>
            </a:r>
          </a:p>
          <a:p>
            <a:pPr lvl="1">
              <a:spcBef>
                <a:spcPts val="0"/>
              </a:spcBef>
            </a:pPr>
            <a:r>
              <a:rPr lang="en-US" sz="2000" b="1" dirty="0"/>
              <a:t>Created a LinkedIn page for the Foundation to increase its digital presence and enhance overall awareness</a:t>
            </a:r>
          </a:p>
          <a:p>
            <a:pPr lvl="1">
              <a:spcBef>
                <a:spcPts val="0"/>
              </a:spcBef>
            </a:pPr>
            <a:r>
              <a:rPr lang="en-US" sz="2000" b="1" dirty="0"/>
              <a:t>Developed an e-newsletter (distributed 2x per year) to share regular updates on the Foundation’s initiatives with a range of healthcare stakeholders</a:t>
            </a:r>
          </a:p>
          <a:p>
            <a:pPr lvl="1">
              <a:spcBef>
                <a:spcPts val="0"/>
              </a:spcBef>
            </a:pPr>
            <a:r>
              <a:rPr lang="en-US" sz="2000" b="1" dirty="0"/>
              <a:t>Established a dashboard of the Foundation’s key drivers, metrics and programs to track progress toward strategic goals</a:t>
            </a:r>
          </a:p>
        </p:txBody>
      </p:sp>
      <p:sp>
        <p:nvSpPr>
          <p:cNvPr id="4" name="Slide Number Placeholder 3"/>
          <p:cNvSpPr>
            <a:spLocks noGrp="1"/>
          </p:cNvSpPr>
          <p:nvPr>
            <p:ph type="sldNum" sz="quarter" idx="12"/>
          </p:nvPr>
        </p:nvSpPr>
        <p:spPr/>
        <p:txBody>
          <a:bodyPr/>
          <a:lstStyle/>
          <a:p>
            <a:fld id="{EA2595C0-6CBE-4EF0-9838-089B1B82C2CE}" type="slidenum">
              <a:rPr lang="en-US" smtClean="0"/>
              <a:pPr/>
              <a:t>9</a:t>
            </a:fld>
            <a:endParaRPr lang="en-US" dirty="0"/>
          </a:p>
        </p:txBody>
      </p:sp>
    </p:spTree>
    <p:extLst>
      <p:ext uri="{BB962C8B-B14F-4D97-AF65-F5344CB8AC3E}">
        <p14:creationId xmlns:p14="http://schemas.microsoft.com/office/powerpoint/2010/main" val="30529114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lticolor">
    <a:dk1>
      <a:srgbClr val="5F5F5F"/>
    </a:dk1>
    <a:lt1>
      <a:srgbClr val="FFFFFF"/>
    </a:lt1>
    <a:dk2>
      <a:srgbClr val="000000"/>
    </a:dk2>
    <a:lt2>
      <a:srgbClr val="707276"/>
    </a:lt2>
    <a:accent1>
      <a:srgbClr val="009DD9"/>
    </a:accent1>
    <a:accent2>
      <a:srgbClr val="FF8300"/>
    </a:accent2>
    <a:accent3>
      <a:srgbClr val="B21DAC"/>
    </a:accent3>
    <a:accent4>
      <a:srgbClr val="D70036"/>
    </a:accent4>
    <a:accent5>
      <a:srgbClr val="707276"/>
    </a:accent5>
    <a:accent6>
      <a:srgbClr val="000000"/>
    </a:accent6>
    <a:hlink>
      <a:srgbClr val="B21DAC"/>
    </a:hlink>
    <a:folHlink>
      <a:srgbClr val="D7003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Multicolor">
    <a:dk1>
      <a:srgbClr val="5F5F5F"/>
    </a:dk1>
    <a:lt1>
      <a:srgbClr val="FFFFFF"/>
    </a:lt1>
    <a:dk2>
      <a:srgbClr val="000000"/>
    </a:dk2>
    <a:lt2>
      <a:srgbClr val="707276"/>
    </a:lt2>
    <a:accent1>
      <a:srgbClr val="009DD9"/>
    </a:accent1>
    <a:accent2>
      <a:srgbClr val="FF8300"/>
    </a:accent2>
    <a:accent3>
      <a:srgbClr val="B21DAC"/>
    </a:accent3>
    <a:accent4>
      <a:srgbClr val="D70036"/>
    </a:accent4>
    <a:accent5>
      <a:srgbClr val="707276"/>
    </a:accent5>
    <a:accent6>
      <a:srgbClr val="000000"/>
    </a:accent6>
    <a:hlink>
      <a:srgbClr val="B21DAC"/>
    </a:hlink>
    <a:folHlink>
      <a:srgbClr val="D7003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Multicolor">
    <a:dk1>
      <a:srgbClr val="5F5F5F"/>
    </a:dk1>
    <a:lt1>
      <a:srgbClr val="FFFFFF"/>
    </a:lt1>
    <a:dk2>
      <a:srgbClr val="000000"/>
    </a:dk2>
    <a:lt2>
      <a:srgbClr val="707276"/>
    </a:lt2>
    <a:accent1>
      <a:srgbClr val="009DD9"/>
    </a:accent1>
    <a:accent2>
      <a:srgbClr val="FF8300"/>
    </a:accent2>
    <a:accent3>
      <a:srgbClr val="B21DAC"/>
    </a:accent3>
    <a:accent4>
      <a:srgbClr val="D70036"/>
    </a:accent4>
    <a:accent5>
      <a:srgbClr val="707276"/>
    </a:accent5>
    <a:accent6>
      <a:srgbClr val="000000"/>
    </a:accent6>
    <a:hlink>
      <a:srgbClr val="B21DAC"/>
    </a:hlink>
    <a:folHlink>
      <a:srgbClr val="D7003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6574</TotalTime>
  <Words>939</Words>
  <Application>Microsoft Office PowerPoint</Application>
  <PresentationFormat>On-screen Show (4:3)</PresentationFormat>
  <Paragraphs>138</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ＭＳ Ｐゴシック</vt:lpstr>
      <vt:lpstr>Arial</vt:lpstr>
      <vt:lpstr>Calibri</vt:lpstr>
      <vt:lpstr>Lucida Grande</vt:lpstr>
      <vt:lpstr>Office Theme</vt:lpstr>
      <vt:lpstr>The Physicians Foundation</vt:lpstr>
      <vt:lpstr>Today’s Agenda</vt:lpstr>
      <vt:lpstr>About The Physicians Foundation</vt:lpstr>
      <vt:lpstr>Overview</vt:lpstr>
      <vt:lpstr>Overview</vt:lpstr>
      <vt:lpstr>The Physicians Foundation  Signatory Medical Societies</vt:lpstr>
      <vt:lpstr>A Look At Our Strategic Plan (2015-2020)</vt:lpstr>
      <vt:lpstr>Goals</vt:lpstr>
      <vt:lpstr>Outcomes</vt:lpstr>
      <vt:lpstr>2016 Patient Survey</vt:lpstr>
      <vt:lpstr>Overview</vt:lpstr>
      <vt:lpstr>Findings</vt:lpstr>
      <vt:lpstr>PowerPoint Presentation</vt:lpstr>
      <vt:lpstr>Detailed Findings (cont.) </vt:lpstr>
      <vt:lpstr>PowerPoint Presentation</vt:lpstr>
      <vt:lpstr>The Physicians Foundation  in the Media</vt:lpstr>
      <vt:lpstr>Media Highlights</vt:lpstr>
      <vt:lpstr> Healthcare Through The Lens Of Poverty Book by Buz Cooper, MD</vt:lpstr>
      <vt:lpstr>Overview</vt:lpstr>
      <vt:lpstr>The Physicians Foundation wants to hear from you! </vt:lpstr>
      <vt:lpstr>Questions or Comments?</vt:lpstr>
    </vt:vector>
  </TitlesOfParts>
  <Company>CooperKatz</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Physicians Foundation PowerPoint Options</dc:title>
  <dc:creator>Julia Bayer</dc:creator>
  <cp:lastModifiedBy>Evan Jenkins</cp:lastModifiedBy>
  <cp:revision>606</cp:revision>
  <dcterms:created xsi:type="dcterms:W3CDTF">2013-11-08T14:49:31Z</dcterms:created>
  <dcterms:modified xsi:type="dcterms:W3CDTF">2016-06-16T13:04:15Z</dcterms:modified>
</cp:coreProperties>
</file>