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3" r:id="rId3"/>
    <p:sldId id="274" r:id="rId4"/>
    <p:sldId id="281" r:id="rId5"/>
    <p:sldId id="282" r:id="rId6"/>
    <p:sldId id="257" r:id="rId7"/>
    <p:sldId id="259" r:id="rId8"/>
    <p:sldId id="262" r:id="rId9"/>
    <p:sldId id="276" r:id="rId10"/>
    <p:sldId id="263" r:id="rId11"/>
    <p:sldId id="265" r:id="rId12"/>
    <p:sldId id="277" r:id="rId13"/>
    <p:sldId id="266" r:id="rId14"/>
    <p:sldId id="278" r:id="rId15"/>
    <p:sldId id="264" r:id="rId16"/>
    <p:sldId id="272" r:id="rId17"/>
    <p:sldId id="267" r:id="rId18"/>
    <p:sldId id="271" r:id="rId19"/>
    <p:sldId id="268" r:id="rId20"/>
    <p:sldId id="279" r:id="rId21"/>
    <p:sldId id="27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408C"/>
    <a:srgbClr val="F8A0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8095" autoAdjust="0"/>
  </p:normalViewPr>
  <p:slideViewPr>
    <p:cSldViewPr snapToGrid="0" snapToObjects="1">
      <p:cViewPr>
        <p:scale>
          <a:sx n="100" d="100"/>
          <a:sy n="100" d="100"/>
        </p:scale>
        <p:origin x="-64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326A7-FD1C-4279-91CF-B9995DB9C500}" type="datetimeFigureOut">
              <a:rPr lang="en-US" smtClean="0"/>
              <a:pPr/>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5B56F-AB76-48DB-98FD-BC32EF0B9F0F}" type="slidenum">
              <a:rPr lang="en-US" smtClean="0"/>
              <a:pPr/>
              <a:t>‹#›</a:t>
            </a:fld>
            <a:endParaRPr lang="en-US"/>
          </a:p>
        </p:txBody>
      </p:sp>
    </p:spTree>
    <p:extLst>
      <p:ext uri="{BB962C8B-B14F-4D97-AF65-F5344CB8AC3E}">
        <p14:creationId xmlns:p14="http://schemas.microsoft.com/office/powerpoint/2010/main" xmlns="" val="200440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B5B56F-AB76-48DB-98FD-BC32EF0B9F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Secured exclusive with </a:t>
            </a:r>
            <a:r>
              <a:rPr lang="en-US" sz="1200" i="1" kern="1200" dirty="0" smtClean="0">
                <a:solidFill>
                  <a:schemeClr val="tx1"/>
                </a:solidFill>
                <a:latin typeface="+mn-lt"/>
                <a:ea typeface="+mn-ea"/>
                <a:cs typeface="+mn-cs"/>
              </a:rPr>
              <a:t>Reuters</a:t>
            </a:r>
            <a:r>
              <a:rPr lang="en-US" sz="1200" kern="1200" dirty="0" smtClean="0">
                <a:solidFill>
                  <a:schemeClr val="tx1"/>
                </a:solidFill>
                <a:latin typeface="+mn-lt"/>
                <a:ea typeface="+mn-ea"/>
                <a:cs typeface="+mn-cs"/>
              </a:rPr>
              <a:t>, which was picked up by several national, regional and trade outlets, including </a:t>
            </a:r>
            <a:r>
              <a:rPr lang="en-US" sz="1200" i="1" kern="1200" dirty="0" smtClean="0">
                <a:solidFill>
                  <a:schemeClr val="tx1"/>
                </a:solidFill>
                <a:latin typeface="+mn-lt"/>
                <a:ea typeface="+mn-ea"/>
                <a:cs typeface="+mn-cs"/>
              </a:rPr>
              <a:t>Yahoo! News, CNBC.com, MSNBC.com, Chicago Tribune, Politico, Kaiser Health News, Modern Healthcare, </a:t>
            </a:r>
            <a:r>
              <a:rPr lang="en-US" sz="1200" i="1" kern="1200" dirty="0" err="1" smtClean="0">
                <a:solidFill>
                  <a:schemeClr val="tx1"/>
                </a:solidFill>
                <a:latin typeface="+mn-lt"/>
                <a:ea typeface="+mn-ea"/>
                <a:cs typeface="+mn-cs"/>
              </a:rPr>
              <a:t>HealthLeaders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more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Key findings include:</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Fifty-seven percent of young physicians (40 years of age and under) are pessimistic about the future of the U.S. healthcare system</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Young physicians cited “the new healthcare law” as the leading reason for their pessimism. Specifically, when asked about the Affordable Care Act (ACA), nearly twice as many respondents believe that the legislation will hurt their practices compared to those who think it will have a positive effect (49 percent and 23 percent, respectively)</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Only 35 percent of these newly minted physicians consider themselves “highly satisfied” with their current practice arrangements.  For more than half of the respondents (65 percent), financial considerations, including income and cash flow, were the primary drivers in choosing their current practice arrangements.  A quarter (25 percent) of survey respondents noted that they chose their current arrangement because it was “the only job available.” </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B5B56F-AB76-48DB-98FD-BC32EF0B9F0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Secured coverage in national and trade outlets, including </a:t>
            </a:r>
            <a:r>
              <a:rPr lang="en-US" i="1" dirty="0" smtClean="0"/>
              <a:t>The Washington Post</a:t>
            </a:r>
            <a:r>
              <a:rPr lang="en-US" dirty="0" smtClean="0"/>
              <a:t>, </a:t>
            </a:r>
            <a:r>
              <a:rPr lang="en-US" i="1" dirty="0" smtClean="0"/>
              <a:t>Modern Physician Medical Economics </a:t>
            </a:r>
            <a:r>
              <a:rPr lang="en-US" dirty="0" smtClean="0"/>
              <a:t>and more</a:t>
            </a:r>
          </a:p>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Key</a:t>
            </a:r>
            <a:r>
              <a:rPr lang="en-US" baseline="0" dirty="0" smtClean="0"/>
              <a:t> findings include:</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a:t>
            </a:r>
            <a:r>
              <a:rPr lang="en-US" sz="1200" kern="1200" dirty="0" smtClean="0">
                <a:solidFill>
                  <a:schemeClr val="tx1"/>
                </a:solidFill>
                <a:latin typeface="+mn-lt"/>
                <a:ea typeface="+mn-ea"/>
                <a:cs typeface="+mn-cs"/>
              </a:rPr>
              <a:t>79 percent of consumers who visited their family doctor or primary care physician (PCP) at least once in the past year said they were “very satisfied” or “extremely satisfied” with their visits</a:t>
            </a:r>
          </a:p>
          <a:p>
            <a:pPr marL="914400" marR="0" lvl="4"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Factors related to personalized care, time spent with their doctors and empathy are the main drivers for overall satisfaction</a:t>
            </a:r>
          </a:p>
          <a:p>
            <a:pPr marL="914400" marR="0" lvl="4"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Consumers and physicians express similar viewpoints on the importance of the physician-patient relationships - 80 percent of physicians indicated that the patient relationships are the number one most satisfying aspect of practicing medicine, according to the 2012 Biennial Physicians Survey</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A majority of respondents (53 percent) are negative about the future of healthcare in the U.S., versus 22 percent who are positive</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39 percent believe the impact of PPACA on healthcare will be negative, vs. 26 percent who feel the impact will be positive</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Insurance companies (75 percent) and pharmaceutical / drug companies (74 percent) are cited as main healthcare cost drivers</a:t>
            </a:r>
          </a:p>
          <a:p>
            <a:pPr marL="914400" marR="0" lvl="4"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55 percent feel insurance companies are negatively impacting quality of care</a:t>
            </a:r>
          </a:p>
          <a:p>
            <a:pPr marL="914400" marR="0" lvl="4" indent="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Secured coverage in national and trade outlets, including </a:t>
            </a:r>
            <a:r>
              <a:rPr lang="en-US" i="1" dirty="0" smtClean="0"/>
              <a:t>The Washington Post</a:t>
            </a:r>
            <a:r>
              <a:rPr lang="en-US" dirty="0" smtClean="0"/>
              <a:t>, </a:t>
            </a:r>
            <a:r>
              <a:rPr lang="en-US" i="1" dirty="0" smtClean="0"/>
              <a:t>Modern Physician Medical Economics </a:t>
            </a:r>
            <a:r>
              <a:rPr lang="en-US" dirty="0" smtClean="0"/>
              <a:t>and more</a:t>
            </a:r>
          </a:p>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Key</a:t>
            </a:r>
            <a:r>
              <a:rPr lang="en-US" baseline="0" dirty="0" smtClean="0"/>
              <a:t> findings include:</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a:t>
            </a:r>
            <a:r>
              <a:rPr lang="en-US" sz="1200" kern="1200" dirty="0" smtClean="0">
                <a:solidFill>
                  <a:schemeClr val="tx1"/>
                </a:solidFill>
                <a:latin typeface="+mn-lt"/>
                <a:ea typeface="+mn-ea"/>
                <a:cs typeface="+mn-cs"/>
              </a:rPr>
              <a:t>79 percent of consumers who visited their family doctor or primary care physician (PCP) at least once in the past year said they were “very satisfied” or “extremely satisfied” with their visits</a:t>
            </a:r>
          </a:p>
          <a:p>
            <a:pPr marL="914400" marR="0" lvl="4"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Factors related to personalized care, time spent with their doctors and empathy are the main drivers for overall satisfaction</a:t>
            </a:r>
          </a:p>
          <a:p>
            <a:pPr marL="914400" marR="0" lvl="4"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Consumers and physicians express similar viewpoints on the importance of the physician-patient relationships - 80 percent of physicians indicated that the patient relationships are the number one most satisfying aspect of practicing medicine, according to the 2012 Biennial Physicians Survey</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A majority of respondents (53 percent) are negative about the future of healthcare in the U.S., versus 22 percent who are positive</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39 percent believe the impact of PPACA on healthcare will be negative, vs. 26 percent who feel the impact will be positive</a:t>
            </a:r>
          </a:p>
          <a:p>
            <a:pPr marL="457200" marR="0" lvl="3"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Insurance companies (75 percent) and pharmaceutical / drug companies (74 percent) are cited as main healthcare cost drivers</a:t>
            </a:r>
          </a:p>
          <a:p>
            <a:pPr marL="914400" marR="0" lvl="4"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55 percent feel insurance companies are negatively impacting quality of care</a:t>
            </a:r>
          </a:p>
          <a:p>
            <a:pPr marL="914400" marR="0" lvl="4" indent="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Released, “The Future of Medical Practice: Creating Options for Practicing Physicians to Control their Professional Destiny” by Jeff Goldsmith, PhD</a:t>
            </a:r>
          </a:p>
          <a:p>
            <a:pPr marL="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Released, “Survival of the Fittest. A Review of Promising Models for the Maintenance of Independent Private Medical Practice”</a:t>
            </a:r>
          </a:p>
          <a:p>
            <a:pPr marL="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Secured coverage in trade outlets including, </a:t>
            </a:r>
            <a:r>
              <a:rPr lang="en-US" i="1" dirty="0" smtClean="0"/>
              <a:t>Modern Physician, Healthcare Finance News, Physician Practice</a:t>
            </a:r>
            <a:r>
              <a:rPr lang="en-US" dirty="0" smtClean="0"/>
              <a:t> and more</a:t>
            </a:r>
          </a:p>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Watchlist</a:t>
            </a:r>
            <a:r>
              <a:rPr lang="en-US" dirty="0" smtClean="0"/>
              <a:t>:</a:t>
            </a:r>
            <a:r>
              <a:rPr lang="en-US" baseline="0" dirty="0" smtClean="0"/>
              <a:t> confusion and uncertainty; red tape reduction; erosion of autonomy, bigger better?; end of life??????</a:t>
            </a:r>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B5B56F-AB76-48DB-98FD-BC32EF0B9F0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 The Physicians Foundation</a:t>
            </a:r>
            <a:r>
              <a:rPr lang="en-US" baseline="0" dirty="0" smtClean="0"/>
              <a:t> has also focused its attention this year on developing materials that clearly and transparently explain the work of the Foundation</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We encourage you to visit our newly designed website, </a:t>
            </a:r>
            <a:r>
              <a:rPr lang="en-US" sz="1200" kern="1200" dirty="0" smtClean="0">
                <a:solidFill>
                  <a:schemeClr val="tx1"/>
                </a:solidFill>
                <a:latin typeface="+mn-lt"/>
                <a:ea typeface="+mn-ea"/>
                <a:cs typeface="+mn-cs"/>
              </a:rPr>
              <a:t>where you can find a comprehensive array of research studies, white papers, grant opportunities and other resources</a:t>
            </a:r>
            <a:endParaRPr lang="en-US" dirty="0" smtClean="0"/>
          </a:p>
          <a:p>
            <a:pPr>
              <a:buFont typeface="Arial" charset="0"/>
              <a:buChar char="•"/>
            </a:pPr>
            <a:r>
              <a:rPr lang="en-US" baseline="0" dirty="0" smtClean="0"/>
              <a:t> This year we have created a Foundation brochure and 2011/2012 annual report that will be mailed to key constituencies including medical societies</a:t>
            </a:r>
          </a:p>
        </p:txBody>
      </p:sp>
      <p:sp>
        <p:nvSpPr>
          <p:cNvPr id="4" name="Slide Number Placeholder 3"/>
          <p:cNvSpPr>
            <a:spLocks noGrp="1"/>
          </p:cNvSpPr>
          <p:nvPr>
            <p:ph type="sldNum" sz="quarter" idx="10"/>
          </p:nvPr>
        </p:nvSpPr>
        <p:spPr/>
        <p:txBody>
          <a:bodyPr/>
          <a:lstStyle/>
          <a:p>
            <a:fld id="{9CB5B56F-AB76-48DB-98FD-BC32EF0B9F0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 The </a:t>
            </a:r>
            <a:r>
              <a:rPr lang="en-US" baseline="0" dirty="0" smtClean="0"/>
              <a:t>work that we have done has greatly interested the media, and we’ve seen The Physicians Foundation written about in top-tier and national media outlets, including The New York Times, The Wall Street Journal, The Washington Post, Reuters and Fox News</a:t>
            </a:r>
          </a:p>
          <a:p>
            <a:pPr>
              <a:buFont typeface="Arial" charset="0"/>
              <a:buChar char="•"/>
            </a:pPr>
            <a:r>
              <a:rPr lang="en-US" baseline="0" dirty="0" smtClean="0"/>
              <a:t> We’ve established the Foundation as an expert source for several trade publications, including </a:t>
            </a:r>
            <a:r>
              <a:rPr lang="en-US" baseline="0" dirty="0" err="1" smtClean="0"/>
              <a:t>HealthLeaders</a:t>
            </a:r>
            <a:r>
              <a:rPr lang="en-US" baseline="0" dirty="0" smtClean="0"/>
              <a:t>, Medical Economics, Healthcare Finance News, Physicians Practice and others</a:t>
            </a:r>
          </a:p>
          <a:p>
            <a:pPr>
              <a:buFont typeface="Arial" charset="0"/>
              <a:buChar char="•"/>
            </a:pPr>
            <a:r>
              <a:rPr lang="en-US" baseline="0" dirty="0" smtClean="0"/>
              <a:t> Now let me share with you in more detail some of the work we have been involved in this year, which has helped to garner this kind of media attention…</a:t>
            </a:r>
          </a:p>
          <a:p>
            <a:pPr>
              <a:buFont typeface="Arial"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Secured coverage more than 50 media placements in outlets such as </a:t>
            </a:r>
            <a:r>
              <a:rPr lang="en-US" i="1" dirty="0" smtClean="0"/>
              <a:t>The</a:t>
            </a:r>
            <a:r>
              <a:rPr lang="en-US" dirty="0" smtClean="0"/>
              <a:t> </a:t>
            </a:r>
            <a:r>
              <a:rPr lang="en-US" i="1" dirty="0" smtClean="0"/>
              <a:t>New York Times</a:t>
            </a:r>
            <a:r>
              <a:rPr lang="en-US" dirty="0" smtClean="0"/>
              <a:t>, </a:t>
            </a:r>
            <a:r>
              <a:rPr lang="en-US" i="1" dirty="0" smtClean="0"/>
              <a:t>Fox News Broadcast</a:t>
            </a:r>
            <a:r>
              <a:rPr lang="en-US" dirty="0" smtClean="0"/>
              <a:t>, </a:t>
            </a:r>
            <a:r>
              <a:rPr lang="en-US" i="1" dirty="0" smtClean="0"/>
              <a:t>Forbes.com</a:t>
            </a:r>
            <a:r>
              <a:rPr lang="en-US" dirty="0" smtClean="0"/>
              <a:t>, </a:t>
            </a:r>
            <a:r>
              <a:rPr lang="en-US" i="1" dirty="0" smtClean="0"/>
              <a:t>Medical Economics</a:t>
            </a:r>
            <a:r>
              <a:rPr lang="en-US" dirty="0" smtClean="0"/>
              <a:t>, </a:t>
            </a:r>
            <a:r>
              <a:rPr lang="en-US" i="1" dirty="0" smtClean="0"/>
              <a:t>Modern Healthcare</a:t>
            </a:r>
            <a:r>
              <a:rPr lang="en-US" dirty="0" smtClean="0"/>
              <a:t>, </a:t>
            </a:r>
            <a:r>
              <a:rPr lang="en-US" i="1" dirty="0" smtClean="0"/>
              <a:t>Hospitals &amp; Health Networks</a:t>
            </a:r>
            <a:r>
              <a:rPr lang="en-US" dirty="0" smtClean="0"/>
              <a:t>, </a:t>
            </a:r>
            <a:r>
              <a:rPr lang="en-US" i="1" dirty="0" err="1" smtClean="0"/>
              <a:t>HealthLeaders</a:t>
            </a:r>
            <a:r>
              <a:rPr lang="en-US" dirty="0" smtClean="0"/>
              <a:t>, </a:t>
            </a:r>
            <a:r>
              <a:rPr lang="en-US" i="1" dirty="0" smtClean="0"/>
              <a:t>Pittsburgh Tribune-Review</a:t>
            </a:r>
            <a:r>
              <a:rPr lang="en-US" dirty="0" smtClean="0"/>
              <a:t>, </a:t>
            </a:r>
            <a:r>
              <a:rPr lang="en-US" i="1" dirty="0" smtClean="0"/>
              <a:t>South Florida Sun-Sentinel </a:t>
            </a:r>
            <a:r>
              <a:rPr lang="en-US" dirty="0" smtClean="0"/>
              <a:t>and more</a:t>
            </a:r>
          </a:p>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Secured exclusive with </a:t>
            </a:r>
            <a:r>
              <a:rPr lang="en-US" sz="1200" i="1" kern="1200" dirty="0" smtClean="0">
                <a:solidFill>
                  <a:schemeClr val="tx1"/>
                </a:solidFill>
                <a:latin typeface="+mn-lt"/>
                <a:ea typeface="+mn-ea"/>
                <a:cs typeface="+mn-cs"/>
              </a:rPr>
              <a:t>Reuters</a:t>
            </a:r>
            <a:r>
              <a:rPr lang="en-US" sz="1200" kern="1200" dirty="0" smtClean="0">
                <a:solidFill>
                  <a:schemeClr val="tx1"/>
                </a:solidFill>
                <a:latin typeface="+mn-lt"/>
                <a:ea typeface="+mn-ea"/>
                <a:cs typeface="+mn-cs"/>
              </a:rPr>
              <a:t>, which was picked up by several national, regional and trade outlets, including </a:t>
            </a:r>
            <a:r>
              <a:rPr lang="en-US" sz="1200" i="1" kern="1200" dirty="0" smtClean="0">
                <a:solidFill>
                  <a:schemeClr val="tx1"/>
                </a:solidFill>
                <a:latin typeface="+mn-lt"/>
                <a:ea typeface="+mn-ea"/>
                <a:cs typeface="+mn-cs"/>
              </a:rPr>
              <a:t>Yahoo! News, CNBC.com, MSNBC.com, Chicago Tribune, Politico, Kaiser Health News, Modern Healthcare, </a:t>
            </a:r>
            <a:r>
              <a:rPr lang="en-US" sz="1200" i="1" kern="1200" dirty="0" err="1" smtClean="0">
                <a:solidFill>
                  <a:schemeClr val="tx1"/>
                </a:solidFill>
                <a:latin typeface="+mn-lt"/>
                <a:ea typeface="+mn-ea"/>
                <a:cs typeface="+mn-cs"/>
              </a:rPr>
              <a:t>HealthLeaders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more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Key findings include:</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Fifty-seven percent of young physicians (40 years of age and under) are pessimistic about the future of the U.S. healthcare system</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Young physicians cited “the new healthcare law” as the leading reason for their pessimism. Specifically, when asked about the Affordable Care Act (ACA), nearly twice as many respondents believe that the legislation will hurt their practices compared to those who think it will have a positive effect (49 percent and 23 percent, respectively)</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 Only 35 percent of these newly minted physicians consider themselves “highly satisfied” with their current practice arrangements.  For more than half of the respondents (65 percent), financial considerations, including income and cash flow, were the primary drivers in choosing their current practice arrangements.  A quarter (25 percent) of survey respondents noted that they chose their current arrangement because it was “the only job available.” </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B5B56F-AB76-48DB-98FD-BC32EF0B9F0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840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53110" fontAlgn="auto">
              <a:spcBef>
                <a:spcPts val="0"/>
              </a:spcBef>
              <a:spcAft>
                <a:spcPts val="0"/>
              </a:spcAft>
              <a:defRPr/>
            </a:pPr>
            <a:endParaRPr lang="en-US"/>
          </a:p>
        </p:txBody>
      </p:sp>
      <p:pic>
        <p:nvPicPr>
          <p:cNvPr id="5" name="Picture 7" descr="PF Logo_FINAL.png"/>
          <p:cNvPicPr>
            <a:picLocks noChangeAspect="1"/>
          </p:cNvPicPr>
          <p:nvPr userDrawn="1"/>
        </p:nvPicPr>
        <p:blipFill>
          <a:blip r:embed="rId2"/>
          <a:srcRect/>
          <a:stretch>
            <a:fillRect/>
          </a:stretch>
        </p:blipFill>
        <p:spPr bwMode="auto">
          <a:xfrm>
            <a:off x="5138738" y="4705350"/>
            <a:ext cx="3548062" cy="1516063"/>
          </a:xfrm>
          <a:prstGeom prst="rect">
            <a:avLst/>
          </a:prstGeom>
          <a:noFill/>
          <a:ln w="9525">
            <a:noFill/>
            <a:miter lim="800000"/>
            <a:headEnd/>
            <a:tailEnd/>
          </a:ln>
        </p:spPr>
      </p:pic>
      <p:sp>
        <p:nvSpPr>
          <p:cNvPr id="2" name="Title 1"/>
          <p:cNvSpPr>
            <a:spLocks noGrp="1"/>
          </p:cNvSpPr>
          <p:nvPr>
            <p:ph type="ctrTitle"/>
          </p:nvPr>
        </p:nvSpPr>
        <p:spPr>
          <a:xfrm>
            <a:off x="457200" y="912038"/>
            <a:ext cx="8229600" cy="1470025"/>
          </a:xfrm>
        </p:spPr>
        <p:txBody>
          <a:bodyPr anchor="t">
            <a:noAutofit/>
          </a:bodyPr>
          <a:lstStyle>
            <a:lvl1pPr algn="l">
              <a:lnSpc>
                <a:spcPts val="5500"/>
              </a:lnSpc>
              <a:defRPr sz="5500" b="1">
                <a:solidFill>
                  <a:srgbClr val="F8A01C"/>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568849"/>
            <a:ext cx="8229600" cy="121838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4A2C6DDE-A7FE-4D39-8694-851E6C8D1F46}" type="datetime1">
              <a:rPr lang="en-US"/>
              <a:pPr/>
              <a:t>11/5/2012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4D056DE-2F60-49B2-B71D-957E33CD110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8AA3C5-8CBB-4C26-8654-9F86B41E4A7C}" type="datetime1">
              <a:rPr lang="en-US"/>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405A25-7BE1-4395-8B89-5714D6B743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FA9FB9-1C5C-4F33-9B52-9C96F96D3DCA}" type="datetime1">
              <a:rPr lang="en-US"/>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C4BB43-38E4-46EE-A5DA-04B251CC551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ethoscope.png"/>
          <p:cNvPicPr>
            <a:picLocks noChangeAspect="1"/>
          </p:cNvPicPr>
          <p:nvPr userDrawn="1"/>
        </p:nvPicPr>
        <p:blipFill>
          <a:blip r:embed="rId2"/>
          <a:srcRect/>
          <a:stretch>
            <a:fillRect/>
          </a:stretch>
        </p:blipFill>
        <p:spPr bwMode="auto">
          <a:xfrm>
            <a:off x="-133350" y="0"/>
            <a:ext cx="4962525" cy="7277100"/>
          </a:xfrm>
          <a:prstGeom prst="rect">
            <a:avLst/>
          </a:prstGeom>
          <a:noFill/>
          <a:ln w="9525">
            <a:noFill/>
            <a:miter lim="800000"/>
            <a:headEnd/>
            <a:tailEnd/>
          </a:ln>
        </p:spPr>
      </p:pic>
      <p:pic>
        <p:nvPicPr>
          <p:cNvPr id="5" name="Picture 7" descr="PF Logo_FINAL.png"/>
          <p:cNvPicPr>
            <a:picLocks noChangeAspect="1"/>
          </p:cNvPicPr>
          <p:nvPr userDrawn="1"/>
        </p:nvPicPr>
        <p:blipFill>
          <a:blip r:embed="rId3"/>
          <a:srcRect/>
          <a:stretch>
            <a:fillRect/>
          </a:stretch>
        </p:blipFill>
        <p:spPr bwMode="auto">
          <a:xfrm>
            <a:off x="6699250" y="5770563"/>
            <a:ext cx="2220913" cy="950912"/>
          </a:xfrm>
          <a:prstGeom prst="rect">
            <a:avLst/>
          </a:prstGeom>
          <a:noFill/>
          <a:ln w="9525">
            <a:noFill/>
            <a:miter lim="800000"/>
            <a:headEnd/>
            <a:tailEnd/>
          </a:ln>
        </p:spPr>
      </p:pic>
      <p:sp>
        <p:nvSpPr>
          <p:cNvPr id="2" name="Title 1"/>
          <p:cNvSpPr>
            <a:spLocks noGrp="1"/>
          </p:cNvSpPr>
          <p:nvPr>
            <p:ph type="title"/>
          </p:nvPr>
        </p:nvSpPr>
        <p:spPr>
          <a:xfrm>
            <a:off x="457200" y="233933"/>
            <a:ext cx="8229600" cy="1143000"/>
          </a:xfrm>
        </p:spPr>
        <p:txBody>
          <a:bodyPr anchor="t">
            <a:normAutofit/>
          </a:bodyPr>
          <a:lstStyle>
            <a:lvl1pPr algn="l">
              <a:lnSpc>
                <a:spcPts val="4000"/>
              </a:lnSpc>
              <a:defRPr sz="4000" b="1">
                <a:solidFill>
                  <a:srgbClr val="0840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59495"/>
            <a:ext cx="8229600" cy="4525963"/>
          </a:xfrm>
        </p:spPr>
        <p:txBody>
          <a:bodyPr/>
          <a:lstStyle>
            <a:lvl1pPr>
              <a:buClr>
                <a:srgbClr val="08408C"/>
              </a:buClr>
              <a:defRPr sz="3200"/>
            </a:lvl1pPr>
            <a:lvl2pPr>
              <a:buClr>
                <a:srgbClr val="08408C"/>
              </a:buClr>
              <a:defRPr/>
            </a:lvl2pPr>
            <a:lvl3pPr>
              <a:buClr>
                <a:srgbClr val="08408C"/>
              </a:buClr>
              <a:defRPr/>
            </a:lvl3pPr>
            <a:lvl4pPr>
              <a:buClr>
                <a:srgbClr val="08408C"/>
              </a:buClr>
              <a:defRPr/>
            </a:lvl4pPr>
            <a:lvl5pPr>
              <a:buClr>
                <a:srgbClr val="08408C"/>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5080000" y="6356350"/>
            <a:ext cx="1254125" cy="365125"/>
          </a:xfrm>
        </p:spPr>
        <p:txBody>
          <a:bodyPr/>
          <a:lstStyle>
            <a:lvl1pPr algn="r">
              <a:defRPr/>
            </a:lvl1pPr>
          </a:lstStyle>
          <a:p>
            <a:fld id="{5C074355-26D8-48D5-817C-4EDB846B003B}" type="datetime1">
              <a:rPr lang="en-US"/>
              <a:pPr/>
              <a:t>11/5/2012</a:t>
            </a:fld>
            <a:endParaRPr lang="en-US"/>
          </a:p>
        </p:txBody>
      </p:sp>
      <p:sp>
        <p:nvSpPr>
          <p:cNvPr id="7" name="Footer Placeholder 4"/>
          <p:cNvSpPr>
            <a:spLocks noGrp="1"/>
          </p:cNvSpPr>
          <p:nvPr>
            <p:ph type="ftr" sz="quarter" idx="11"/>
          </p:nvPr>
        </p:nvSpPr>
        <p:spPr>
          <a:xfrm>
            <a:off x="1512888" y="6356350"/>
            <a:ext cx="3235325" cy="365125"/>
          </a:xfrm>
        </p:spPr>
        <p:txBody>
          <a:bodyPr/>
          <a:lstStyle>
            <a:lvl1pPr algn="ctr">
              <a:defRPr/>
            </a:lvl1pPr>
          </a:lstStyle>
          <a:p>
            <a:pPr>
              <a:defRPr/>
            </a:pPr>
            <a:endParaRPr lang="en-US"/>
          </a:p>
        </p:txBody>
      </p:sp>
      <p:sp>
        <p:nvSpPr>
          <p:cNvPr id="8" name="Slide Number Placeholder 5"/>
          <p:cNvSpPr>
            <a:spLocks noGrp="1"/>
          </p:cNvSpPr>
          <p:nvPr>
            <p:ph type="sldNum" sz="quarter" idx="12"/>
          </p:nvPr>
        </p:nvSpPr>
        <p:spPr>
          <a:xfrm>
            <a:off x="457200" y="6356350"/>
            <a:ext cx="723900" cy="365125"/>
          </a:xfrm>
        </p:spPr>
        <p:txBody>
          <a:bodyPr/>
          <a:lstStyle>
            <a:lvl1pPr algn="l">
              <a:defRPr/>
            </a:lvl1pPr>
          </a:lstStyle>
          <a:p>
            <a:fld id="{EA2595C0-6CBE-4EF0-9838-089B1B82C2C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702918-0B3B-404C-9335-7A750EAF50E2}" type="datetime1">
              <a:rPr lang="en-US"/>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C8E767-A580-43BB-8671-F3F3A95BD5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F117DF7-A924-4856-A1AE-70BC3EA00773}" type="datetime1">
              <a:rPr lang="en-US"/>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C7C3E9-A2FF-416C-98B3-777E132315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A4730EB-AC38-4CB8-88EB-CF7E47C928A5}" type="datetime1">
              <a:rPr lang="en-US"/>
              <a:pPr/>
              <a:t>11/5/2012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D8AB717-AD93-464D-9074-9BE7552FD58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A0ED9E0-3935-493D-8759-9081EC6F6D05}" type="datetime1">
              <a:rPr lang="en-US"/>
              <a:pPr/>
              <a:t>11/5/2012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6D65EE3-9DF9-4BA0-ACE6-61F47CC905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6AFDB1F-0384-40E0-8810-C569206BA2C9}" type="datetime1">
              <a:rPr lang="en-US"/>
              <a:pPr/>
              <a:t>11/5/2012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A59DF87-3156-4C9B-B53D-AB33447BF2B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E3D90D-44FC-4348-919A-4D6D4F074633}" type="datetime1">
              <a:rPr lang="en-US"/>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0A85A86-50C7-4BF9-A350-7F10FBFF5B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AEC3272-FE84-4191-8455-C653EED0B542}" type="datetime1">
              <a:rPr lang="en-US"/>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A2603D-88EE-4E54-9A58-735ED52A058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defRPr>
            </a:lvl1pPr>
          </a:lstStyle>
          <a:p>
            <a:fld id="{1F240FD6-97B5-4C24-B18D-225672D85B42}" type="datetime1">
              <a:rPr lang="en-US"/>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defRPr>
            </a:lvl1pPr>
          </a:lstStyle>
          <a:p>
            <a:fld id="{BA6F2F04-884E-4551-A2C5-8CAF1E3DAA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hysiciansfoundatio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912813"/>
            <a:ext cx="8229600" cy="1470025"/>
          </a:xfrm>
        </p:spPr>
        <p:txBody>
          <a:bodyPr/>
          <a:lstStyle/>
          <a:p>
            <a:pPr eaLnBrk="1" hangingPunct="1"/>
            <a:r>
              <a:rPr lang="en-US" dirty="0" smtClean="0"/>
              <a:t>The Physicians Foundation</a:t>
            </a:r>
          </a:p>
        </p:txBody>
      </p:sp>
      <p:sp>
        <p:nvSpPr>
          <p:cNvPr id="13315" name="Subtitle 2"/>
          <p:cNvSpPr>
            <a:spLocks noGrp="1"/>
          </p:cNvSpPr>
          <p:nvPr>
            <p:ph type="subTitle" idx="1"/>
          </p:nvPr>
        </p:nvSpPr>
        <p:spPr>
          <a:xfrm>
            <a:off x="457200" y="2568575"/>
            <a:ext cx="8229600" cy="1219200"/>
          </a:xfrm>
        </p:spPr>
        <p:txBody>
          <a:bodyPr/>
          <a:lstStyle/>
          <a:p>
            <a:pPr eaLnBrk="1" hangingPunct="1"/>
            <a:r>
              <a:rPr lang="en-US" dirty="0" smtClean="0"/>
              <a:t>OSMAP General Session</a:t>
            </a:r>
          </a:p>
          <a:p>
            <a:pPr eaLnBrk="1" hangingPunct="1"/>
            <a:r>
              <a:rPr lang="en-US" dirty="0" smtClean="0"/>
              <a:t>November 9,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smtClean="0"/>
              <a:t>2012 Biennial Physicians Survey</a:t>
            </a:r>
          </a:p>
          <a:p>
            <a:pPr lvl="1" eaLnBrk="1" hangingPunct="1"/>
            <a:r>
              <a:rPr lang="en-US" sz="2400" dirty="0" smtClean="0"/>
              <a:t>Secured more than 50 media placements in 2012</a:t>
            </a:r>
          </a:p>
          <a:p>
            <a:pPr lvl="1" eaLnBrk="1" hangingPunct="1"/>
            <a:r>
              <a:rPr lang="en-US" sz="2400" dirty="0" smtClean="0"/>
              <a:t>Held face-to-face meetings with top healthcare industry reporters / policy analysts at </a:t>
            </a:r>
            <a:r>
              <a:rPr lang="en-US" sz="2400" i="1" dirty="0" smtClean="0"/>
              <a:t>The New York Times</a:t>
            </a:r>
            <a:r>
              <a:rPr lang="en-US" sz="2400" dirty="0" smtClean="0"/>
              <a:t> and </a:t>
            </a:r>
            <a:r>
              <a:rPr lang="en-US" sz="2400" i="1" dirty="0" smtClean="0"/>
              <a:t>Forbes</a:t>
            </a:r>
          </a:p>
          <a:p>
            <a:pPr lvl="1" eaLnBrk="1" hangingPunct="1"/>
            <a:r>
              <a:rPr lang="en-US" sz="2400" dirty="0" smtClean="0"/>
              <a:t>Led Editorial Board briefing at </a:t>
            </a:r>
            <a:r>
              <a:rPr lang="en-US" sz="2400" i="1" dirty="0" smtClean="0"/>
              <a:t>The Wall Street Journal</a:t>
            </a:r>
            <a:r>
              <a:rPr lang="en-US" sz="2400" dirty="0" smtClean="0"/>
              <a:t> with Dan </a:t>
            </a:r>
            <a:r>
              <a:rPr lang="en-US" sz="2400" dirty="0" err="1" smtClean="0"/>
              <a:t>Henninger</a:t>
            </a:r>
            <a:r>
              <a:rPr lang="en-US" sz="2400" dirty="0" smtClean="0"/>
              <a:t> (Deputy Editorial Page Director) and two members of his team</a:t>
            </a:r>
          </a:p>
          <a:p>
            <a:pPr lvl="1" eaLnBrk="1" hangingPunct="1"/>
            <a:r>
              <a:rPr lang="en-US" sz="2400" dirty="0" smtClean="0"/>
              <a:t>Shared state data with medical societies to include results in communications, especially for local media contacts</a:t>
            </a:r>
          </a:p>
          <a:p>
            <a:pPr lvl="2" eaLnBrk="1" hangingPunct="1">
              <a:buNone/>
            </a:pPr>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558925"/>
            <a:ext cx="4718482" cy="4525963"/>
          </a:xfrm>
        </p:spPr>
        <p:txBody>
          <a:bodyPr/>
          <a:lstStyle/>
          <a:p>
            <a:pPr eaLnBrk="1" hangingPunct="1"/>
            <a:r>
              <a:rPr lang="en-US" dirty="0" smtClean="0"/>
              <a:t>Next Generation Physician Survey</a:t>
            </a:r>
          </a:p>
          <a:p>
            <a:pPr lvl="1" eaLnBrk="1" hangingPunct="1"/>
            <a:r>
              <a:rPr lang="en-US" dirty="0" smtClean="0"/>
              <a:t>Fielded national random sample survey to obtain insight into thoughts of young physicians (40 and younger) on the state of U.S. healthcare</a:t>
            </a:r>
          </a:p>
          <a:p>
            <a:pPr lvl="2" eaLnBrk="1" hangingPunct="1"/>
            <a:endParaRPr lang="en-US" dirty="0" smtClean="0"/>
          </a:p>
          <a:p>
            <a:pPr lvl="2" eaLnBrk="1" hangingPunct="1"/>
            <a:endParaRPr lang="en-US" dirty="0" smtClean="0"/>
          </a:p>
          <a:p>
            <a:pPr lvl="2" eaLnBrk="1" hangingPunct="1"/>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pic>
        <p:nvPicPr>
          <p:cNvPr id="4" name="Picture 2"/>
          <p:cNvPicPr>
            <a:picLocks noChangeAspect="1" noChangeArrowheads="1"/>
          </p:cNvPicPr>
          <p:nvPr/>
        </p:nvPicPr>
        <p:blipFill>
          <a:blip r:embed="rId3"/>
          <a:srcRect/>
          <a:stretch>
            <a:fillRect/>
          </a:stretch>
        </p:blipFill>
        <p:spPr bwMode="auto">
          <a:xfrm>
            <a:off x="5374783" y="1558925"/>
            <a:ext cx="3431866" cy="3014248"/>
          </a:xfrm>
          <a:prstGeom prst="rect">
            <a:avLst/>
          </a:prstGeom>
          <a:noFill/>
          <a:ln w="9525">
            <a:noFill/>
            <a:miter lim="800000"/>
            <a:headEnd/>
            <a:tailEnd/>
          </a:ln>
          <a:effectLst>
            <a:outerShdw blurRad="50800" dist="50800" dir="5400000" algn="ctr" rotWithShape="0">
              <a:srgbClr val="000000">
                <a:alpha val="3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smtClean="0"/>
              <a:t>Next Generation Physician Survey</a:t>
            </a:r>
          </a:p>
          <a:p>
            <a:pPr lvl="1" eaLnBrk="1" hangingPunct="1"/>
            <a:r>
              <a:rPr lang="en-US" sz="2400" dirty="0" smtClean="0"/>
              <a:t>Key findings include:</a:t>
            </a:r>
          </a:p>
          <a:p>
            <a:pPr lvl="2" eaLnBrk="1" hangingPunct="1"/>
            <a:r>
              <a:rPr lang="en-US" sz="1700" dirty="0" smtClean="0"/>
              <a:t>57 percent of young physicians are pessimistic about the future of the U.S. healthcare system:</a:t>
            </a:r>
          </a:p>
          <a:p>
            <a:pPr lvl="3" eaLnBrk="1" hangingPunct="1"/>
            <a:r>
              <a:rPr lang="en-US" sz="1400" dirty="0" smtClean="0"/>
              <a:t>Cited “the new healthcare law” as the leading reason for pessimism:</a:t>
            </a:r>
          </a:p>
          <a:p>
            <a:pPr lvl="4" eaLnBrk="1" hangingPunct="1"/>
            <a:r>
              <a:rPr lang="en-US" sz="1400" dirty="0" smtClean="0"/>
              <a:t>49 percent of respondents believe that the legislation will hurt their practices compared to 23 percent of those who think it will have a positive effect</a:t>
            </a:r>
          </a:p>
          <a:p>
            <a:pPr lvl="2" eaLnBrk="1" hangingPunct="1"/>
            <a:r>
              <a:rPr lang="en-US" sz="1700" dirty="0" smtClean="0"/>
              <a:t>Only 35 percent consider themselves “highly satisfied” with their current practice arrangements:</a:t>
            </a:r>
          </a:p>
          <a:p>
            <a:pPr lvl="3" eaLnBrk="1" hangingPunct="1"/>
            <a:r>
              <a:rPr lang="en-US" sz="1400" dirty="0" smtClean="0"/>
              <a:t>Financial considerations, including income and cash flow, were the primary drivers in choosing their current practice arrangements</a:t>
            </a:r>
          </a:p>
          <a:p>
            <a:pPr lvl="3" eaLnBrk="1" hangingPunct="1"/>
            <a:r>
              <a:rPr lang="en-US" sz="1400" dirty="0" smtClean="0"/>
              <a:t>A quarter of survey respondents noted that they chose their current arrangement because it was “the only job available”</a:t>
            </a:r>
          </a:p>
          <a:p>
            <a:pPr lvl="2" eaLnBrk="1" hangingPunct="1"/>
            <a:r>
              <a:rPr lang="en-US" sz="1600" dirty="0" smtClean="0"/>
              <a:t>Only 12 percent of physicians who are currently employees of large hospital groups would stay in their current position if given a choice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558925"/>
            <a:ext cx="4336742" cy="4525963"/>
          </a:xfrm>
        </p:spPr>
        <p:txBody>
          <a:bodyPr/>
          <a:lstStyle/>
          <a:p>
            <a:pPr eaLnBrk="1" hangingPunct="1"/>
            <a:r>
              <a:rPr lang="en-US" dirty="0" smtClean="0"/>
              <a:t>Consumer Survey</a:t>
            </a:r>
          </a:p>
          <a:p>
            <a:pPr lvl="1" eaLnBrk="1" hangingPunct="1"/>
            <a:r>
              <a:rPr lang="en-US" dirty="0" smtClean="0"/>
              <a:t>Fielded national random sample survey of more than 2,000 U.S. adults to understand consumer attitudes toward primary care physicians and the U.S. healthcare system</a:t>
            </a:r>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pic>
        <p:nvPicPr>
          <p:cNvPr id="4" name="Picture 7"/>
          <p:cNvPicPr>
            <a:picLocks noChangeAspect="1" noChangeArrowheads="1"/>
          </p:cNvPicPr>
          <p:nvPr/>
        </p:nvPicPr>
        <p:blipFill>
          <a:blip r:embed="rId3"/>
          <a:srcRect/>
          <a:stretch>
            <a:fillRect/>
          </a:stretch>
        </p:blipFill>
        <p:spPr bwMode="auto">
          <a:xfrm>
            <a:off x="5228947" y="1962884"/>
            <a:ext cx="3457853" cy="2932233"/>
          </a:xfrm>
          <a:prstGeom prst="rect">
            <a:avLst/>
          </a:prstGeom>
          <a:noFill/>
          <a:ln w="9525">
            <a:noFill/>
            <a:miter lim="800000"/>
            <a:headEnd/>
            <a:tailEnd/>
          </a:ln>
          <a:effectLst>
            <a:outerShdw blurRad="50800" dist="50800" dir="5400000" algn="ctr" rotWithShape="0">
              <a:srgbClr val="000000">
                <a:alpha val="99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smtClean="0"/>
              <a:t>Consumer Survey</a:t>
            </a:r>
          </a:p>
          <a:p>
            <a:pPr lvl="1" eaLnBrk="1" hangingPunct="1"/>
            <a:r>
              <a:rPr lang="en-US" sz="2400" dirty="0" smtClean="0"/>
              <a:t>Key findings include:</a:t>
            </a:r>
          </a:p>
          <a:p>
            <a:pPr lvl="2" eaLnBrk="1" hangingPunct="1"/>
            <a:r>
              <a:rPr lang="en-US" sz="1700" dirty="0" smtClean="0"/>
              <a:t>79 percent of consumers who visited their family doctor or primary care physician (PCP) at least once in the past year said they were </a:t>
            </a:r>
            <a:r>
              <a:rPr lang="en-US" sz="1700" b="1" dirty="0" smtClean="0"/>
              <a:t>“very satisfied” </a:t>
            </a:r>
            <a:r>
              <a:rPr lang="en-US" sz="1700" dirty="0" smtClean="0"/>
              <a:t>or </a:t>
            </a:r>
            <a:r>
              <a:rPr lang="en-US" sz="1700" b="1" dirty="0" smtClean="0"/>
              <a:t>“extremely satisfied” </a:t>
            </a:r>
            <a:r>
              <a:rPr lang="en-US" sz="1700" dirty="0" smtClean="0"/>
              <a:t>with their visits:</a:t>
            </a:r>
          </a:p>
          <a:p>
            <a:pPr lvl="3" eaLnBrk="1" hangingPunct="1"/>
            <a:r>
              <a:rPr lang="en-US" sz="1400" dirty="0" smtClean="0"/>
              <a:t>Factors related to personalized care, time spent with their doctors and empathy are the main drivers for overall satisfaction</a:t>
            </a:r>
          </a:p>
          <a:p>
            <a:pPr lvl="3" eaLnBrk="1" hangingPunct="1"/>
            <a:r>
              <a:rPr lang="en-US" sz="1400" dirty="0" smtClean="0"/>
              <a:t>Consumers and physicians express similar viewpoints on the importance of the physician-patient relationships</a:t>
            </a:r>
          </a:p>
          <a:p>
            <a:pPr lvl="2" eaLnBrk="1" hangingPunct="1"/>
            <a:r>
              <a:rPr lang="en-US" sz="1700" dirty="0" smtClean="0"/>
              <a:t>A majority of respondents (53 percent) are negative about the future of healthcare in the U.S., versus 22 percent who are positive</a:t>
            </a:r>
          </a:p>
          <a:p>
            <a:pPr lvl="2" eaLnBrk="1" hangingPunct="1"/>
            <a:r>
              <a:rPr lang="en-US" sz="1700" dirty="0" smtClean="0"/>
              <a:t>Consumers cited insurance companies (75 percent) and pharmaceutical / drug companies (74 percent) as main healthcare cost drivers</a:t>
            </a:r>
          </a:p>
          <a:p>
            <a:pPr lvl="3" eaLnBrk="1" hangingPunct="1"/>
            <a:r>
              <a:rPr lang="en-US" sz="1400" dirty="0" smtClean="0"/>
              <a:t>55 percent feel insurance companies are negatively impacting quality of care</a:t>
            </a:r>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3" eaLnBrk="1" hangingPunct="1"/>
            <a:endParaRPr lang="en-US" sz="1400" dirty="0"/>
          </a:p>
          <a:p>
            <a:pPr lvl="3" eaLnBrk="1" hangingPunct="1"/>
            <a:endParaRPr lang="en-US" sz="1400" dirty="0" smtClean="0"/>
          </a:p>
          <a:p>
            <a:pPr lvl="2" eaLnBrk="1" hangingPunct="1"/>
            <a:endParaRPr lang="en-US" sz="800" dirty="0" smtClean="0"/>
          </a:p>
          <a:p>
            <a:pPr lvl="2" eaLnBrk="1" hangingPunct="1"/>
            <a:endParaRPr lang="en-US" sz="800" dirty="0" smtClean="0"/>
          </a:p>
          <a:p>
            <a:pPr lvl="3" eaLnBrk="1" hangingPunct="1">
              <a:buNone/>
            </a:pPr>
            <a:endParaRPr lang="en-US" sz="1200" dirty="0" smtClean="0"/>
          </a:p>
          <a:p>
            <a:pPr marL="914400" lvl="4" indent="0" defTabSz="914400" eaLnBrk="1" fontAlgn="auto" hangingPunct="1">
              <a:spcBef>
                <a:spcPts val="0"/>
              </a:spcBef>
              <a:spcAft>
                <a:spcPts val="0"/>
              </a:spcAft>
              <a:buClrTx/>
              <a:buNone/>
              <a:defRPr/>
            </a:pPr>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376363"/>
            <a:ext cx="8229600" cy="4812770"/>
          </a:xfrm>
        </p:spPr>
        <p:txBody>
          <a:bodyPr/>
          <a:lstStyle/>
          <a:p>
            <a:pPr eaLnBrk="1" hangingPunct="1"/>
            <a:r>
              <a:rPr lang="en-US" dirty="0" smtClean="0"/>
              <a:t>Expert Perspectives on the Future of     Medical Practice</a:t>
            </a:r>
          </a:p>
          <a:p>
            <a:pPr lvl="1" eaLnBrk="1" hangingPunct="1"/>
            <a:r>
              <a:rPr lang="en-US" sz="2400" dirty="0"/>
              <a:t>W</a:t>
            </a:r>
            <a:r>
              <a:rPr lang="en-US" sz="2400" dirty="0" smtClean="0"/>
              <a:t>hite </a:t>
            </a:r>
            <a:r>
              <a:rPr lang="en-US" sz="2400" dirty="0"/>
              <a:t>P</a:t>
            </a:r>
            <a:r>
              <a:rPr lang="en-US" sz="2400" dirty="0" smtClean="0"/>
              <a:t>apers authored by Jeff Goldsmith; and Steven </a:t>
            </a:r>
            <a:r>
              <a:rPr lang="en-US" sz="2400" dirty="0" err="1" smtClean="0"/>
              <a:t>Issacs</a:t>
            </a:r>
            <a:r>
              <a:rPr lang="en-US" sz="2400" dirty="0" smtClean="0"/>
              <a:t> &amp; Paul Jellinek:       </a:t>
            </a:r>
          </a:p>
          <a:p>
            <a:pPr lvl="2" eaLnBrk="1" hangingPunct="1"/>
            <a:r>
              <a:rPr lang="en-US" sz="2000" dirty="0" smtClean="0"/>
              <a:t>Goldsmith report explores critical issues affecting practicing physicians including the impending doctor shortage</a:t>
            </a:r>
          </a:p>
          <a:p>
            <a:pPr lvl="2" eaLnBrk="1" hangingPunct="1"/>
            <a:r>
              <a:rPr lang="en-US" sz="2000" dirty="0" smtClean="0"/>
              <a:t>Isaacs/Jellinek paper includes new models and strategies physicians can use to survive – and even thrive – in today’s evolving healthcare environment</a:t>
            </a:r>
          </a:p>
          <a:p>
            <a:pPr lvl="1" eaLnBrk="1" hangingPunct="1"/>
            <a:r>
              <a:rPr lang="en-US" sz="2400" dirty="0" smtClean="0"/>
              <a:t>Commissioned white paper on Scope of Practice to explore status of this issue in different states, to complement AMA SOPP</a:t>
            </a:r>
          </a:p>
          <a:p>
            <a:pPr lvl="2" eaLnBrk="1" hangingPunct="1"/>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199" y="1558925"/>
            <a:ext cx="5408033" cy="4525963"/>
          </a:xfrm>
        </p:spPr>
        <p:txBody>
          <a:bodyPr/>
          <a:lstStyle/>
          <a:p>
            <a:pPr eaLnBrk="1" hangingPunct="1"/>
            <a:r>
              <a:rPr lang="en-US" dirty="0" smtClean="0"/>
              <a:t>Visions of the Future of Healthcare</a:t>
            </a:r>
          </a:p>
          <a:p>
            <a:pPr lvl="1" eaLnBrk="1" hangingPunct="1"/>
            <a:r>
              <a:rPr lang="en-US" sz="2000" dirty="0" smtClean="0"/>
              <a:t>Commissioned </a:t>
            </a:r>
            <a:r>
              <a:rPr lang="en-US" sz="2000" b="1" dirty="0" smtClean="0"/>
              <a:t>“The U.S. Health Care Highway—2012”</a:t>
            </a:r>
            <a:r>
              <a:rPr lang="en-US" sz="2000" dirty="0" smtClean="0"/>
              <a:t> as a follow up report to “A Roadmap for Physicians to Health Care Reform”</a:t>
            </a:r>
          </a:p>
          <a:p>
            <a:pPr lvl="1"/>
            <a:r>
              <a:rPr lang="en-US" sz="2000" dirty="0" smtClean="0"/>
              <a:t>Commissioned </a:t>
            </a:r>
            <a:r>
              <a:rPr lang="en-US" sz="2000" b="1" dirty="0" smtClean="0"/>
              <a:t>“The Blueprint for American Healthcare”</a:t>
            </a:r>
            <a:r>
              <a:rPr lang="en-US" sz="2000" dirty="0" smtClean="0"/>
              <a:t> white paper to focus on possible models for the healthcare system from the physicians’ and patients’ perspectives</a:t>
            </a:r>
          </a:p>
          <a:p>
            <a:pPr lvl="1"/>
            <a:r>
              <a:rPr lang="en-US" sz="2000" dirty="0" smtClean="0"/>
              <a:t>Wrote white paper on </a:t>
            </a:r>
            <a:r>
              <a:rPr lang="en-US" sz="2000" b="1" dirty="0" smtClean="0"/>
              <a:t>“The Cost of Care”</a:t>
            </a:r>
          </a:p>
          <a:p>
            <a:pPr lvl="1" eaLnBrk="1" hangingPunct="1"/>
            <a:endParaRPr lang="en-US" sz="2000" dirty="0" smtClean="0"/>
          </a:p>
        </p:txBody>
      </p:sp>
      <p:pic>
        <p:nvPicPr>
          <p:cNvPr id="2050" name="Picture 2"/>
          <p:cNvPicPr>
            <a:picLocks noChangeAspect="1" noChangeArrowheads="1"/>
          </p:cNvPicPr>
          <p:nvPr/>
        </p:nvPicPr>
        <p:blipFill>
          <a:blip r:embed="rId3"/>
          <a:srcRect/>
          <a:stretch>
            <a:fillRect/>
          </a:stretch>
        </p:blipFill>
        <p:spPr bwMode="auto">
          <a:xfrm>
            <a:off x="5925193" y="1520185"/>
            <a:ext cx="2999120" cy="3817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err="1" smtClean="0"/>
              <a:t>Grantmaking</a:t>
            </a:r>
            <a:r>
              <a:rPr lang="en-US" dirty="0" smtClean="0"/>
              <a:t>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err="1" smtClean="0"/>
              <a:t>Grantmaking</a:t>
            </a:r>
            <a:r>
              <a:rPr lang="en-US" dirty="0" smtClean="0"/>
              <a:t> with the States</a:t>
            </a:r>
          </a:p>
          <a:p>
            <a:pPr lvl="1" eaLnBrk="1" hangingPunct="1"/>
            <a:r>
              <a:rPr lang="en-US" sz="2300" dirty="0" smtClean="0"/>
              <a:t>Issued </a:t>
            </a:r>
            <a:r>
              <a:rPr lang="en-US" sz="2300" b="1" dirty="0" smtClean="0"/>
              <a:t>Physician Leadership </a:t>
            </a:r>
            <a:r>
              <a:rPr lang="en-US" sz="2300" dirty="0" smtClean="0"/>
              <a:t>RFP for projects &amp; initiatives focused on Innovation and Education</a:t>
            </a:r>
          </a:p>
          <a:p>
            <a:pPr lvl="1" eaLnBrk="1" hangingPunct="1"/>
            <a:r>
              <a:rPr lang="en-US" sz="2300" dirty="0" smtClean="0"/>
              <a:t>Hosted </a:t>
            </a:r>
            <a:r>
              <a:rPr lang="en-US" sz="2300" b="1" dirty="0" smtClean="0"/>
              <a:t>Physician Leadership Webinar </a:t>
            </a:r>
            <a:r>
              <a:rPr lang="en-US" sz="2300" dirty="0" smtClean="0"/>
              <a:t>to provide best practices in leadership and share successes of past grantees</a:t>
            </a:r>
          </a:p>
          <a:p>
            <a:pPr lvl="1" eaLnBrk="1" hangingPunct="1"/>
            <a:r>
              <a:rPr lang="en-US" sz="2300" dirty="0" smtClean="0"/>
              <a:t>Issued nine large grants to states for improving medical practice viability</a:t>
            </a:r>
          </a:p>
          <a:p>
            <a:pPr lvl="1" eaLnBrk="1" hangingPunct="1"/>
            <a:r>
              <a:rPr lang="en-US" sz="2300" dirty="0" smtClean="0"/>
              <a:t>Reviewing dozens of grants for physician leadership</a:t>
            </a:r>
          </a:p>
          <a:p>
            <a:pPr lvl="1" eaLnBrk="1" hangingPunct="1"/>
            <a:r>
              <a:rPr lang="en-US" sz="2300" dirty="0" smtClean="0"/>
              <a:t>Considering </a:t>
            </a:r>
            <a:r>
              <a:rPr lang="en-US" sz="2300" dirty="0" err="1" smtClean="0"/>
              <a:t>grantmaking</a:t>
            </a:r>
            <a:r>
              <a:rPr lang="en-US" sz="2300" dirty="0" smtClean="0"/>
              <a:t> for cost of care studies, red tape reduction and integrated medical systems</a:t>
            </a:r>
          </a:p>
          <a:p>
            <a:pPr lvl="3"/>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err="1" smtClean="0"/>
              <a:t>Grantmaking</a:t>
            </a:r>
            <a:r>
              <a:rPr lang="en-US" dirty="0" smtClean="0"/>
              <a:t>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err="1" smtClean="0"/>
              <a:t>Grantmaking</a:t>
            </a:r>
            <a:r>
              <a:rPr lang="en-US" dirty="0" smtClean="0"/>
              <a:t> examples:</a:t>
            </a:r>
          </a:p>
          <a:p>
            <a:pPr lvl="1" eaLnBrk="1" hangingPunct="1"/>
            <a:r>
              <a:rPr lang="en-US" sz="2400" dirty="0" smtClean="0"/>
              <a:t>Awarded </a:t>
            </a:r>
            <a:r>
              <a:rPr lang="en-US" sz="2400" b="1" dirty="0" smtClean="0"/>
              <a:t>$588,762 </a:t>
            </a:r>
            <a:r>
              <a:rPr lang="en-US" sz="2400" dirty="0" smtClean="0"/>
              <a:t>to six organizations for Medical Practice Support</a:t>
            </a:r>
          </a:p>
          <a:p>
            <a:pPr lvl="1" eaLnBrk="1" hangingPunct="1"/>
            <a:r>
              <a:rPr lang="en-US" sz="2400" dirty="0" smtClean="0"/>
              <a:t>Awarded </a:t>
            </a:r>
            <a:r>
              <a:rPr lang="en-US" sz="2400" b="1" dirty="0" smtClean="0"/>
              <a:t>$35,000 </a:t>
            </a:r>
            <a:r>
              <a:rPr lang="en-US" sz="2400" dirty="0" smtClean="0"/>
              <a:t>to LSMS Educational and Research Foundation to study EMR adoption inhibitors</a:t>
            </a:r>
          </a:p>
          <a:p>
            <a:pPr lvl="1" eaLnBrk="1" hangingPunct="1"/>
            <a:r>
              <a:rPr lang="en-US" sz="2400" dirty="0" smtClean="0"/>
              <a:t>Awarded </a:t>
            </a:r>
            <a:r>
              <a:rPr lang="en-US" sz="2400" b="1" dirty="0" smtClean="0"/>
              <a:t>$190,000 </a:t>
            </a:r>
            <a:r>
              <a:rPr lang="en-US" sz="2400" dirty="0" smtClean="0"/>
              <a:t>to California Medical Association Foundation for the Physician/</a:t>
            </a:r>
            <a:r>
              <a:rPr lang="en-US" sz="2400" dirty="0" err="1" smtClean="0"/>
              <a:t>Payor</a:t>
            </a:r>
            <a:r>
              <a:rPr lang="en-US" sz="2400" dirty="0" smtClean="0"/>
              <a:t> Initiative</a:t>
            </a:r>
          </a:p>
          <a:p>
            <a:pPr lvl="3"/>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Work in Progress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sz="2700" dirty="0" smtClean="0"/>
              <a:t>New round of leadership RFPs for state societies issued for 2013</a:t>
            </a:r>
          </a:p>
          <a:p>
            <a:pPr eaLnBrk="1" hangingPunct="1"/>
            <a:r>
              <a:rPr lang="en-US" sz="2700" dirty="0" smtClean="0"/>
              <a:t>Ongoing physician workforce simulation with University of North Carolina at Chapel Hill due in late 2013</a:t>
            </a:r>
          </a:p>
          <a:p>
            <a:pPr eaLnBrk="1" hangingPunct="1"/>
            <a:r>
              <a:rPr lang="en-US" sz="2700" dirty="0" smtClean="0"/>
              <a:t>Identification of the rules and regulations, both public and private that are not cost-effective nor improve patient care</a:t>
            </a:r>
          </a:p>
          <a:p>
            <a:pPr eaLnBrk="1" hangingPunct="1"/>
            <a:r>
              <a:rPr lang="en-US" sz="2700" dirty="0" smtClean="0"/>
              <a:t>Putting final touches on Foundation </a:t>
            </a:r>
            <a:r>
              <a:rPr lang="en-US" sz="2700" b="1" dirty="0" smtClean="0"/>
              <a:t>“Healthcare Watch List”</a:t>
            </a:r>
            <a:r>
              <a:rPr lang="en-US" sz="2700" dirty="0" smtClean="0"/>
              <a:t> for 2013</a:t>
            </a:r>
          </a:p>
          <a:p>
            <a:pPr lvl="1" eaLnBrk="1" hangingPunct="1"/>
            <a:endParaRPr lang="en-US" sz="2400" dirty="0" smtClean="0"/>
          </a:p>
          <a:p>
            <a:pPr lvl="1" eaLnBrk="1" hangingPunct="1"/>
            <a:endParaRPr lang="en-US" dirty="0" smtClean="0"/>
          </a:p>
          <a:p>
            <a:pPr lvl="1" eaLnBrk="1" hangingPunct="1"/>
            <a:endParaRPr lang="en-US" dirty="0" smtClean="0"/>
          </a:p>
          <a:p>
            <a:pPr lvl="1" eaLnBrk="1" hangingPunct="1">
              <a:buNone/>
            </a:pPr>
            <a:endParaRPr lang="en-US" b="1" dirty="0" smtClean="0"/>
          </a:p>
          <a:p>
            <a:pPr lvl="1" eaLnBrk="1" hangingPunct="1">
              <a:buNone/>
            </a:pPr>
            <a:endParaRPr lang="en-US" dirty="0" smtClean="0"/>
          </a:p>
          <a:p>
            <a:pPr lvl="3">
              <a:buNone/>
            </a:pPr>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Physicians Foundation </a:t>
            </a:r>
            <a:br>
              <a:rPr lang="en-US" dirty="0" smtClean="0"/>
            </a:br>
            <a:r>
              <a:rPr lang="en-US" dirty="0" smtClean="0"/>
              <a:t>Overview</a:t>
            </a:r>
            <a:endParaRPr lang="en-US" dirty="0"/>
          </a:p>
        </p:txBody>
      </p:sp>
      <p:sp>
        <p:nvSpPr>
          <p:cNvPr id="3" name="Content Placeholder 2"/>
          <p:cNvSpPr>
            <a:spLocks noGrp="1"/>
          </p:cNvSpPr>
          <p:nvPr>
            <p:ph idx="1"/>
          </p:nvPr>
        </p:nvSpPr>
        <p:spPr>
          <a:xfrm>
            <a:off x="457200" y="1236133"/>
            <a:ext cx="8229600" cy="4823925"/>
          </a:xfrm>
        </p:spPr>
        <p:txBody>
          <a:bodyPr/>
          <a:lstStyle/>
          <a:p>
            <a:pPr lvl="0"/>
            <a:r>
              <a:rPr lang="en-US" sz="3000" dirty="0" smtClean="0"/>
              <a:t>National non-profit organization formed in 2003 and dedicated to:</a:t>
            </a:r>
          </a:p>
          <a:p>
            <a:pPr lvl="1"/>
            <a:r>
              <a:rPr lang="en-US" sz="2300" dirty="0" smtClean="0"/>
              <a:t>Improving the delivery of healthcare to all patients</a:t>
            </a:r>
          </a:p>
          <a:p>
            <a:pPr lvl="1"/>
            <a:r>
              <a:rPr lang="en-US" sz="2300" dirty="0" smtClean="0"/>
              <a:t>Advancing the work of practicing physicians</a:t>
            </a:r>
          </a:p>
          <a:p>
            <a:pPr lvl="1"/>
            <a:r>
              <a:rPr lang="en-US" sz="2300" dirty="0" smtClean="0"/>
              <a:t>Sustaining the viability of medical practice</a:t>
            </a:r>
          </a:p>
          <a:p>
            <a:pPr lvl="0"/>
            <a:r>
              <a:rPr lang="en-US" sz="3000" dirty="0" smtClean="0"/>
              <a:t>Pursues mission through </a:t>
            </a:r>
            <a:r>
              <a:rPr lang="en-US" sz="3000" dirty="0" err="1" smtClean="0"/>
              <a:t>grantmaking</a:t>
            </a:r>
            <a:r>
              <a:rPr lang="en-US" sz="3000" dirty="0" smtClean="0"/>
              <a:t>, research, national surveys and policy studies</a:t>
            </a:r>
          </a:p>
          <a:p>
            <a:pPr lvl="1"/>
            <a:r>
              <a:rPr lang="en-US" sz="2300" dirty="0" smtClean="0"/>
              <a:t>Given more than $28 million in grants</a:t>
            </a:r>
          </a:p>
          <a:p>
            <a:pPr lvl="1"/>
            <a:r>
              <a:rPr lang="en-US" sz="2300" dirty="0" smtClean="0"/>
              <a:t>Conducted three nationwide surveys of physicians</a:t>
            </a:r>
          </a:p>
          <a:p>
            <a:pPr lvl="1"/>
            <a:r>
              <a:rPr lang="en-US" sz="2300" dirty="0" smtClean="0"/>
              <a:t>Graduated over 100 physician leaders from our Academy</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Hold for </a:t>
            </a:r>
            <a:br>
              <a:rPr lang="en-US" dirty="0" smtClean="0"/>
            </a:br>
            <a:r>
              <a:rPr lang="en-US" dirty="0" smtClean="0"/>
              <a:t>The Physicians Foundation?</a:t>
            </a:r>
            <a:endParaRPr lang="en-US" dirty="0"/>
          </a:p>
        </p:txBody>
      </p:sp>
      <p:sp>
        <p:nvSpPr>
          <p:cNvPr id="3" name="Content Placeholder 2"/>
          <p:cNvSpPr>
            <a:spLocks noGrp="1"/>
          </p:cNvSpPr>
          <p:nvPr>
            <p:ph idx="1"/>
          </p:nvPr>
        </p:nvSpPr>
        <p:spPr>
          <a:xfrm>
            <a:off x="457200" y="1504950"/>
            <a:ext cx="8229600" cy="4708525"/>
          </a:xfrm>
        </p:spPr>
        <p:txBody>
          <a:bodyPr/>
          <a:lstStyle/>
          <a:p>
            <a:r>
              <a:rPr lang="en-US" sz="2800" dirty="0" smtClean="0"/>
              <a:t>Continued </a:t>
            </a:r>
            <a:r>
              <a:rPr lang="en-US" sz="2800" dirty="0" err="1" smtClean="0"/>
              <a:t>Grantmaking</a:t>
            </a:r>
            <a:r>
              <a:rPr lang="en-US" sz="2800" dirty="0" smtClean="0"/>
              <a:t> to advance medical practice and to support physicians</a:t>
            </a:r>
          </a:p>
          <a:p>
            <a:r>
              <a:rPr lang="en-US" sz="2800" dirty="0" smtClean="0"/>
              <a:t>Commission White Papers on the key issues of the day like cost drivers &amp; physician directed medical models</a:t>
            </a:r>
          </a:p>
          <a:p>
            <a:r>
              <a:rPr lang="en-US" sz="2800" dirty="0" smtClean="0"/>
              <a:t>Leadership education for physicians nationally and locally</a:t>
            </a:r>
          </a:p>
          <a:p>
            <a:r>
              <a:rPr lang="en-US" sz="2800" dirty="0" smtClean="0"/>
              <a:t>Media communications and surveys of physicians and patients</a:t>
            </a:r>
            <a:endParaRPr lang="en-US" sz="2800" dirty="0"/>
          </a:p>
        </p:txBody>
      </p:sp>
    </p:spTree>
    <p:extLst>
      <p:ext uri="{BB962C8B-B14F-4D97-AF65-F5344CB8AC3E}">
        <p14:creationId xmlns:p14="http://schemas.microsoft.com/office/powerpoint/2010/main" xmlns="" val="252518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01084" y="2396971"/>
            <a:ext cx="7763522" cy="924865"/>
          </a:xfrm>
        </p:spPr>
        <p:txBody>
          <a:bodyPr/>
          <a:lstStyle/>
          <a:p>
            <a:pPr eaLnBrk="1" hangingPunct="1"/>
            <a:r>
              <a:rPr lang="en-US" dirty="0" smtClean="0">
                <a:solidFill>
                  <a:schemeClr val="bg1"/>
                </a:solidFill>
              </a:rPr>
              <a:t>Questions or Comments?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Physicians Foundation </a:t>
            </a:r>
            <a:br>
              <a:rPr lang="en-US" dirty="0" smtClean="0"/>
            </a:br>
            <a:r>
              <a:rPr lang="en-US" dirty="0" smtClean="0"/>
              <a:t>Signatory Medical Societies</a:t>
            </a:r>
            <a:endParaRPr lang="en-US" dirty="0"/>
          </a:p>
        </p:txBody>
      </p:sp>
      <p:sp>
        <p:nvSpPr>
          <p:cNvPr id="3" name="Content Placeholder 2"/>
          <p:cNvSpPr>
            <a:spLocks noGrp="1"/>
          </p:cNvSpPr>
          <p:nvPr>
            <p:ph idx="1"/>
          </p:nvPr>
        </p:nvSpPr>
        <p:spPr/>
        <p:txBody>
          <a:bodyPr/>
          <a:lstStyle/>
          <a:p>
            <a:pPr lvl="0">
              <a:buNone/>
            </a:pPr>
            <a:r>
              <a:rPr lang="en-US" sz="1800" dirty="0" smtClean="0"/>
              <a:t>Alaska State Medical Association			Medical Society of Northern Virginia</a:t>
            </a:r>
          </a:p>
          <a:p>
            <a:pPr lvl="0">
              <a:buNone/>
            </a:pPr>
            <a:r>
              <a:rPr lang="en-US" sz="1800" dirty="0" smtClean="0"/>
              <a:t>California Medical Association			Medical Society of the State of New York</a:t>
            </a:r>
          </a:p>
          <a:p>
            <a:pPr lvl="0">
              <a:buNone/>
            </a:pPr>
            <a:r>
              <a:rPr lang="en-US" sz="1800" dirty="0" smtClean="0"/>
              <a:t>Connecticut State Medical Society			Nebraska Medical Association</a:t>
            </a:r>
          </a:p>
          <a:p>
            <a:pPr lvl="0">
              <a:buNone/>
            </a:pPr>
            <a:r>
              <a:rPr lang="en-US" sz="1800" dirty="0" smtClean="0"/>
              <a:t>Denton County Medical Society (Texas)		New Hampshire Medical Society</a:t>
            </a:r>
          </a:p>
          <a:p>
            <a:pPr lvl="0">
              <a:buNone/>
            </a:pPr>
            <a:r>
              <a:rPr lang="en-US" sz="1800" dirty="0" smtClean="0"/>
              <a:t>El Paso County Medical Society (Colorado)	North Carolina Medical Society</a:t>
            </a:r>
          </a:p>
          <a:p>
            <a:pPr lvl="0">
              <a:buNone/>
            </a:pPr>
            <a:r>
              <a:rPr lang="en-US" sz="1800" dirty="0" smtClean="0"/>
              <a:t>Florida Medical Association				South Carolina Medical Association</a:t>
            </a:r>
          </a:p>
          <a:p>
            <a:pPr lvl="0">
              <a:buNone/>
            </a:pPr>
            <a:r>
              <a:rPr lang="en-US" sz="1800" dirty="0" smtClean="0"/>
              <a:t>Hawaii Medical Society					Tennessee Medical Association</a:t>
            </a:r>
          </a:p>
          <a:p>
            <a:pPr lvl="0">
              <a:buNone/>
            </a:pPr>
            <a:r>
              <a:rPr lang="en-US" sz="1800" dirty="0" smtClean="0"/>
              <a:t>Louisiana State Medical Society			Texas Medical Association</a:t>
            </a:r>
          </a:p>
          <a:p>
            <a:pPr lvl="0">
              <a:buNone/>
            </a:pPr>
            <a:r>
              <a:rPr lang="en-US" sz="1800" dirty="0" smtClean="0"/>
              <a:t>Medical Association of Georgia			Vermont Medical Society</a:t>
            </a:r>
          </a:p>
          <a:p>
            <a:pPr lvl="0">
              <a:buNone/>
            </a:pPr>
            <a:r>
              <a:rPr lang="en-US" sz="1800" dirty="0" smtClean="0"/>
              <a:t>Medical Society of New Jersey			Washington State Medical Association</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Physicians Foundation </a:t>
            </a:r>
            <a:br>
              <a:rPr lang="en-US" dirty="0" smtClean="0"/>
            </a:br>
            <a:r>
              <a:rPr lang="en-US" dirty="0" smtClean="0"/>
              <a:t>Board Members</a:t>
            </a:r>
            <a:endParaRPr lang="en-US" dirty="0"/>
          </a:p>
        </p:txBody>
      </p:sp>
      <p:sp>
        <p:nvSpPr>
          <p:cNvPr id="3" name="Content Placeholder 2"/>
          <p:cNvSpPr>
            <a:spLocks noGrp="1"/>
          </p:cNvSpPr>
          <p:nvPr>
            <p:ph idx="1"/>
          </p:nvPr>
        </p:nvSpPr>
        <p:spPr/>
        <p:txBody>
          <a:bodyPr/>
          <a:lstStyle/>
          <a:p>
            <a:pPr marL="0" indent="0" eaLnBrk="1" hangingPunct="1">
              <a:buNone/>
            </a:pPr>
            <a:r>
              <a:rPr lang="en-US" sz="2000" dirty="0" smtClean="0"/>
              <a:t>Louis J. Goodman, PhD, Texas Medical Association</a:t>
            </a:r>
          </a:p>
          <a:p>
            <a:pPr marL="0" indent="0" eaLnBrk="1" hangingPunct="1">
              <a:buNone/>
            </a:pPr>
            <a:r>
              <a:rPr lang="en-US" sz="2000" dirty="0" smtClean="0"/>
              <a:t>Alan Plummer, MD, Medical Association of Georgia</a:t>
            </a:r>
          </a:p>
          <a:p>
            <a:pPr marL="0" indent="0" eaLnBrk="1" hangingPunct="1">
              <a:buNone/>
            </a:pPr>
            <a:r>
              <a:rPr lang="en-US" sz="2000" dirty="0" smtClean="0"/>
              <a:t>Walker Ray, MD, Medical Association of Georgia</a:t>
            </a:r>
          </a:p>
          <a:p>
            <a:pPr marL="0" indent="0" eaLnBrk="1" hangingPunct="1">
              <a:buNone/>
            </a:pPr>
            <a:r>
              <a:rPr lang="en-US" sz="2000" dirty="0" smtClean="0"/>
              <a:t>Robert Seligson, North Carolina Medical Society</a:t>
            </a:r>
          </a:p>
          <a:p>
            <a:pPr marL="0" indent="0" eaLnBrk="1" hangingPunct="1">
              <a:buNone/>
            </a:pPr>
            <a:r>
              <a:rPr lang="en-US" sz="2000" dirty="0" smtClean="0"/>
              <a:t>Larry Braud, MD, Louisiana State Medical Society</a:t>
            </a:r>
          </a:p>
          <a:p>
            <a:pPr marL="0" indent="0" eaLnBrk="1" hangingPunct="1">
              <a:buNone/>
            </a:pPr>
            <a:r>
              <a:rPr lang="en-US" sz="2000" dirty="0" smtClean="0"/>
              <a:t>Don Alexander, Tennessee Medical Association</a:t>
            </a:r>
          </a:p>
          <a:p>
            <a:pPr marL="0" indent="0" eaLnBrk="1" hangingPunct="1">
              <a:buNone/>
            </a:pPr>
            <a:r>
              <a:rPr lang="en-US" sz="2000" dirty="0" err="1" smtClean="0"/>
              <a:t>Subhi</a:t>
            </a:r>
            <a:r>
              <a:rPr lang="en-US" sz="2000" dirty="0" smtClean="0"/>
              <a:t> Ali, MD, Tennessee Medical Association</a:t>
            </a:r>
          </a:p>
          <a:p>
            <a:pPr marL="0" indent="0" eaLnBrk="1" hangingPunct="1">
              <a:buNone/>
            </a:pPr>
            <a:r>
              <a:rPr lang="en-US" sz="2000" dirty="0" smtClean="0"/>
              <a:t>Karl </a:t>
            </a:r>
            <a:r>
              <a:rPr lang="en-US" sz="2000" dirty="0" err="1" smtClean="0"/>
              <a:t>Altenburger</a:t>
            </a:r>
            <a:r>
              <a:rPr lang="en-US" sz="2000" dirty="0" smtClean="0"/>
              <a:t>, MD, Florida Medical Association</a:t>
            </a:r>
          </a:p>
          <a:p>
            <a:pPr marL="0" indent="0" eaLnBrk="1" hangingPunct="1">
              <a:buNone/>
            </a:pPr>
            <a:r>
              <a:rPr lang="en-US" sz="2000" dirty="0" smtClean="0"/>
              <a:t>John </a:t>
            </a:r>
            <a:r>
              <a:rPr lang="en-US" sz="2000" dirty="0" err="1" smtClean="0"/>
              <a:t>Arveson</a:t>
            </a:r>
            <a:r>
              <a:rPr lang="en-US" sz="2000" dirty="0" smtClean="0"/>
              <a:t>, Washington State Medical Association</a:t>
            </a:r>
          </a:p>
          <a:p>
            <a:pPr marL="0" indent="0" eaLnBrk="1" hangingPunct="1">
              <a:buNone/>
            </a:pPr>
            <a:r>
              <a:rPr lang="en-US" sz="2000" dirty="0" smtClean="0"/>
              <a:t>Todd Atwater, South Carolina Medical Association</a:t>
            </a:r>
          </a:p>
          <a:p>
            <a:pPr marL="0" indent="0" eaLnBrk="1" hangingPunct="1">
              <a:buNone/>
            </a:pPr>
            <a:r>
              <a:rPr lang="en-US" sz="2000" dirty="0" smtClean="0"/>
              <a:t>James Cross, MD, Aetna, Inc.</a:t>
            </a:r>
          </a:p>
          <a:p>
            <a:pPr marL="0" indent="0" eaLnBrk="1" hangingPunct="1">
              <a:buNone/>
            </a:pPr>
            <a:r>
              <a:rPr lang="en-US" sz="2000" dirty="0" smtClean="0"/>
              <a:t>Lawrence Downs, Esq., Medical Society of New Jersey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Physicians Foundation </a:t>
            </a:r>
            <a:br>
              <a:rPr lang="en-US" dirty="0" smtClean="0"/>
            </a:br>
            <a:r>
              <a:rPr lang="en-US" dirty="0" smtClean="0"/>
              <a:t>Board Members</a:t>
            </a:r>
            <a:endParaRPr lang="en-US" dirty="0"/>
          </a:p>
        </p:txBody>
      </p:sp>
      <p:sp>
        <p:nvSpPr>
          <p:cNvPr id="3" name="Content Placeholder 2"/>
          <p:cNvSpPr>
            <a:spLocks noGrp="1"/>
          </p:cNvSpPr>
          <p:nvPr>
            <p:ph idx="1"/>
          </p:nvPr>
        </p:nvSpPr>
        <p:spPr/>
        <p:txBody>
          <a:bodyPr/>
          <a:lstStyle/>
          <a:p>
            <a:pPr marL="0" indent="0" eaLnBrk="1" hangingPunct="1">
              <a:buNone/>
            </a:pPr>
            <a:r>
              <a:rPr lang="en-US" sz="2000" dirty="0" smtClean="0"/>
              <a:t>William </a:t>
            </a:r>
            <a:r>
              <a:rPr lang="en-US" sz="2000" dirty="0" err="1" smtClean="0"/>
              <a:t>Guertin</a:t>
            </a:r>
            <a:r>
              <a:rPr lang="en-US" sz="2000" dirty="0" smtClean="0"/>
              <a:t>, California Medical Association</a:t>
            </a:r>
          </a:p>
          <a:p>
            <a:pPr marL="0" indent="0" eaLnBrk="1" hangingPunct="1">
              <a:buNone/>
            </a:pPr>
            <a:r>
              <a:rPr lang="en-US" sz="2000" dirty="0" smtClean="0"/>
              <a:t>Paul Harrington, Vermont Medical Society</a:t>
            </a:r>
          </a:p>
          <a:p>
            <a:pPr marL="0" indent="0" eaLnBrk="1" hangingPunct="1">
              <a:buNone/>
            </a:pPr>
            <a:r>
              <a:rPr lang="en-US" sz="2000" dirty="0" smtClean="0"/>
              <a:t>Ripley Hollister, MD, El Paso County Medical Society (Colorado)</a:t>
            </a:r>
          </a:p>
          <a:p>
            <a:pPr marL="0" indent="0" eaLnBrk="1" hangingPunct="1">
              <a:buNone/>
            </a:pPr>
            <a:r>
              <a:rPr lang="en-US" sz="2000" dirty="0" smtClean="0"/>
              <a:t>Sandra Johnson, Nebraska Medical Association</a:t>
            </a:r>
          </a:p>
          <a:p>
            <a:pPr marL="0" indent="0" eaLnBrk="1" hangingPunct="1">
              <a:buNone/>
            </a:pPr>
            <a:r>
              <a:rPr lang="en-US" sz="2000" dirty="0" smtClean="0"/>
              <a:t>Palmer Jones, New Hampshire Medical Society</a:t>
            </a:r>
          </a:p>
          <a:p>
            <a:pPr marL="0" indent="0" eaLnBrk="1" hangingPunct="1">
              <a:buNone/>
            </a:pPr>
            <a:r>
              <a:rPr lang="en-US" sz="2000" dirty="0" smtClean="0"/>
              <a:t>Alex </a:t>
            </a:r>
            <a:r>
              <a:rPr lang="en-US" sz="2000" dirty="0" err="1" smtClean="0"/>
              <a:t>Malter</a:t>
            </a:r>
            <a:r>
              <a:rPr lang="en-US" sz="2000" dirty="0" smtClean="0"/>
              <a:t>, MD, Alaska State Medical Society</a:t>
            </a:r>
          </a:p>
          <a:p>
            <a:pPr marL="0" indent="0" eaLnBrk="1" hangingPunct="1">
              <a:buNone/>
            </a:pPr>
            <a:r>
              <a:rPr lang="en-US" sz="2000" dirty="0" smtClean="0"/>
              <a:t>Gerald McKenna, MD, Hawaii Medical Association</a:t>
            </a:r>
          </a:p>
          <a:p>
            <a:pPr marL="0" indent="0" eaLnBrk="1" hangingPunct="1">
              <a:buNone/>
            </a:pPr>
            <a:r>
              <a:rPr lang="en-US" sz="2000" dirty="0" smtClean="0"/>
              <a:t>Gary Price, MD, Connecticut State Medical Society</a:t>
            </a:r>
          </a:p>
          <a:p>
            <a:pPr marL="0" indent="0" eaLnBrk="1" hangingPunct="1">
              <a:buNone/>
            </a:pPr>
            <a:r>
              <a:rPr lang="en-US" sz="2000" dirty="0" smtClean="0"/>
              <a:t>Philip A. </a:t>
            </a:r>
            <a:r>
              <a:rPr lang="en-US" sz="2000" dirty="0" err="1" smtClean="0"/>
              <a:t>Schuh</a:t>
            </a:r>
            <a:r>
              <a:rPr lang="en-US" sz="2000" dirty="0" smtClean="0"/>
              <a:t>, Medical Society of the State of New York</a:t>
            </a:r>
          </a:p>
          <a:p>
            <a:pPr marL="0" indent="0" eaLnBrk="1" hangingPunct="1">
              <a:buNone/>
            </a:pPr>
            <a:r>
              <a:rPr lang="en-US" sz="2000" dirty="0" smtClean="0"/>
              <a:t>Claudia Tellez, Medical Society of Northern Virginia</a:t>
            </a:r>
          </a:p>
          <a:p>
            <a:pPr marL="0" indent="0" eaLnBrk="1" hangingPunct="1">
              <a:buNone/>
            </a:pPr>
            <a:r>
              <a:rPr lang="en-US" sz="2000" dirty="0" smtClean="0"/>
              <a:t>Joseph </a:t>
            </a:r>
            <a:r>
              <a:rPr lang="en-US" sz="2000" dirty="0" err="1" smtClean="0"/>
              <a:t>Valenti</a:t>
            </a:r>
            <a:r>
              <a:rPr lang="en-US" sz="2000" dirty="0" smtClean="0"/>
              <a:t>, MD, Denton County Medical Society (Texas)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Communication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smtClean="0"/>
              <a:t>External Communications</a:t>
            </a:r>
          </a:p>
          <a:p>
            <a:pPr lvl="1" eaLnBrk="1" hangingPunct="1"/>
            <a:r>
              <a:rPr lang="en-US" sz="2400" dirty="0" smtClean="0"/>
              <a:t>Developed and launched new website</a:t>
            </a:r>
          </a:p>
          <a:p>
            <a:pPr lvl="2" eaLnBrk="1" hangingPunct="1"/>
            <a:r>
              <a:rPr lang="en-US" sz="2000" dirty="0" smtClean="0"/>
              <a:t>Offers access to comprehensive array of research studies, white papers, grant opportunities and other resources</a:t>
            </a:r>
          </a:p>
          <a:p>
            <a:pPr lvl="2" eaLnBrk="1" hangingPunct="1"/>
            <a:r>
              <a:rPr lang="en-US" sz="2000" dirty="0" smtClean="0"/>
              <a:t>Visit us at </a:t>
            </a:r>
            <a:r>
              <a:rPr lang="en-US" sz="2000" dirty="0" smtClean="0">
                <a:hlinkClick r:id="rId3"/>
              </a:rPr>
              <a:t>www.physiciansfoundation.org</a:t>
            </a:r>
            <a:endParaRPr lang="en-US" sz="2000" dirty="0" smtClean="0"/>
          </a:p>
          <a:p>
            <a:pPr lvl="1" eaLnBrk="1" hangingPunct="1"/>
            <a:r>
              <a:rPr lang="en-US" sz="2400" dirty="0" smtClean="0"/>
              <a:t>Annual Report and Grants brochure being sent to all medical societies</a:t>
            </a:r>
          </a:p>
          <a:p>
            <a:pPr lvl="1" eaLnBrk="1" hangingPunct="1"/>
            <a:r>
              <a:rPr lang="en-US" sz="2400" dirty="0" smtClean="0"/>
              <a:t>Next round of physician leadership </a:t>
            </a:r>
            <a:r>
              <a:rPr lang="en-US" sz="2400" dirty="0" err="1" smtClean="0"/>
              <a:t>grantmaking</a:t>
            </a:r>
            <a:r>
              <a:rPr lang="en-US" sz="2400" dirty="0" smtClean="0"/>
              <a:t> underway</a:t>
            </a:r>
          </a:p>
          <a:p>
            <a:pPr lvl="1" eaLnBrk="1" hangingPunct="1"/>
            <a:r>
              <a:rPr lang="en-US" sz="2400" dirty="0" smtClean="0"/>
              <a:t>White papers on scope and blueprint for American medicine at our meeting next week</a:t>
            </a:r>
          </a:p>
          <a:p>
            <a:pPr lvl="4" eaLnBrk="1" hangingPunct="1">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Communication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smtClean="0"/>
              <a:t>Media Coverage</a:t>
            </a:r>
          </a:p>
          <a:p>
            <a:pPr lvl="2" eaLnBrk="1" hangingPunct="1">
              <a:buNone/>
            </a:pPr>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pic>
        <p:nvPicPr>
          <p:cNvPr id="1030" name="Picture 6"/>
          <p:cNvPicPr>
            <a:picLocks noChangeAspect="1" noChangeArrowheads="1"/>
          </p:cNvPicPr>
          <p:nvPr/>
        </p:nvPicPr>
        <p:blipFill>
          <a:blip r:embed="rId3"/>
          <a:srcRect/>
          <a:stretch>
            <a:fillRect/>
          </a:stretch>
        </p:blipFill>
        <p:spPr bwMode="auto">
          <a:xfrm>
            <a:off x="332912" y="2339077"/>
            <a:ext cx="3422342" cy="3514217"/>
          </a:xfrm>
          <a:prstGeom prst="rect">
            <a:avLst/>
          </a:prstGeom>
          <a:noFill/>
          <a:ln w="9525">
            <a:noFill/>
            <a:miter lim="800000"/>
            <a:headEnd/>
            <a:tailEnd/>
          </a:ln>
          <a:effectLst>
            <a:outerShdw blurRad="50800" dist="50800" dir="5400000" algn="ctr" rotWithShape="0">
              <a:srgbClr val="000000">
                <a:alpha val="99000"/>
              </a:srgbClr>
            </a:outerShdw>
          </a:effectLst>
        </p:spPr>
      </p:pic>
      <p:pic>
        <p:nvPicPr>
          <p:cNvPr id="1032" name="Picture 8"/>
          <p:cNvPicPr>
            <a:picLocks noChangeAspect="1" noChangeArrowheads="1"/>
          </p:cNvPicPr>
          <p:nvPr/>
        </p:nvPicPr>
        <p:blipFill>
          <a:blip r:embed="rId4"/>
          <a:srcRect/>
          <a:stretch>
            <a:fillRect/>
          </a:stretch>
        </p:blipFill>
        <p:spPr bwMode="auto">
          <a:xfrm>
            <a:off x="3669876" y="1558925"/>
            <a:ext cx="3319917" cy="2923845"/>
          </a:xfrm>
          <a:prstGeom prst="rect">
            <a:avLst/>
          </a:prstGeom>
          <a:noFill/>
          <a:ln w="9525">
            <a:noFill/>
            <a:miter lim="800000"/>
            <a:headEnd/>
            <a:tailEnd/>
          </a:ln>
          <a:effectLst>
            <a:outerShdw blurRad="50800" dist="50800" dir="5400000" algn="ctr" rotWithShape="0">
              <a:srgbClr val="000000">
                <a:alpha val="99000"/>
              </a:srgbClr>
            </a:outerShdw>
          </a:effectLst>
          <a:scene3d>
            <a:camera prst="orthographicFront"/>
            <a:lightRig rig="threePt" dir="t"/>
          </a:scene3d>
          <a:sp3d>
            <a:bevelT w="12700"/>
          </a:sp3d>
        </p:spPr>
      </p:pic>
      <p:pic>
        <p:nvPicPr>
          <p:cNvPr id="1028" name="Picture 4"/>
          <p:cNvPicPr>
            <a:picLocks noChangeAspect="1" noChangeArrowheads="1"/>
          </p:cNvPicPr>
          <p:nvPr/>
        </p:nvPicPr>
        <p:blipFill>
          <a:blip r:embed="rId5"/>
          <a:srcRect/>
          <a:stretch>
            <a:fillRect/>
          </a:stretch>
        </p:blipFill>
        <p:spPr bwMode="auto">
          <a:xfrm>
            <a:off x="6027937" y="1727600"/>
            <a:ext cx="2843720" cy="3594891"/>
          </a:xfrm>
          <a:prstGeom prst="rect">
            <a:avLst/>
          </a:prstGeom>
          <a:noFill/>
          <a:ln w="9525">
            <a:noFill/>
            <a:miter lim="800000"/>
            <a:headEnd/>
            <a:tailEnd/>
          </a:ln>
          <a:effectLst>
            <a:outerShdw blurRad="50800" dist="50800" dir="5400000" algn="ctr" rotWithShape="0">
              <a:srgbClr val="000000">
                <a:alpha val="99000"/>
              </a:srgbClr>
            </a:outerShdw>
          </a:effectLst>
        </p:spPr>
      </p:pic>
      <p:pic>
        <p:nvPicPr>
          <p:cNvPr id="1033" name="Picture 9"/>
          <p:cNvPicPr>
            <a:picLocks noChangeAspect="1" noChangeArrowheads="1"/>
          </p:cNvPicPr>
          <p:nvPr/>
        </p:nvPicPr>
        <p:blipFill>
          <a:blip r:embed="rId6"/>
          <a:srcRect/>
          <a:stretch>
            <a:fillRect/>
          </a:stretch>
        </p:blipFill>
        <p:spPr bwMode="auto">
          <a:xfrm>
            <a:off x="887768" y="4590575"/>
            <a:ext cx="2308192" cy="2024036"/>
          </a:xfrm>
          <a:prstGeom prst="rect">
            <a:avLst/>
          </a:prstGeom>
          <a:noFill/>
          <a:ln w="9525">
            <a:noFill/>
            <a:miter lim="800000"/>
            <a:headEnd/>
            <a:tailEnd/>
          </a:ln>
          <a:effectLst>
            <a:outerShdw blurRad="50800" dist="50800" dir="5400000" algn="ctr" rotWithShape="0">
              <a:srgbClr val="000000">
                <a:alpha val="99000"/>
              </a:srgbClr>
            </a:outerShdw>
          </a:effectLst>
        </p:spPr>
      </p:pic>
      <p:pic>
        <p:nvPicPr>
          <p:cNvPr id="1031" name="Picture 7"/>
          <p:cNvPicPr>
            <a:picLocks noChangeAspect="1" noChangeArrowheads="1"/>
          </p:cNvPicPr>
          <p:nvPr/>
        </p:nvPicPr>
        <p:blipFill>
          <a:blip r:embed="rId7"/>
          <a:srcRect/>
          <a:stretch>
            <a:fillRect/>
          </a:stretch>
        </p:blipFill>
        <p:spPr bwMode="auto">
          <a:xfrm>
            <a:off x="3062796" y="3492990"/>
            <a:ext cx="3264926" cy="2768632"/>
          </a:xfrm>
          <a:prstGeom prst="rect">
            <a:avLst/>
          </a:prstGeom>
          <a:noFill/>
          <a:ln w="9525">
            <a:noFill/>
            <a:miter lim="800000"/>
            <a:headEnd/>
            <a:tailEnd/>
          </a:ln>
          <a:effectLst>
            <a:outerShdw blurRad="50800" dist="50800" dir="5400000" algn="ctr" rotWithShape="0">
              <a:srgbClr val="000000">
                <a:alpha val="99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558925"/>
            <a:ext cx="5100221" cy="4525963"/>
          </a:xfrm>
        </p:spPr>
        <p:txBody>
          <a:bodyPr/>
          <a:lstStyle/>
          <a:p>
            <a:pPr eaLnBrk="1" hangingPunct="1"/>
            <a:r>
              <a:rPr lang="en-US" dirty="0" smtClean="0"/>
              <a:t>2012 Biennial Physicians Survey</a:t>
            </a:r>
          </a:p>
          <a:p>
            <a:pPr lvl="1" eaLnBrk="1" hangingPunct="1"/>
            <a:r>
              <a:rPr lang="en-US" dirty="0" smtClean="0"/>
              <a:t>Conducted large-scale physician survey in 2012:</a:t>
            </a:r>
          </a:p>
          <a:p>
            <a:pPr lvl="2" eaLnBrk="1" hangingPunct="1"/>
            <a:r>
              <a:rPr lang="en-US" sz="2000" dirty="0" smtClean="0"/>
              <a:t>Surveyed nearly 14,000 physicians on current practice patterns, professional morale and perspectives on the state of medicine and the healthcare system</a:t>
            </a:r>
          </a:p>
          <a:p>
            <a:pPr lvl="2" eaLnBrk="1" hangingPunct="1"/>
            <a:endParaRPr lang="en-US" dirty="0" smtClean="0"/>
          </a:p>
          <a:p>
            <a:pPr lvl="2" eaLnBrk="1" hangingPunct="1">
              <a:buNone/>
            </a:pPr>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pic>
        <p:nvPicPr>
          <p:cNvPr id="1026" name="Picture 2"/>
          <p:cNvPicPr>
            <a:picLocks noChangeAspect="1" noChangeArrowheads="1"/>
          </p:cNvPicPr>
          <p:nvPr/>
        </p:nvPicPr>
        <p:blipFill>
          <a:blip r:embed="rId3"/>
          <a:srcRect/>
          <a:stretch>
            <a:fillRect/>
          </a:stretch>
        </p:blipFill>
        <p:spPr bwMode="auto">
          <a:xfrm>
            <a:off x="5897033" y="1558925"/>
            <a:ext cx="2958443" cy="3793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33363"/>
            <a:ext cx="8229600" cy="1143000"/>
          </a:xfrm>
        </p:spPr>
        <p:txBody>
          <a:bodyPr/>
          <a:lstStyle/>
          <a:p>
            <a:pPr eaLnBrk="1" hangingPunct="1"/>
            <a:r>
              <a:rPr lang="en-US" dirty="0" smtClean="0"/>
              <a:t>The Physicians Foundation </a:t>
            </a:r>
            <a:br>
              <a:rPr lang="en-US" dirty="0" smtClean="0"/>
            </a:br>
            <a:r>
              <a:rPr lang="en-US" dirty="0" smtClean="0"/>
              <a:t>Research Activities</a:t>
            </a:r>
          </a:p>
        </p:txBody>
      </p:sp>
      <p:sp>
        <p:nvSpPr>
          <p:cNvPr id="14339" name="Content Placeholder 2"/>
          <p:cNvSpPr>
            <a:spLocks noGrp="1"/>
          </p:cNvSpPr>
          <p:nvPr>
            <p:ph idx="1"/>
          </p:nvPr>
        </p:nvSpPr>
        <p:spPr>
          <a:xfrm>
            <a:off x="457200" y="1558925"/>
            <a:ext cx="8229600" cy="4525963"/>
          </a:xfrm>
        </p:spPr>
        <p:txBody>
          <a:bodyPr/>
          <a:lstStyle/>
          <a:p>
            <a:pPr eaLnBrk="1" hangingPunct="1"/>
            <a:r>
              <a:rPr lang="en-US" dirty="0" smtClean="0"/>
              <a:t>2012 Biennial Physicians Survey</a:t>
            </a:r>
          </a:p>
          <a:p>
            <a:pPr lvl="1" eaLnBrk="1" hangingPunct="1"/>
            <a:r>
              <a:rPr lang="en-US" sz="2400" dirty="0" smtClean="0"/>
              <a:t>Key findings include:</a:t>
            </a:r>
          </a:p>
          <a:p>
            <a:pPr lvl="2" eaLnBrk="1" hangingPunct="1"/>
            <a:r>
              <a:rPr lang="en-US" sz="1800" dirty="0" smtClean="0"/>
              <a:t>80 percent cited ‘patient relationships’ as the No.1 most satisfying aspect of practicing medicine</a:t>
            </a:r>
          </a:p>
          <a:p>
            <a:pPr lvl="2" eaLnBrk="1" hangingPunct="1"/>
            <a:r>
              <a:rPr lang="en-US" sz="1800" dirty="0" smtClean="0"/>
              <a:t>More than 50 percent of physicians will cut back on patients in the next one to three years</a:t>
            </a:r>
          </a:p>
          <a:p>
            <a:pPr lvl="2" eaLnBrk="1" hangingPunct="1"/>
            <a:r>
              <a:rPr lang="en-US" sz="1800" dirty="0" smtClean="0"/>
              <a:t>52 percent of physicians have limited access for Medicare patients or are planning to do so; 26 percent of physicians have already closed their practices altogether to Medicaid patients</a:t>
            </a:r>
          </a:p>
          <a:p>
            <a:pPr lvl="2" eaLnBrk="1" hangingPunct="1"/>
            <a:r>
              <a:rPr lang="en-US" sz="1800" dirty="0" smtClean="0"/>
              <a:t>77 percent of physicians are pessimistic about the future of medicine</a:t>
            </a:r>
          </a:p>
          <a:p>
            <a:pPr lvl="2" eaLnBrk="1" hangingPunct="1"/>
            <a:r>
              <a:rPr lang="en-US" sz="1800" dirty="0" smtClean="0"/>
              <a:t>58 percent of physicians would not recommend medicine as a career to their children</a:t>
            </a:r>
          </a:p>
          <a:p>
            <a:pPr lvl="2" eaLnBrk="1" hangingPunct="1">
              <a:buNone/>
            </a:pPr>
            <a:endParaRPr lang="en-US" sz="1800" dirty="0" smtClean="0"/>
          </a:p>
          <a:p>
            <a:pPr lvl="2" eaLnBrk="1" hangingPunct="1">
              <a:buNone/>
            </a:pPr>
            <a:endParaRPr lang="en-US" sz="1800" dirty="0" smtClean="0"/>
          </a:p>
          <a:p>
            <a:pPr lvl="2" eaLnBrk="1" hangingPunct="1"/>
            <a:endParaRPr lang="en-US" dirty="0" smtClean="0"/>
          </a:p>
          <a:p>
            <a:pPr lvl="2" eaLnBrk="1" hangingPunct="1"/>
            <a:endParaRPr lang="en-US" dirty="0" smtClean="0"/>
          </a:p>
          <a:p>
            <a:pPr lvl="2" eaLnBrk="1" hangingPunct="1">
              <a:buNone/>
            </a:pPr>
            <a:endParaRPr lang="en-US" dirty="0" smtClean="0"/>
          </a:p>
          <a:p>
            <a:pPr marL="488950" lvl="0" indent="-488950" defTabSz="652463">
              <a:buClr>
                <a:srgbClr val="CD1C0C"/>
              </a:buClr>
              <a:buNone/>
              <a:defRPr/>
            </a:pPr>
            <a:r>
              <a:rPr lang="en-US" sz="1600" dirty="0" smtClean="0">
                <a:ea typeface="ＭＳ Ｐゴシック" pitchFamily="-106" charset="-128"/>
                <a:cs typeface="ＭＳ Ｐゴシック" pitchFamily="-106" charset="-128"/>
              </a:rPr>
              <a:t>		</a:t>
            </a:r>
          </a:p>
          <a:p>
            <a:pPr lvl="4" eaLnBrk="1" hangingPunct="1">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2477</Words>
  <Application>Microsoft Office PowerPoint</Application>
  <PresentationFormat>On-screen Show (4:3)</PresentationFormat>
  <Paragraphs>272</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Physicians Foundation</vt:lpstr>
      <vt:lpstr>The Physicians Foundation  Overview</vt:lpstr>
      <vt:lpstr>The Physicians Foundation  Signatory Medical Societies</vt:lpstr>
      <vt:lpstr>The Physicians Foundation  Board Members</vt:lpstr>
      <vt:lpstr>The Physicians Foundation  Board Members</vt:lpstr>
      <vt:lpstr>The Physicians Foundation  Communication Activities</vt:lpstr>
      <vt:lpstr>The Physicians Foundation  Communication Activities</vt:lpstr>
      <vt:lpstr>The Physicians Foundation  Research Activities</vt:lpstr>
      <vt:lpstr>The Physicians Foundation  Research Activities</vt:lpstr>
      <vt:lpstr>The Physicians Foundation  Research Activities</vt:lpstr>
      <vt:lpstr>The Physicians Foundation  Research Activities</vt:lpstr>
      <vt:lpstr>The Physicians Foundation  Research Activities</vt:lpstr>
      <vt:lpstr>The Physicians Foundation  Research Activities</vt:lpstr>
      <vt:lpstr>The Physicians Foundation  Research Activities</vt:lpstr>
      <vt:lpstr>The Physicians Foundation  Research Activities</vt:lpstr>
      <vt:lpstr>The Physicians Foundation  Research Activities</vt:lpstr>
      <vt:lpstr>The Physicians Foundation  Grantmaking Activities</vt:lpstr>
      <vt:lpstr>The Physicians Foundation  Grantmaking Activities</vt:lpstr>
      <vt:lpstr>The Physicians Foundation  Work in Progress</vt:lpstr>
      <vt:lpstr>What Does the Future Hold for  The Physicians Foundation?</vt:lpstr>
      <vt:lpstr>Questions or Comments?</vt:lpstr>
    </vt:vector>
  </TitlesOfParts>
  <Company>CooperKatz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Physicians Foundation PowerPoint Options</dc:title>
  <dc:creator>Julia Bayer</dc:creator>
  <cp:lastModifiedBy>Brian Foy</cp:lastModifiedBy>
  <cp:revision>170</cp:revision>
  <dcterms:created xsi:type="dcterms:W3CDTF">2012-04-10T18:16:18Z</dcterms:created>
  <dcterms:modified xsi:type="dcterms:W3CDTF">2012-11-06T00:04:23Z</dcterms:modified>
</cp:coreProperties>
</file>