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7"/>
  </p:notesMasterIdLst>
  <p:sldIdLst>
    <p:sldId id="481" r:id="rId2"/>
    <p:sldId id="488" r:id="rId3"/>
    <p:sldId id="485" r:id="rId4"/>
    <p:sldId id="484" r:id="rId5"/>
    <p:sldId id="489" r:id="rId6"/>
    <p:sldId id="507" r:id="rId7"/>
    <p:sldId id="490" r:id="rId8"/>
    <p:sldId id="336" r:id="rId9"/>
    <p:sldId id="480" r:id="rId10"/>
    <p:sldId id="483" r:id="rId11"/>
    <p:sldId id="486" r:id="rId12"/>
    <p:sldId id="487" r:id="rId13"/>
    <p:sldId id="491" r:id="rId14"/>
    <p:sldId id="492" r:id="rId15"/>
    <p:sldId id="493" r:id="rId16"/>
    <p:sldId id="494" r:id="rId17"/>
    <p:sldId id="495" r:id="rId18"/>
    <p:sldId id="496" r:id="rId19"/>
    <p:sldId id="497" r:id="rId20"/>
    <p:sldId id="498" r:id="rId21"/>
    <p:sldId id="499" r:id="rId22"/>
    <p:sldId id="501" r:id="rId23"/>
    <p:sldId id="505" r:id="rId24"/>
    <p:sldId id="506" r:id="rId25"/>
    <p:sldId id="50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1" autoAdjust="0"/>
    <p:restoredTop sz="94685" autoAdjust="0"/>
  </p:normalViewPr>
  <p:slideViewPr>
    <p:cSldViewPr>
      <p:cViewPr varScale="1">
        <p:scale>
          <a:sx n="105" d="100"/>
          <a:sy n="105" d="100"/>
        </p:scale>
        <p:origin x="-1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37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20EDD-C569-4908-9B79-A7AB55682242}" type="datetimeFigureOut">
              <a:rPr lang="en-US" smtClean="0"/>
              <a:pPr/>
              <a:t>11/30/2014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20FC5-24F8-4B2C-9932-112EB2EB70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1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20FC5-24F8-4B2C-9932-112EB2EB70C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42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175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8FB628-266A-4540-9EBC-A88233CB5D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C2512-DECC-4757-99F6-E20F88E2C3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CD8D3-D2BD-4C98-B132-D7074B63B1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4377F-ADF4-4805-9A0C-AC6B28ACBF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690D8-3045-4921-BAD7-266138FC7F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06518-F0E2-4208-8AA6-2045597C4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17344-2C3D-496D-910C-9B1840AF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BF0A5-76DD-4110-AECD-27CA412AF9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BC94F-7844-4475-AA78-CA6BF76D62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6B230-B42A-4E20-83C5-6BB6BB3683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15DE3-7F53-4D3E-8D56-0616320509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07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7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7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7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72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72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72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07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9B8B91D8-71EF-45D2-B096-C6AF069364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762000"/>
            <a:ext cx="8001000" cy="15557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folHlink"/>
                </a:solidFill>
              </a:rPr>
              <a:t>  Pre-Authorizations for Lab Tests:</a:t>
            </a:r>
            <a:br>
              <a:rPr lang="en-US" sz="3600" b="1" dirty="0" smtClean="0">
                <a:solidFill>
                  <a:schemeClr val="folHlink"/>
                </a:solidFill>
              </a:rPr>
            </a:br>
            <a:r>
              <a:rPr lang="en-US" sz="3600" b="1" dirty="0" smtClean="0">
                <a:solidFill>
                  <a:schemeClr val="folHlink"/>
                </a:solidFill>
              </a:rPr>
              <a:t>A New Strategy in Florida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161746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Alan B. Pillersdorf, M.D. FACS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President Florida Medical Association   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" b="53819"/>
          <a:stretch/>
        </p:blipFill>
        <p:spPr bwMode="auto">
          <a:xfrm>
            <a:off x="2917700" y="2667000"/>
            <a:ext cx="3080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7813"/>
            <a:ext cx="8686800" cy="113982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92D050"/>
                </a:solidFill>
              </a:rPr>
              <a:t>We must E</a:t>
            </a:r>
            <a:r>
              <a:rPr lang="en-US" sz="3600" b="1" dirty="0" smtClean="0">
                <a:solidFill>
                  <a:srgbClr val="FFC000"/>
                </a:solidFill>
              </a:rPr>
              <a:t>ducate our Elected Officials</a:t>
            </a:r>
            <a:endParaRPr lang="en-US" sz="3600" b="1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17638"/>
            <a:ext cx="6562787" cy="4502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019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Dr. Brent </a:t>
            </a:r>
            <a:r>
              <a:rPr lang="en-US" dirty="0" err="1" smtClean="0"/>
              <a:t>Schillinger</a:t>
            </a:r>
            <a:r>
              <a:rPr lang="en-US" dirty="0" smtClean="0"/>
              <a:t>, Dr. Alan Pillersdorf, Congresswoman Lois Frankel, </a:t>
            </a:r>
            <a:r>
              <a:rPr lang="en-US" dirty="0" err="1" smtClean="0"/>
              <a:t>Tenna</a:t>
            </a:r>
            <a:r>
              <a:rPr lang="en-US" dirty="0" smtClean="0"/>
              <a:t> Wiles, Dr. Stephen </a:t>
            </a:r>
            <a:r>
              <a:rPr lang="en-US" dirty="0" err="1" smtClean="0"/>
              <a:t>Babic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372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Accountable Care Organizations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495800" cy="4530725"/>
          </a:xfrm>
        </p:spPr>
        <p:txBody>
          <a:bodyPr/>
          <a:lstStyle/>
          <a:p>
            <a:r>
              <a:rPr lang="en-US" sz="2400" dirty="0" smtClean="0"/>
              <a:t>ACO’s are charged with coordinating care.</a:t>
            </a:r>
          </a:p>
          <a:p>
            <a:r>
              <a:rPr lang="en-US" sz="2400" dirty="0" smtClean="0"/>
              <a:t>ACO’s are incentivized to look at cost savings, and receive bonuses if they are successful.</a:t>
            </a:r>
            <a:endParaRPr lang="en-US" sz="2400" dirty="0"/>
          </a:p>
        </p:txBody>
      </p:sp>
      <p:pic>
        <p:nvPicPr>
          <p:cNvPr id="30722" name="Picture 2" descr="http://dialogue.gspnet.com/getattachment/30b95ee1-1207-4332-9b04-edd1b7fad05a/The-Hype-and-Fervor-Over-Accountable-Care-Organiza?width=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3657600" cy="365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5791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F0"/>
                </a:solidFill>
              </a:rPr>
              <a:t>Are designed to prevent unnecessary ordering of tests/accountability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37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What Used to be the most Rewarding Part of Being A Doctor is Diagnosing.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4160" y="1759221"/>
            <a:ext cx="6385840" cy="441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82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52800" y="277813"/>
            <a:ext cx="12039600" cy="113982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FMA Policy &amp; Strategy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7855"/>
            <a:ext cx="4038600" cy="2506945"/>
          </a:xfrm>
        </p:spPr>
        <p:txBody>
          <a:bodyPr/>
          <a:lstStyle/>
          <a:p>
            <a:r>
              <a:rPr lang="en-US" sz="2400" dirty="0" smtClean="0">
                <a:solidFill>
                  <a:srgbClr val="92D050"/>
                </a:solidFill>
              </a:rPr>
              <a:t>POLICY: Insurance Industry is Using Severe Tactics to Limit Physicians ability to order necessary tests, even by qualified prescribers.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smtClean="0">
                <a:solidFill>
                  <a:srgbClr val="92D050"/>
                </a:solidFill>
              </a:rPr>
              <a:t>    </a:t>
            </a:r>
          </a:p>
          <a:p>
            <a:pPr marL="0" indent="0">
              <a:buNone/>
            </a:pPr>
            <a:endParaRPr lang="en-US" sz="2400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92D050"/>
                </a:solidFill>
              </a:rPr>
              <a:t>STRATEGY: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92D050"/>
                </a:solidFill>
              </a:rPr>
              <a:t>Medical/Legal Committee being formed to improve relations with the Florida Trial Bar and to find legal remedies for these complex problems.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92D050"/>
                </a:solidFill>
              </a:rPr>
              <a:t> </a:t>
            </a:r>
            <a:endParaRPr lang="en-US" sz="2400" dirty="0" smtClean="0">
              <a:solidFill>
                <a:srgbClr val="92D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972700"/>
            <a:ext cx="2746216" cy="2133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659377"/>
            <a:ext cx="2971800" cy="1970023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/>
          <a:srcRect l="65650" t="4935" r="2047" b="32"/>
          <a:stretch/>
        </p:blipFill>
        <p:spPr bwMode="auto">
          <a:xfrm>
            <a:off x="7042517" y="140510"/>
            <a:ext cx="1811924" cy="168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455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Consequences of Pre-Authorizations Now Tying Up Our Offices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Less Face Time </a:t>
            </a:r>
            <a:r>
              <a:rPr lang="en-US" dirty="0" smtClean="0"/>
              <a:t>with Physician</a:t>
            </a:r>
          </a:p>
          <a:p>
            <a:pPr marL="514350" indent="-514350">
              <a:buFont typeface="+mj-lt"/>
              <a:buAutoNum type="arabicPeriod"/>
            </a:pPr>
            <a:endParaRPr lang="en-US" sz="900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Increases the Argument that APRN can work independently (work force issues)</a:t>
            </a:r>
          </a:p>
          <a:p>
            <a:pPr marL="514350" indent="-514350">
              <a:buFont typeface="+mj-lt"/>
              <a:buAutoNum type="arabicPeriod"/>
            </a:pPr>
            <a:endParaRPr lang="en-US" sz="1400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Decrease Access to Care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AutoNum type="arabicPeriod" startAt="4"/>
            </a:pPr>
            <a:r>
              <a:rPr lang="en-US" dirty="0" smtClean="0">
                <a:solidFill>
                  <a:srgbClr val="00B0F0"/>
                </a:solidFill>
              </a:rPr>
              <a:t>Delays Treatment</a:t>
            </a:r>
          </a:p>
          <a:p>
            <a:pPr marL="514350" indent="-514350">
              <a:buAutoNum type="arabicPeriod" startAt="4"/>
            </a:pPr>
            <a:endParaRPr lang="en-US" sz="1400" dirty="0"/>
          </a:p>
          <a:p>
            <a:pPr marL="514350" indent="-514350">
              <a:buAutoNum type="arabicPeriod" startAt="4"/>
            </a:pPr>
            <a:r>
              <a:rPr lang="en-US" dirty="0" smtClean="0">
                <a:solidFill>
                  <a:srgbClr val="00B0F0"/>
                </a:solidFill>
              </a:rPr>
              <a:t>Increases Complications</a:t>
            </a:r>
          </a:p>
          <a:p>
            <a:pPr marL="514350" indent="-514350">
              <a:buAutoNum type="arabicPeriod" startAt="4"/>
            </a:pPr>
            <a:endParaRPr lang="en-US" sz="1600" dirty="0"/>
          </a:p>
          <a:p>
            <a:pPr marL="514350" indent="-514350">
              <a:buAutoNum type="arabicPeriod" startAt="4"/>
            </a:pPr>
            <a:r>
              <a:rPr lang="en-US" dirty="0" smtClean="0">
                <a:solidFill>
                  <a:srgbClr val="00B0F0"/>
                </a:solidFill>
              </a:rPr>
              <a:t>Patients Do Not seek appropriate care</a:t>
            </a:r>
          </a:p>
          <a:p>
            <a:pPr marL="514350" indent="-514350">
              <a:buAutoNum type="arabicPeriod" startAt="4"/>
            </a:pPr>
            <a:endParaRPr lang="en-US" sz="1600" dirty="0"/>
          </a:p>
          <a:p>
            <a:pPr marL="514350" indent="-514350">
              <a:buAutoNum type="arabicPeriod" startAt="4"/>
            </a:pPr>
            <a:r>
              <a:rPr lang="en-US" dirty="0" smtClean="0">
                <a:solidFill>
                  <a:srgbClr val="00B0F0"/>
                </a:solidFill>
              </a:rPr>
              <a:t>Physician Burnout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73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Less Face Time with Physician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more time Physician’s spend explaining needed tests to office staff; the less time spent with patients.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timewellness.files.wordpress.com/2011/12/114048897doctorsnotescrop.jpg?w=480&amp;h=320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0"/>
            <a:ext cx="400049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952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Increases the Argument that Nurse Practioners Should Work Independently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7675"/>
            <a:ext cx="4800600" cy="4530725"/>
          </a:xfrm>
        </p:spPr>
        <p:txBody>
          <a:bodyPr/>
          <a:lstStyle/>
          <a:p>
            <a:r>
              <a:rPr lang="en-US" dirty="0" smtClean="0"/>
              <a:t>Physician’s </a:t>
            </a:r>
            <a:r>
              <a:rPr lang="en-US" dirty="0"/>
              <a:t>t</a:t>
            </a:r>
            <a:r>
              <a:rPr lang="en-US" dirty="0" smtClean="0"/>
              <a:t>ime not being utilized properly supports the argument for Independent NPs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57800" y="2223334"/>
            <a:ext cx="319698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8162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4900" y="277813"/>
            <a:ext cx="6934200" cy="113982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What Advanced Practice Registered Nurses (APRN) Want: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3072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000" b="1" dirty="0"/>
              <a:t>Full Prescriptive Authority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Autonomous Independent Practice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Allow to Baker Act Patients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To determine Permanent Impairment Rating and MMI in workman compensation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To prescribe physical and occupational therapy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Enpanelment for all third party payors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Allow APRN to be primary care providers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Allow APRN to sign death certificates</a:t>
            </a:r>
          </a:p>
          <a:p>
            <a:pPr>
              <a:buFont typeface="+mj-lt"/>
              <a:buAutoNum type="arabicPeriod"/>
            </a:pPr>
            <a:endParaRPr lang="en-US" sz="1350" b="1" dirty="0"/>
          </a:p>
          <a:p>
            <a:pPr>
              <a:buFont typeface="+mj-lt"/>
              <a:buAutoNum type="arabicPeriod"/>
            </a:pPr>
            <a:endParaRPr lang="en-US" sz="1350" b="1" dirty="0"/>
          </a:p>
          <a:p>
            <a:pPr>
              <a:buFont typeface="+mj-lt"/>
              <a:buAutoNum type="arabicPeriod"/>
            </a:pPr>
            <a:endParaRPr lang="en-US" sz="1350" b="1" dirty="0"/>
          </a:p>
          <a:p>
            <a:pPr>
              <a:buFont typeface="+mj-lt"/>
              <a:buAutoNum type="arabicPeriod"/>
            </a:pPr>
            <a:endParaRPr lang="en-US" sz="135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641475"/>
            <a:ext cx="4038600" cy="4530725"/>
          </a:xfrm>
        </p:spPr>
        <p:txBody>
          <a:bodyPr/>
          <a:lstStyle/>
          <a:p>
            <a:pPr marL="385763" indent="-385763">
              <a:buAutoNum type="arabicPeriod" startAt="9"/>
            </a:pPr>
            <a:r>
              <a:rPr lang="en-US" sz="2000" dirty="0"/>
              <a:t>Allow APRN to sign fetal demise and birth certificates.</a:t>
            </a:r>
          </a:p>
          <a:p>
            <a:pPr marL="385763" indent="-385763">
              <a:buAutoNum type="arabicPeriod" startAt="9"/>
            </a:pPr>
            <a:r>
              <a:rPr lang="en-US" sz="2000" dirty="0"/>
              <a:t>Authorize APRN to order all diagnostic and lab tests.</a:t>
            </a:r>
          </a:p>
          <a:p>
            <a:pPr marL="385763" indent="-385763">
              <a:buAutoNum type="arabicPeriod" startAt="9"/>
            </a:pPr>
            <a:r>
              <a:rPr lang="en-US" sz="2000" dirty="0"/>
              <a:t>Designate APRN as </a:t>
            </a:r>
            <a:r>
              <a:rPr lang="en-US" sz="2000" dirty="0" smtClean="0"/>
              <a:t>Medicaid </a:t>
            </a:r>
            <a:r>
              <a:rPr lang="en-US" sz="2000" dirty="0"/>
              <a:t>primary care physicians</a:t>
            </a:r>
          </a:p>
          <a:p>
            <a:pPr marL="385763" indent="-385763">
              <a:buAutoNum type="arabicPeriod" startAt="9"/>
            </a:pPr>
            <a:r>
              <a:rPr lang="en-US" sz="2000" dirty="0"/>
              <a:t>Allow APRN to be medical director of Florida Health Care Homes.</a:t>
            </a:r>
          </a:p>
          <a:p>
            <a:pPr marL="385763" indent="-385763">
              <a:buAutoNum type="arabicPeriod" startAt="9"/>
            </a:pPr>
            <a:r>
              <a:rPr lang="en-US" sz="2000" dirty="0"/>
              <a:t>Place all authority of APRN and RN and LPN under Board of Nursing.</a:t>
            </a:r>
          </a:p>
          <a:p>
            <a:pPr marL="385763" indent="-385763">
              <a:buAutoNum type="arabicPeriod" startAt="9"/>
            </a:pPr>
            <a:r>
              <a:rPr lang="en-US" sz="2000" dirty="0"/>
              <a:t>Change payment to any willing provider</a:t>
            </a:r>
          </a:p>
          <a:p>
            <a:pPr marL="385763" indent="-385763">
              <a:buNone/>
            </a:pPr>
            <a:r>
              <a:rPr lang="en-US" sz="135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178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Decrease Access To Care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95799"/>
          </a:xfrm>
        </p:spPr>
        <p:txBody>
          <a:bodyPr/>
          <a:lstStyle/>
          <a:p>
            <a:r>
              <a:rPr lang="en-US" sz="1800" dirty="0" smtClean="0"/>
              <a:t>Time is wasted with unnecessary phone calls getting pre-authorization</a:t>
            </a:r>
          </a:p>
          <a:p>
            <a:r>
              <a:rPr lang="en-US" sz="1800" dirty="0">
                <a:effectLst/>
              </a:rPr>
              <a:t>As of today, 10/1/2014, United Insurance (commercial) requires physicians to obtain a pre-authorization for the following labs</a:t>
            </a:r>
            <a:r>
              <a:rPr lang="en-US" sz="1800" dirty="0" smtClean="0">
                <a:effectLst/>
              </a:rPr>
              <a:t>:</a:t>
            </a:r>
          </a:p>
          <a:p>
            <a:endParaRPr lang="en-US" sz="1600" dirty="0">
              <a:effectLst/>
            </a:endParaRPr>
          </a:p>
          <a:p>
            <a:r>
              <a:rPr lang="en-US" sz="1400" dirty="0">
                <a:effectLst/>
              </a:rPr>
              <a:t>Any thyroid panel (T3,T4)</a:t>
            </a:r>
          </a:p>
          <a:p>
            <a:r>
              <a:rPr lang="en-US" sz="1400" dirty="0">
                <a:effectLst/>
              </a:rPr>
              <a:t>HIV</a:t>
            </a:r>
          </a:p>
          <a:p>
            <a:r>
              <a:rPr lang="en-US" sz="1400" dirty="0">
                <a:effectLst/>
              </a:rPr>
              <a:t>Hepatitis C</a:t>
            </a:r>
          </a:p>
          <a:p>
            <a:r>
              <a:rPr lang="en-US" sz="1400" dirty="0">
                <a:effectLst/>
              </a:rPr>
              <a:t>Hepatitis B</a:t>
            </a:r>
          </a:p>
          <a:p>
            <a:r>
              <a:rPr lang="en-US" sz="1400" dirty="0">
                <a:effectLst/>
              </a:rPr>
              <a:t>ANA</a:t>
            </a:r>
          </a:p>
          <a:p>
            <a:r>
              <a:rPr lang="en-US" sz="1400" dirty="0">
                <a:effectLst/>
              </a:rPr>
              <a:t>Clostridium </a:t>
            </a:r>
            <a:r>
              <a:rPr lang="en-US" sz="1400" dirty="0" err="1">
                <a:effectLst/>
              </a:rPr>
              <a:t>difficile</a:t>
            </a:r>
            <a:r>
              <a:rPr lang="en-US" sz="1400" dirty="0">
                <a:effectLst/>
              </a:rPr>
              <a:t> toxin</a:t>
            </a:r>
          </a:p>
          <a:p>
            <a:r>
              <a:rPr lang="en-US" sz="1400" dirty="0">
                <a:effectLst/>
              </a:rPr>
              <a:t>Factor V Leiden</a:t>
            </a:r>
          </a:p>
          <a:p>
            <a:r>
              <a:rPr lang="en-US" sz="1400" dirty="0">
                <a:effectLst/>
              </a:rPr>
              <a:t>H Pylori</a:t>
            </a:r>
          </a:p>
          <a:p>
            <a:r>
              <a:rPr lang="en-US" sz="1400" dirty="0" err="1">
                <a:effectLst/>
              </a:rPr>
              <a:t>Strept</a:t>
            </a:r>
            <a:r>
              <a:rPr lang="en-US" sz="1400" dirty="0">
                <a:effectLst/>
              </a:rPr>
              <a:t> Culture or DNA</a:t>
            </a:r>
          </a:p>
          <a:p>
            <a:r>
              <a:rPr lang="en-US" sz="1400" dirty="0">
                <a:effectLst/>
              </a:rPr>
              <a:t>Any syphilis test</a:t>
            </a:r>
          </a:p>
          <a:p>
            <a:r>
              <a:rPr lang="en-US" sz="1400" dirty="0">
                <a:effectLst/>
              </a:rPr>
              <a:t>Vitamin D level (at least 40% of people Vitamin D deficient, and in Hispanics it is closer to 70%)</a:t>
            </a:r>
          </a:p>
          <a:p>
            <a:r>
              <a:rPr lang="en-US" sz="1400" dirty="0">
                <a:effectLst/>
              </a:rPr>
              <a:t>Drug screening</a:t>
            </a:r>
          </a:p>
          <a:p>
            <a:r>
              <a:rPr lang="en-US" sz="1400" dirty="0">
                <a:effectLst/>
              </a:rPr>
              <a:t>Protein electrophoresis (or IFE)</a:t>
            </a:r>
          </a:p>
          <a:p>
            <a:r>
              <a:rPr lang="en-US" sz="1400" dirty="0">
                <a:effectLst/>
              </a:rPr>
              <a:t>Any routine genital culture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459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Delays Treatment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Time waiting for tests to be authorized can have major negative impact on Treatment options.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Ordering a simple test can take hours with unnecessary phone calls: a patient not getting thyroid medication in a timely fashion.</a:t>
            </a:r>
          </a:p>
          <a:p>
            <a:endParaRPr lang="en-US" sz="1800" dirty="0" smtClean="0">
              <a:effectLst/>
            </a:endParaRPr>
          </a:p>
        </p:txBody>
      </p:sp>
      <p:pic>
        <p:nvPicPr>
          <p:cNvPr id="3074" name="Picture 2" descr="http://www.frplegal.com/wp-content/uploads/2014/03/prescrip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4419600"/>
            <a:ext cx="3060700" cy="20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245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71600" y="277813"/>
            <a:ext cx="10058400" cy="113982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Florida Medical Association 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7675"/>
            <a:ext cx="8229600" cy="4530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Eight Districts: A,B,C,D,E,F,G,H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32 County Medical Societies and Associations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28 Specialty Organizations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35 Board Members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20,000 Members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38 Full Time Employees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350" y="219075"/>
            <a:ext cx="1619250" cy="160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412588"/>
            <a:ext cx="3733800" cy="32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49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Increases Complications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Prolonged wait time for treatment leads to more complications.</a:t>
            </a:r>
            <a:endParaRPr lang="en-US" dirty="0"/>
          </a:p>
        </p:txBody>
      </p:sp>
      <p:pic>
        <p:nvPicPr>
          <p:cNvPr id="4098" name="Picture 2" descr="http://www.diabetickitchen.com/wp-content/uploads/Complications_chalkboard-450x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3657600" cy="26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95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B0F0"/>
                </a:solidFill>
              </a:rPr>
              <a:t>Patients Do Not Receive Appropriate Care In A Timely Fashion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Patients end up suffering with long waits and untimely results</a:t>
            </a:r>
            <a:endParaRPr lang="en-US" dirty="0"/>
          </a:p>
        </p:txBody>
      </p:sp>
      <p:pic>
        <p:nvPicPr>
          <p:cNvPr id="5124" name="Picture 4" descr="http://www.patientvoices.org.uk/wordles/0351pvw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52800"/>
            <a:ext cx="4495800" cy="289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43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3982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Physician Burnout</a:t>
            </a: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667000"/>
          </a:xfrm>
        </p:spPr>
        <p:txBody>
          <a:bodyPr/>
          <a:lstStyle/>
          <a:p>
            <a:r>
              <a:rPr lang="en-US" sz="2000" dirty="0" smtClean="0"/>
              <a:t>Physicians in the United States suffer from more burnout than other workers in the United States </a:t>
            </a:r>
          </a:p>
          <a:p>
            <a:endParaRPr lang="en-US" sz="2000" dirty="0" smtClean="0"/>
          </a:p>
          <a:p>
            <a:r>
              <a:rPr lang="en-US" sz="2000" dirty="0" smtClean="0"/>
              <a:t>According to a national survey of more than 7000 US physicians:</a:t>
            </a:r>
          </a:p>
          <a:p>
            <a:pPr lvl="1"/>
            <a:r>
              <a:rPr lang="en-US" sz="2000" dirty="0" smtClean="0"/>
              <a:t>37.9% exhibited high levels of emotional exhaustion,</a:t>
            </a:r>
          </a:p>
          <a:p>
            <a:pPr lvl="1"/>
            <a:r>
              <a:rPr lang="en-US" sz="2000" dirty="0" smtClean="0"/>
              <a:t>29.4% showed evidence of a high level of depersonalization, and</a:t>
            </a:r>
          </a:p>
          <a:p>
            <a:pPr lvl="1"/>
            <a:r>
              <a:rPr lang="en-US" sz="2000" dirty="0" smtClean="0"/>
              <a:t>12.4% had a low sense of personal accomplishment.</a:t>
            </a:r>
            <a:endParaRPr lang="en-US" sz="2000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 t="2564" b="-2563"/>
          <a:stretch>
            <a:fillRect/>
          </a:stretch>
        </p:blipFill>
        <p:spPr bwMode="auto">
          <a:xfrm>
            <a:off x="2552700" y="3810000"/>
            <a:ext cx="38481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5288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Conflict Resolution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5275"/>
            <a:ext cx="8229600" cy="4530725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Listen to Understand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Accentuate the Positive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State Your Case Tactfully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Attack the Problem, Not the Person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Avoid the Blame Game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Focus on the Future, Not the Past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Ask the Right Kind of Questions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Pick Your Battles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Celebrate Agreement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929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 smtClean="0">
                <a:solidFill>
                  <a:srgbClr val="FFC000"/>
                </a:solidFill>
              </a:rPr>
              <a:t>We need to speak with a unified voice, and show that we care, and we are advocates for physicians and patients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31" y="1600200"/>
            <a:ext cx="6800337" cy="4530725"/>
          </a:xfrm>
        </p:spPr>
      </p:pic>
    </p:spTree>
    <p:extLst>
      <p:ext uri="{BB962C8B-B14F-4D97-AF65-F5344CB8AC3E}">
        <p14:creationId xmlns:p14="http://schemas.microsoft.com/office/powerpoint/2010/main" val="4066294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0" y="76200"/>
            <a:ext cx="6477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folHlink"/>
                </a:solidFill>
              </a:rPr>
              <a:t> </a:t>
            </a:r>
            <a:r>
              <a:rPr lang="en-US" sz="3200" b="1" dirty="0" smtClean="0">
                <a:solidFill>
                  <a:schemeClr val="folHlink"/>
                </a:solidFill>
              </a:rPr>
              <a:t>Florida Medical Association</a:t>
            </a:r>
          </a:p>
        </p:txBody>
      </p:sp>
      <p:pic>
        <p:nvPicPr>
          <p:cNvPr id="6147" name="Picture 3" descr="alan-f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4748213" cy="335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95400" y="58674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Alan B. Pillersdorf, M.D. FACS   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572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chose a great specialty, we need to enjoy it, because it took years to get here.  Work hard, and play hard, but appreciate everything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71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48881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The World can change fast</a:t>
            </a:r>
            <a:endParaRPr lang="en-US" sz="3600" b="1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23898" r="10409" b="1"/>
          <a:stretch/>
        </p:blipFill>
        <p:spPr>
          <a:xfrm>
            <a:off x="800099" y="3582874"/>
            <a:ext cx="2247901" cy="281792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 t="10289" r="4806" b="9612"/>
          <a:stretch/>
        </p:blipFill>
        <p:spPr>
          <a:xfrm>
            <a:off x="3506092" y="762001"/>
            <a:ext cx="4736592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6477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1</a:t>
            </a:r>
            <a:r>
              <a:rPr lang="en-US" baseline="30000" dirty="0" smtClean="0"/>
              <a:t>st</a:t>
            </a:r>
            <a:r>
              <a:rPr lang="en-US" dirty="0" smtClean="0"/>
              <a:t>, 2014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3962401"/>
            <a:ext cx="5869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Three weeks in JFK ICU June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- June 24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2014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2741043" cy="20557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3048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May 30</a:t>
            </a:r>
            <a:r>
              <a:rPr lang="en-US" baseline="30000" dirty="0" smtClean="0"/>
              <a:t>th</a:t>
            </a:r>
            <a:r>
              <a:rPr lang="en-US" dirty="0" smtClean="0"/>
              <a:t>, 2014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320" y="4464505"/>
            <a:ext cx="3251897" cy="21780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34200" y="56388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July 26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2014 FMA Installation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755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534400" cy="1139825"/>
          </a:xfrm>
        </p:spPr>
        <p:txBody>
          <a:bodyPr/>
          <a:lstStyle/>
          <a:p>
            <a:r>
              <a:rPr lang="en-US" sz="3600" b="1">
                <a:solidFill>
                  <a:schemeClr val="folHlink"/>
                </a:solidFill>
              </a:rPr>
              <a:t>How The Health Care Dollar is Spent: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Hospital Care    </a:t>
            </a:r>
            <a:r>
              <a:rPr lang="en-US" dirty="0">
                <a:solidFill>
                  <a:srgbClr val="00B0F0"/>
                </a:solidFill>
              </a:rPr>
              <a:t>31%</a:t>
            </a:r>
          </a:p>
          <a:p>
            <a:r>
              <a:rPr lang="en-US" dirty="0"/>
              <a:t>Physician Services  </a:t>
            </a:r>
            <a:r>
              <a:rPr lang="en-US" dirty="0">
                <a:solidFill>
                  <a:srgbClr val="00B0F0"/>
                </a:solidFill>
              </a:rPr>
              <a:t>21%</a:t>
            </a:r>
          </a:p>
          <a:p>
            <a:r>
              <a:rPr lang="en-US" dirty="0"/>
              <a:t>Pharmaceuticals   </a:t>
            </a:r>
            <a:r>
              <a:rPr lang="en-US" dirty="0">
                <a:solidFill>
                  <a:srgbClr val="00B0F0"/>
                </a:solidFill>
              </a:rPr>
              <a:t>10%</a:t>
            </a:r>
          </a:p>
          <a:p>
            <a:r>
              <a:rPr lang="en-US" dirty="0"/>
              <a:t>Nursing Homes     </a:t>
            </a:r>
            <a:r>
              <a:rPr lang="en-US" dirty="0">
                <a:solidFill>
                  <a:srgbClr val="00B0F0"/>
                </a:solidFill>
              </a:rPr>
              <a:t>8%</a:t>
            </a:r>
          </a:p>
          <a:p>
            <a:r>
              <a:rPr lang="en-US" dirty="0"/>
              <a:t>Administrative Costs  </a:t>
            </a:r>
            <a:r>
              <a:rPr lang="en-US" dirty="0">
                <a:solidFill>
                  <a:srgbClr val="00B0F0"/>
                </a:solidFill>
              </a:rPr>
              <a:t>7%</a:t>
            </a:r>
          </a:p>
          <a:p>
            <a:r>
              <a:rPr lang="en-US" dirty="0"/>
              <a:t>All other (diagnostic, medical device) </a:t>
            </a:r>
            <a:r>
              <a:rPr lang="en-US" dirty="0">
                <a:solidFill>
                  <a:srgbClr val="00B0F0"/>
                </a:solidFill>
              </a:rPr>
              <a:t>23</a:t>
            </a:r>
            <a:r>
              <a:rPr lang="en-US" dirty="0" smtClean="0">
                <a:solidFill>
                  <a:srgbClr val="00B0F0"/>
                </a:solidFill>
              </a:rPr>
              <a:t>%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Percentage </a:t>
            </a:r>
            <a:r>
              <a:rPr lang="en-US" dirty="0"/>
              <a:t>of costs that are profit 25-30%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7813"/>
            <a:ext cx="8534400" cy="113982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 New Policy  Has  Been Started in Florida.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63762"/>
            <a:ext cx="7583108" cy="3967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15240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  Beacon LBS: Lab Benefit Solutions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964" y="417788"/>
            <a:ext cx="6777636" cy="571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7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4728" y="152400"/>
            <a:ext cx="5193271" cy="663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75"/>
            <a:ext cx="8229600" cy="113982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Beacon LBS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647"/>
          <a:stretch/>
        </p:blipFill>
        <p:spPr>
          <a:xfrm>
            <a:off x="152400" y="1143000"/>
            <a:ext cx="8662266" cy="548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99288"/>
            <a:ext cx="1981200" cy="4667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folHlink"/>
                </a:solidFill>
              </a:rPr>
              <a:t>Law Suits</a:t>
            </a:r>
            <a:endParaRPr lang="en-US" sz="4000" b="1" dirty="0">
              <a:solidFill>
                <a:schemeClr val="folHlin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05000"/>
            <a:ext cx="5717830" cy="3730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31457</TotalTime>
  <Words>742</Words>
  <Application>Microsoft Office PowerPoint</Application>
  <PresentationFormat>On-screen Show (4:3)</PresentationFormat>
  <Paragraphs>126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Orbit</vt:lpstr>
      <vt:lpstr>  Pre-Authorizations for Lab Tests: A New Strategy in Florida</vt:lpstr>
      <vt:lpstr>Florida Medical Association </vt:lpstr>
      <vt:lpstr>The World can change fast</vt:lpstr>
      <vt:lpstr>How The Health Care Dollar is Spent:</vt:lpstr>
      <vt:lpstr>A New Policy  Has  Been Started in Florida.</vt:lpstr>
      <vt:lpstr>PowerPoint Presentation</vt:lpstr>
      <vt:lpstr>PowerPoint Presentation</vt:lpstr>
      <vt:lpstr>Beacon LBS</vt:lpstr>
      <vt:lpstr>Law Suits</vt:lpstr>
      <vt:lpstr>We must Educate our Elected Officials</vt:lpstr>
      <vt:lpstr>Accountable Care Organizations</vt:lpstr>
      <vt:lpstr>What Used to be the most Rewarding Part of Being A Doctor is Diagnosing.</vt:lpstr>
      <vt:lpstr>FMA Policy &amp; Strategy</vt:lpstr>
      <vt:lpstr>Consequences of Pre-Authorizations Now Tying Up Our Offices</vt:lpstr>
      <vt:lpstr>Less Face Time with Physician</vt:lpstr>
      <vt:lpstr>Increases the Argument that Nurse Practioners Should Work Independently</vt:lpstr>
      <vt:lpstr>What Advanced Practice Registered Nurses (APRN) Want:</vt:lpstr>
      <vt:lpstr>Decrease Access To Care</vt:lpstr>
      <vt:lpstr>Delays Treatment</vt:lpstr>
      <vt:lpstr>Increases Complications</vt:lpstr>
      <vt:lpstr>Patients Do Not Receive Appropriate Care In A Timely Fashion</vt:lpstr>
      <vt:lpstr>  Physician Burnout </vt:lpstr>
      <vt:lpstr>Conflict Resolution</vt:lpstr>
      <vt:lpstr>We need to speak with a unified voice, and show that we care, and we are advocates for physicians and patients.</vt:lpstr>
      <vt:lpstr> Florida Medical Association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</dc:creator>
  <cp:lastModifiedBy>Brian Foy</cp:lastModifiedBy>
  <cp:revision>544</cp:revision>
  <dcterms:created xsi:type="dcterms:W3CDTF">2012-09-01T09:52:17Z</dcterms:created>
  <dcterms:modified xsi:type="dcterms:W3CDTF">2014-11-30T19:05:53Z</dcterms:modified>
</cp:coreProperties>
</file>