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3" r:id="rId3"/>
    <p:sldId id="274" r:id="rId4"/>
    <p:sldId id="286" r:id="rId5"/>
    <p:sldId id="297" r:id="rId6"/>
    <p:sldId id="268" r:id="rId7"/>
    <p:sldId id="300" r:id="rId8"/>
    <p:sldId id="302" r:id="rId9"/>
    <p:sldId id="304" r:id="rId10"/>
    <p:sldId id="305" r:id="rId11"/>
    <p:sldId id="306" r:id="rId12"/>
    <p:sldId id="307" r:id="rId13"/>
    <p:sldId id="308" r:id="rId14"/>
    <p:sldId id="309" r:id="rId15"/>
    <p:sldId id="311" r:id="rId16"/>
    <p:sldId id="310" r:id="rId17"/>
    <p:sldId id="293" r:id="rId18"/>
    <p:sldId id="295" r:id="rId19"/>
    <p:sldId id="289" r:id="rId20"/>
    <p:sldId id="301" r:id="rId21"/>
    <p:sldId id="296" r:id="rId22"/>
    <p:sldId id="270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miranda" initials="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08C"/>
    <a:srgbClr val="F8A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2344" autoAdjust="0"/>
  </p:normalViewPr>
  <p:slideViewPr>
    <p:cSldViewPr snapToGrid="0" snapToObjects="1">
      <p:cViewPr varScale="1">
        <p:scale>
          <a:sx n="51" d="100"/>
          <a:sy n="51" d="100"/>
        </p:scale>
        <p:origin x="11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326A7-FD1C-4279-91CF-B9995DB9C500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5B56F-AB76-48DB-98FD-BC32EF0B9F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06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baseline="0" dirty="0" smtClean="0"/>
              <a:t>The most recent Forbes op-ed posted on May 28 and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suggests four steps to reduce healthcare costs without causing an adverse impact on the access to care promised by the ACA.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5B56F-AB76-48DB-98FD-BC32EF0B9F0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91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5B56F-AB76-48DB-98FD-BC32EF0B9F0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16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5B56F-AB76-48DB-98FD-BC32EF0B9F0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85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5B56F-AB76-48DB-98FD-BC32EF0B9F0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88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5B56F-AB76-48DB-98FD-BC32EF0B9F0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34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5B56F-AB76-48DB-98FD-BC32EF0B9F0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28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5B56F-AB76-48DB-98FD-BC32EF0B9F0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34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84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31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 descr="PF Logo_FINAL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138738" y="4705350"/>
            <a:ext cx="3548062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12038"/>
            <a:ext cx="8229600" cy="1470025"/>
          </a:xfrm>
        </p:spPr>
        <p:txBody>
          <a:bodyPr anchor="t">
            <a:noAutofit/>
          </a:bodyPr>
          <a:lstStyle>
            <a:lvl1pPr algn="l">
              <a:lnSpc>
                <a:spcPts val="5500"/>
              </a:lnSpc>
              <a:defRPr sz="5500" b="1">
                <a:solidFill>
                  <a:srgbClr val="F8A01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68849"/>
            <a:ext cx="8229600" cy="1218387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879AFA-48D2-47DF-85FC-E245F89B7AA9}" type="datetime1">
              <a:rPr lang="en-US" smtClean="0"/>
              <a:pPr/>
              <a:t>6/6/2014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056DE-2F60-49B2-B71D-957E33CD11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7068FA-38BE-4DD0-AEA8-986B242BAB2B}" type="datetime1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05A25-7BE1-4395-8B89-5714D6B743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E217D2-0F5A-41EE-ABB2-34FE4059A99B}" type="datetime1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4BB43-38E4-46EE-A5DA-04B251CC55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tethoscop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33350" y="0"/>
            <a:ext cx="4962525" cy="727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PF Logo_FINAL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699250" y="5770563"/>
            <a:ext cx="2220913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933"/>
            <a:ext cx="8229600" cy="1143000"/>
          </a:xfrm>
        </p:spPr>
        <p:txBody>
          <a:bodyPr anchor="t">
            <a:normAutofit/>
          </a:bodyPr>
          <a:lstStyle>
            <a:lvl1pPr algn="l">
              <a:lnSpc>
                <a:spcPts val="4000"/>
              </a:lnSpc>
              <a:defRPr sz="4000" b="1">
                <a:solidFill>
                  <a:srgbClr val="08408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9495"/>
            <a:ext cx="8229600" cy="4525963"/>
          </a:xfrm>
        </p:spPr>
        <p:txBody>
          <a:bodyPr/>
          <a:lstStyle>
            <a:lvl1pPr>
              <a:buClr>
                <a:srgbClr val="08408C"/>
              </a:buClr>
              <a:defRPr sz="3200"/>
            </a:lvl1pPr>
            <a:lvl2pPr>
              <a:buClr>
                <a:srgbClr val="08408C"/>
              </a:buClr>
              <a:defRPr/>
            </a:lvl2pPr>
            <a:lvl3pPr>
              <a:buClr>
                <a:srgbClr val="08408C"/>
              </a:buClr>
              <a:defRPr/>
            </a:lvl3pPr>
            <a:lvl4pPr>
              <a:buClr>
                <a:srgbClr val="08408C"/>
              </a:buClr>
              <a:defRPr/>
            </a:lvl4pPr>
            <a:lvl5pPr>
              <a:buClr>
                <a:srgbClr val="08408C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00" y="6356350"/>
            <a:ext cx="1254125" cy="365125"/>
          </a:xfrm>
        </p:spPr>
        <p:txBody>
          <a:bodyPr/>
          <a:lstStyle>
            <a:lvl1pPr algn="r">
              <a:defRPr/>
            </a:lvl1pPr>
          </a:lstStyle>
          <a:p>
            <a:fld id="{E5DD6084-5975-400A-B6A6-A86BEBEDA931}" type="datetime1">
              <a:rPr lang="en-US" smtClean="0"/>
              <a:pPr/>
              <a:t>6/6/2014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2888" y="6356350"/>
            <a:ext cx="3235325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723900" cy="365125"/>
          </a:xfrm>
        </p:spPr>
        <p:txBody>
          <a:bodyPr/>
          <a:lstStyle>
            <a:lvl1pPr algn="l">
              <a:defRPr/>
            </a:lvl1pPr>
          </a:lstStyle>
          <a:p>
            <a:fld id="{EA2595C0-6CBE-4EF0-9838-089B1B82C2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D8ABF1-E758-44DA-BA76-2056DF020D1A}" type="datetime1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8E767-A580-43BB-8671-F3F3A95BD5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268966-FA8D-4EEE-B976-3BE582449505}" type="datetime1">
              <a:rPr lang="en-US" smtClean="0"/>
              <a:pPr/>
              <a:t>6/6/2014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7C3E9-A2FF-416C-98B3-777E132315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E103D8-814C-4816-B4C5-2A1D55B6260F}" type="datetime1">
              <a:rPr lang="en-US" smtClean="0"/>
              <a:pPr/>
              <a:t>6/6/2014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AB717-AD93-464D-9074-9BE7552FD5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C9A2BD-9EBF-4E68-8C75-C5D6FBEAB904}" type="datetime1">
              <a:rPr lang="en-US" smtClean="0"/>
              <a:pPr/>
              <a:t>6/6/2014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65EE3-9DF9-4BA0-ACE6-61F47CC905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1AED07-2C34-4631-9EF1-C26FC424BA6C}" type="datetime1">
              <a:rPr lang="en-US" smtClean="0"/>
              <a:pPr/>
              <a:t>6/6/2014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9DF87-3156-4C9B-B53D-AB33447BF2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26983D-E7A7-4A69-BAE2-0C2ED6832F52}" type="datetime1">
              <a:rPr lang="en-US" smtClean="0"/>
              <a:pPr/>
              <a:t>6/6/2014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85A86-50C7-4BF9-A350-7F10FBFF5B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A0F8A2-1641-4F81-A5E7-B3BEB545E655}" type="datetime1">
              <a:rPr lang="en-US" smtClean="0"/>
              <a:pPr/>
              <a:t>6/6/2014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2603D-88EE-4E54-9A58-735ED52A05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fld id="{52A1A8FF-1EA2-4234-B01B-C2C92175EE1B}" type="datetime1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fld id="{BA6F2F04-884E-4551-A2C5-8CAF1E3DAAD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4DB1hnf_Iqo&amp;list=PL_7aY-3dbSrhTAioFY0YMuAtbx-NaIiq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n4sHYh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iansfoundation.org/healthcare-research/aca-critical-issues-part-i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PhysiciansFound" TargetMode="External"/><Relationship Id="rId2" Type="http://schemas.openxmlformats.org/officeDocument/2006/relationships/hyperlink" Target="mailto:info@physiciansfoundation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rbes.com/sites/physiciansfoundatio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iansfoundation.org/healthcare-grants/grant-resourc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457200" y="912813"/>
            <a:ext cx="82296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The Physicians Foundation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457200" y="2568575"/>
            <a:ext cx="8229600" cy="121920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Report to OSMAP</a:t>
            </a:r>
          </a:p>
          <a:p>
            <a:pPr eaLnBrk="1" hangingPunct="1"/>
            <a:r>
              <a:rPr lang="en-US" sz="3000" dirty="0" smtClean="0"/>
              <a:t>Alan L. Plummer, MD</a:t>
            </a:r>
          </a:p>
          <a:p>
            <a:pPr eaLnBrk="1" hangingPunct="1"/>
            <a:r>
              <a:rPr lang="en-US" sz="3000" dirty="0" smtClean="0"/>
              <a:t>Vice-President</a:t>
            </a:r>
          </a:p>
          <a:p>
            <a:pPr eaLnBrk="1" hangingPunct="1"/>
            <a:r>
              <a:rPr lang="en-US" sz="3000" dirty="0" smtClean="0"/>
              <a:t>Chairman, Grants Committee</a:t>
            </a:r>
          </a:p>
          <a:p>
            <a:pPr eaLnBrk="1" hangingPunct="1"/>
            <a:r>
              <a:rPr lang="en-US" sz="3000" dirty="0" smtClean="0"/>
              <a:t>June 6, 2014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Physicians Foundation</a:t>
            </a:r>
            <a:br>
              <a:rPr lang="en-US" dirty="0" smtClean="0"/>
            </a:br>
            <a:r>
              <a:rPr lang="en-US" dirty="0" smtClean="0"/>
              <a:t>Grant-making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198" y="1559495"/>
            <a:ext cx="8229600" cy="4525963"/>
          </a:xfrm>
        </p:spPr>
        <p:txBody>
          <a:bodyPr/>
          <a:lstStyle/>
          <a:p>
            <a:r>
              <a:rPr lang="en-US" sz="2800" dirty="0" smtClean="0"/>
              <a:t>How to address shortage?</a:t>
            </a:r>
            <a:br>
              <a:rPr lang="en-US" sz="2800" dirty="0" smtClean="0"/>
            </a:br>
            <a:r>
              <a:rPr lang="en-US" sz="2800" dirty="0" smtClean="0"/>
              <a:t>Example: </a:t>
            </a:r>
            <a:r>
              <a:rPr lang="en-GB" sz="2800" dirty="0" smtClean="0"/>
              <a:t>Outpatient Endocrine</a:t>
            </a:r>
          </a:p>
          <a:p>
            <a:endParaRPr lang="en-US" dirty="0" smtClean="0"/>
          </a:p>
          <a:p>
            <a:pPr>
              <a:buNone/>
            </a:pPr>
            <a:endParaRPr lang="en-US" sz="2000" dirty="0" smtClean="0"/>
          </a:p>
          <a:p>
            <a:endParaRPr lang="en-GB" sz="1600" b="1" dirty="0" smtClean="0">
              <a:latin typeface="Calibri" panose="020F0502020204030204" pitchFamily="34" charset="0"/>
            </a:endParaRPr>
          </a:p>
          <a:p>
            <a:r>
              <a:rPr lang="en-GB" sz="2000" b="1" dirty="0" smtClean="0">
                <a:latin typeface="Calibri" panose="020F0502020204030204" pitchFamily="34" charset="0"/>
              </a:rPr>
              <a:t>Outpatient Endocrine is provided by: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alibri" panose="020F0502020204030204" pitchFamily="34" charset="0"/>
              </a:rPr>
              <a:t>Endocrinologists, 55%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alibri" panose="020F0502020204030204" pitchFamily="34" charset="0"/>
              </a:rPr>
              <a:t>Family Medicine, 10%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alibri" panose="020F0502020204030204" pitchFamily="34" charset="0"/>
              </a:rPr>
              <a:t>Nephrology, 6%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alibri" panose="020F0502020204030204" pitchFamily="34" charset="0"/>
              </a:rPr>
              <a:t>13 Other specialities, 29% ( Each &lt; 4%)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alibri" panose="020F0502020204030204" pitchFamily="34" charset="0"/>
              </a:rPr>
              <a:t>Based on 1 FTE physician doing 2400 visits per year, shortage could be addressed by additional: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alibri" panose="020F0502020204030204" pitchFamily="34" charset="0"/>
              </a:rPr>
              <a:t>~ 20 FTE Endocrinologists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alibri" panose="020F0502020204030204" pitchFamily="34" charset="0"/>
              </a:rPr>
              <a:t>~ 11 FTE Endocrinologists</a:t>
            </a:r>
            <a:r>
              <a:rPr lang="en-GB" sz="1400" smtClean="0">
                <a:latin typeface="Calibri" panose="020F0502020204030204" pitchFamily="34" charset="0"/>
              </a:rPr>
              <a:t>, ~8 </a:t>
            </a:r>
            <a:r>
              <a:rPr lang="en-GB" sz="1400" dirty="0" smtClean="0">
                <a:latin typeface="Calibri" panose="020F0502020204030204" pitchFamily="34" charset="0"/>
              </a:rPr>
              <a:t>FTE Family Medicine,</a:t>
            </a:r>
          </a:p>
          <a:p>
            <a:pPr marL="685800" lvl="1">
              <a:spcBef>
                <a:spcPts val="0"/>
              </a:spcBef>
              <a:buNone/>
            </a:pPr>
            <a:r>
              <a:rPr lang="en-GB" sz="1400" dirty="0" smtClean="0">
                <a:latin typeface="Calibri" panose="020F0502020204030204" pitchFamily="34" charset="0"/>
              </a:rPr>
              <a:t>	~1 FTE </a:t>
            </a:r>
            <a:r>
              <a:rPr lang="en-GB" sz="1400" dirty="0" err="1" smtClean="0">
                <a:latin typeface="Calibri" panose="020F0502020204030204" pitchFamily="34" charset="0"/>
              </a:rPr>
              <a:t>Nephrologist</a:t>
            </a:r>
            <a:r>
              <a:rPr lang="en-GB" sz="1400" dirty="0" smtClean="0">
                <a:latin typeface="Calibri" panose="020F0502020204030204" pitchFamily="34" charset="0"/>
              </a:rPr>
              <a:t>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alibri" panose="020F0502020204030204" pitchFamily="34" charset="0"/>
              </a:rPr>
              <a:t>Something in between and/or something else</a:t>
            </a:r>
          </a:p>
          <a:p>
            <a:pPr marL="685800" lvl="1">
              <a:buFont typeface="Arial" panose="020B0604020202020204" pitchFamily="34" charset="0"/>
              <a:buChar char="•"/>
            </a:pPr>
            <a:endParaRPr lang="en-GB" sz="1800" b="1" dirty="0" smtClean="0">
              <a:latin typeface="Calibri" panose="020F0502020204030204" pitchFamily="34" charset="0"/>
            </a:endParaRPr>
          </a:p>
          <a:p>
            <a:pPr marL="285750">
              <a:buFont typeface="Arial" panose="020B0604020202020204" pitchFamily="34" charset="0"/>
              <a:buChar char="•"/>
            </a:pPr>
            <a:endParaRPr lang="en-GB" sz="2600" dirty="0" smtClean="0">
              <a:latin typeface="Calibri" panose="020F050202020403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5C0-6CBE-4EF0-9838-089B1B82C2C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 descr="PF GRAPHIC NOW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2519363"/>
            <a:ext cx="6524626" cy="11158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94124" y="5451140"/>
            <a:ext cx="650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CF5C3D"/>
                </a:solidFill>
              </a:rPr>
              <a:t>-or-</a:t>
            </a:r>
            <a:endParaRPr lang="en-US" b="1" i="1" dirty="0">
              <a:solidFill>
                <a:srgbClr val="CF5C3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01932" y="5946055"/>
            <a:ext cx="717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CF5C3D"/>
                </a:solidFill>
              </a:rPr>
              <a:t>-or-</a:t>
            </a:r>
            <a:endParaRPr lang="en-US" b="1" i="1" dirty="0">
              <a:solidFill>
                <a:srgbClr val="CF5C3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Physicians Foundation</a:t>
            </a:r>
            <a:br>
              <a:rPr lang="en-US" dirty="0" smtClean="0"/>
            </a:br>
            <a:r>
              <a:rPr lang="en-US" dirty="0" smtClean="0"/>
              <a:t>Grant-making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How to address shortage?</a:t>
            </a:r>
            <a:br>
              <a:rPr lang="en-US" sz="2800" dirty="0" smtClean="0"/>
            </a:br>
            <a:r>
              <a:rPr lang="en-US" sz="2800" dirty="0" smtClean="0"/>
              <a:t>Example: </a:t>
            </a:r>
            <a:r>
              <a:rPr lang="en-GB" sz="2800" dirty="0" smtClean="0"/>
              <a:t>Outpatient Endocrine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Would suggest: </a:t>
            </a:r>
          </a:p>
          <a:p>
            <a:pPr lvl="1"/>
            <a:r>
              <a:rPr lang="en-US" sz="2400" dirty="0" smtClean="0"/>
              <a:t>Due to </a:t>
            </a:r>
            <a:r>
              <a:rPr lang="en-GB" sz="2400" dirty="0" smtClean="0">
                <a:latin typeface="Calibri" panose="020F0502020204030204" pitchFamily="34" charset="0"/>
              </a:rPr>
              <a:t>lower per population ratio, Ocala plans to increase number of endocrinologists </a:t>
            </a:r>
          </a:p>
          <a:p>
            <a:pPr lvl="1"/>
            <a:r>
              <a:rPr lang="en-GB" sz="2400" dirty="0" smtClean="0">
                <a:latin typeface="Calibri" panose="020F0502020204030204" pitchFamily="34" charset="0"/>
              </a:rPr>
              <a:t>But Mobile may find it easier to attract the endocrinologists for the same reason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5C0-6CBE-4EF0-9838-089B1B82C2C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Graphic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8" y="2683170"/>
            <a:ext cx="6480142" cy="1269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5C0-6CBE-4EF0-9838-089B1B82C2C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3373" r="2995" b="313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 flipH="1" flipV="1">
            <a:off x="4000896" y="1118378"/>
            <a:ext cx="804466" cy="1202547"/>
          </a:xfrm>
          <a:prstGeom prst="line">
            <a:avLst/>
          </a:prstGeom>
          <a:noFill/>
          <a:ln w="28575" cap="rnd" cmpd="sng" algn="ctr">
            <a:solidFill>
              <a:srgbClr val="6E9E6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3571080" y="811911"/>
            <a:ext cx="859631" cy="30646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200" i="1" dirty="0" smtClean="0">
                <a:latin typeface="Calibri" panose="020F0502020204030204" pitchFamily="34" charset="0"/>
              </a:rPr>
              <a:t>Sioux City, IA</a:t>
            </a:r>
            <a:endParaRPr lang="en-US" sz="1200" i="1" dirty="0">
              <a:latin typeface="Calibri" panose="020F050202020403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5867400" y="3352800"/>
            <a:ext cx="2059733" cy="63560"/>
          </a:xfrm>
          <a:prstGeom prst="line">
            <a:avLst/>
          </a:prstGeom>
          <a:noFill/>
          <a:ln w="28575" cap="rnd" cmpd="sng" algn="ctr">
            <a:solidFill>
              <a:srgbClr val="6E9E6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927133" y="3263126"/>
            <a:ext cx="873968" cy="30646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200" i="1" dirty="0" smtClean="0">
                <a:latin typeface="Calibri" panose="020F0502020204030204" pitchFamily="34" charset="0"/>
              </a:rPr>
              <a:t>Paducah, KY</a:t>
            </a:r>
            <a:endParaRPr lang="en-US" sz="1200" i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Physicians Foundation</a:t>
            </a:r>
            <a:br>
              <a:rPr lang="en-US" dirty="0" smtClean="0"/>
            </a:br>
            <a:r>
              <a:rPr lang="en-US" dirty="0" smtClean="0"/>
              <a:t>Grant-making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How to address shortage?</a:t>
            </a:r>
            <a:br>
              <a:rPr lang="en-US" sz="2800" dirty="0" smtClean="0"/>
            </a:br>
            <a:r>
              <a:rPr lang="en-US" sz="2800" dirty="0" smtClean="0"/>
              <a:t>Example: </a:t>
            </a:r>
            <a:r>
              <a:rPr lang="en-GB" sz="2800" dirty="0" smtClean="0"/>
              <a:t>Outpatient Respiratory 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400" b="1" dirty="0" smtClean="0">
                <a:latin typeface="Calibri" panose="020F0502020204030204" pitchFamily="34" charset="0"/>
              </a:rPr>
              <a:t>Outpatient Respiratory is provided by:</a:t>
            </a:r>
          </a:p>
          <a:p>
            <a:pPr lvl="1"/>
            <a:r>
              <a:rPr lang="en-GB" sz="1800" dirty="0" smtClean="0"/>
              <a:t>Allergy / Immunology, 44%</a:t>
            </a:r>
          </a:p>
          <a:p>
            <a:pPr lvl="1"/>
            <a:r>
              <a:rPr lang="en-GB" sz="1800" dirty="0" err="1" smtClean="0">
                <a:latin typeface="Calibri" panose="020F0502020204030204" pitchFamily="34" charset="0"/>
              </a:rPr>
              <a:t>Pulmonology</a:t>
            </a:r>
            <a:r>
              <a:rPr lang="en-GB" sz="1800" dirty="0" smtClean="0">
                <a:latin typeface="Calibri" panose="020F0502020204030204" pitchFamily="34" charset="0"/>
              </a:rPr>
              <a:t>, 14%</a:t>
            </a:r>
          </a:p>
          <a:p>
            <a:pPr lvl="1"/>
            <a:r>
              <a:rPr lang="en-GB" sz="1800" dirty="0" smtClean="0">
                <a:latin typeface="Calibri" panose="020F0502020204030204" pitchFamily="34" charset="0"/>
              </a:rPr>
              <a:t>ENT, 12%</a:t>
            </a:r>
          </a:p>
          <a:p>
            <a:pPr lvl="1"/>
            <a:r>
              <a:rPr lang="en-GB" sz="1800" dirty="0" smtClean="0">
                <a:latin typeface="Calibri" panose="020F0502020204030204" pitchFamily="34" charset="0"/>
              </a:rPr>
              <a:t>Family Medicine, 9%</a:t>
            </a:r>
          </a:p>
          <a:p>
            <a:pPr lvl="1"/>
            <a:r>
              <a:rPr lang="en-GB" sz="1800" dirty="0" smtClean="0">
                <a:latin typeface="Calibri" panose="020F0502020204030204" pitchFamily="34" charset="0"/>
              </a:rPr>
              <a:t>General </a:t>
            </a:r>
            <a:r>
              <a:rPr lang="en-GB" sz="1800" dirty="0" err="1" smtClean="0">
                <a:latin typeface="Calibri" panose="020F0502020204030204" pitchFamily="34" charset="0"/>
              </a:rPr>
              <a:t>Pediatrics</a:t>
            </a:r>
            <a:r>
              <a:rPr lang="en-GB" sz="1800" dirty="0" smtClean="0">
                <a:latin typeface="Calibri" panose="020F0502020204030204" pitchFamily="34" charset="0"/>
              </a:rPr>
              <a:t>, 8%</a:t>
            </a:r>
          </a:p>
          <a:p>
            <a:pPr lvl="1"/>
            <a:r>
              <a:rPr lang="en-GB" sz="1800" dirty="0" smtClean="0">
                <a:latin typeface="Calibri" panose="020F0502020204030204" pitchFamily="34" charset="0"/>
              </a:rPr>
              <a:t>8 Other specialities, 12% ( Each &lt; 4%)</a:t>
            </a:r>
          </a:p>
          <a:p>
            <a:pPr lvl="1">
              <a:buNone/>
            </a:pP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5C0-6CBE-4EF0-9838-089B1B82C2C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 descr="Page 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547937"/>
            <a:ext cx="7315200" cy="1247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Physicians Foundation</a:t>
            </a:r>
            <a:br>
              <a:rPr lang="en-US" dirty="0" smtClean="0"/>
            </a:br>
            <a:r>
              <a:rPr lang="en-US" dirty="0" err="1" smtClean="0"/>
              <a:t>Grantmaking</a:t>
            </a:r>
            <a:r>
              <a:rPr lang="en-US" dirty="0" smtClean="0"/>
              <a:t>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9495"/>
            <a:ext cx="8229600" cy="5161980"/>
          </a:xfrm>
        </p:spPr>
        <p:txBody>
          <a:bodyPr/>
          <a:lstStyle/>
          <a:p>
            <a:r>
              <a:rPr lang="en-US" sz="2800" dirty="0" smtClean="0"/>
              <a:t>How to address shortage?</a:t>
            </a:r>
            <a:br>
              <a:rPr lang="en-US" sz="2800" dirty="0" smtClean="0"/>
            </a:br>
            <a:r>
              <a:rPr lang="en-US" sz="2800" dirty="0" smtClean="0"/>
              <a:t>Example: </a:t>
            </a:r>
            <a:r>
              <a:rPr lang="en-GB" sz="2800" dirty="0" smtClean="0"/>
              <a:t>Outpatient Respiratory 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400" dirty="0" smtClean="0"/>
              <a:t>Suggests: </a:t>
            </a:r>
          </a:p>
          <a:p>
            <a:pPr lvl="1"/>
            <a:r>
              <a:rPr lang="en-GB" sz="2000" dirty="0" smtClean="0"/>
              <a:t>Due </a:t>
            </a:r>
            <a:r>
              <a:rPr lang="en-GB" sz="2000" dirty="0" smtClean="0">
                <a:latin typeface="Calibri" panose="020F0502020204030204" pitchFamily="34" charset="0"/>
              </a:rPr>
              <a:t>to low per pop supply, Sioux City increase </a:t>
            </a:r>
            <a:br>
              <a:rPr lang="en-GB" sz="2000" dirty="0" smtClean="0">
                <a:latin typeface="Calibri" panose="020F0502020204030204" pitchFamily="34" charset="0"/>
              </a:rPr>
            </a:br>
            <a:r>
              <a:rPr lang="en-GB" sz="2000" dirty="0" smtClean="0">
                <a:latin typeface="Calibri" panose="020F0502020204030204" pitchFamily="34" charset="0"/>
              </a:rPr>
              <a:t>supply of ENT &amp; </a:t>
            </a:r>
            <a:r>
              <a:rPr lang="en-GB" sz="2000" dirty="0" err="1" smtClean="0">
                <a:latin typeface="Calibri" panose="020F0502020204030204" pitchFamily="34" charset="0"/>
              </a:rPr>
              <a:t>Pulmonology</a:t>
            </a:r>
            <a:endParaRPr lang="en-GB" sz="2000" dirty="0" smtClean="0">
              <a:latin typeface="Calibri" panose="020F0502020204030204" pitchFamily="34" charset="0"/>
            </a:endParaRPr>
          </a:p>
          <a:p>
            <a:pPr lvl="1"/>
            <a:r>
              <a:rPr lang="en-GB" sz="2000" dirty="0" smtClean="0">
                <a:latin typeface="Calibri" panose="020F0502020204030204" pitchFamily="34" charset="0"/>
              </a:rPr>
              <a:t>But Paducah may be able to attract this supply</a:t>
            </a:r>
          </a:p>
          <a:p>
            <a:pPr lvl="1"/>
            <a:r>
              <a:rPr lang="en-GB" sz="2000" dirty="0" smtClean="0">
                <a:latin typeface="Calibri" panose="020F0502020204030204" pitchFamily="34" charset="0"/>
              </a:rPr>
              <a:t>Neither is likely to increase supply of Allergy by </a:t>
            </a:r>
          </a:p>
          <a:p>
            <a:pPr lvl="1">
              <a:buNone/>
            </a:pPr>
            <a:r>
              <a:rPr lang="en-GB" sz="2000" dirty="0" smtClean="0">
                <a:latin typeface="Calibri" panose="020F0502020204030204" pitchFamily="34" charset="0"/>
              </a:rPr>
              <a:t>	10 each due to national lack of supply of allergists </a:t>
            </a:r>
          </a:p>
          <a:p>
            <a:pPr lvl="1">
              <a:buNone/>
            </a:pPr>
            <a:r>
              <a:rPr lang="en-GB" sz="2000" dirty="0" smtClean="0">
                <a:latin typeface="Calibri" panose="020F0502020204030204" pitchFamily="34" charset="0"/>
              </a:rPr>
              <a:t>	to provide this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5C0-6CBE-4EF0-9838-089B1B82C2C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Page 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2552700"/>
            <a:ext cx="7658100" cy="148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Physicians Foundation</a:t>
            </a:r>
            <a:br>
              <a:rPr lang="en-US" dirty="0" smtClean="0"/>
            </a:br>
            <a:r>
              <a:rPr lang="en-US" dirty="0" smtClean="0"/>
              <a:t>Grant-making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5C0-6CBE-4EF0-9838-089B1B82C2C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9495"/>
            <a:ext cx="8305801" cy="409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52975" y="4545980"/>
            <a:ext cx="162877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24" y="4579384"/>
            <a:ext cx="1419225" cy="607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Physicians Foundation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Grant-making </a:t>
            </a:r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Leads </a:t>
            </a:r>
          </a:p>
          <a:p>
            <a:pPr lvl="1"/>
            <a:r>
              <a:rPr lang="en-US" sz="2600" dirty="0" smtClean="0"/>
              <a:t>Expanding core model of providing critical personal services that will improve the health of poor and disadvantaged patients and families  </a:t>
            </a:r>
          </a:p>
          <a:p>
            <a:pPr lvl="1"/>
            <a:r>
              <a:rPr lang="en-US" sz="2600" dirty="0" smtClean="0"/>
              <a:t>The Foundation awarded $1M additional funds in 2013</a:t>
            </a:r>
          </a:p>
          <a:p>
            <a:pPr lvl="1"/>
            <a:r>
              <a:rPr lang="en-US" sz="2600" dirty="0" smtClean="0"/>
              <a:t>Making progress in California, Tennessee and Texas markets </a:t>
            </a:r>
          </a:p>
          <a:p>
            <a:pPr lvl="1"/>
            <a:r>
              <a:rPr lang="en-US" sz="2600" dirty="0" smtClean="0"/>
              <a:t>Launched new site last week in Oakland, CA at Kaiser Permanente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5C0-6CBE-4EF0-9838-089B1B82C2C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Physicians Foundation</a:t>
            </a:r>
            <a:br>
              <a:rPr lang="en-US" dirty="0" smtClean="0"/>
            </a:br>
            <a:r>
              <a:rPr lang="en-US" dirty="0" smtClean="0"/>
              <a:t>Research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59495"/>
            <a:ext cx="5000625" cy="4796855"/>
          </a:xfrm>
        </p:spPr>
        <p:txBody>
          <a:bodyPr/>
          <a:lstStyle/>
          <a:p>
            <a:r>
              <a:rPr lang="en-US" sz="2800" dirty="0" smtClean="0"/>
              <a:t>Research Activities to Date </a:t>
            </a:r>
          </a:p>
          <a:p>
            <a:pPr lvl="1"/>
            <a:r>
              <a:rPr lang="en-US" sz="2400" dirty="0" smtClean="0"/>
              <a:t>Funded 24 research reports since 2008 </a:t>
            </a:r>
          </a:p>
          <a:p>
            <a:pPr lvl="1"/>
            <a:r>
              <a:rPr lang="en-US" sz="2400" dirty="0" smtClean="0"/>
              <a:t>Over</a:t>
            </a:r>
            <a:r>
              <a:rPr lang="en-US" sz="2400" b="1" dirty="0" smtClean="0"/>
              <a:t> $4 million </a:t>
            </a:r>
            <a:r>
              <a:rPr lang="en-US" sz="2400" dirty="0" smtClean="0"/>
              <a:t>granted to date </a:t>
            </a:r>
          </a:p>
          <a:p>
            <a:r>
              <a:rPr lang="en-US" sz="2800" dirty="0" smtClean="0"/>
              <a:t>Current Projects </a:t>
            </a:r>
          </a:p>
          <a:p>
            <a:pPr lvl="1"/>
            <a:r>
              <a:rPr lang="en-US" sz="2400" dirty="0" smtClean="0"/>
              <a:t>2014 Biennial Survey </a:t>
            </a:r>
          </a:p>
          <a:p>
            <a:pPr lvl="1"/>
            <a:r>
              <a:rPr lang="en-US" sz="2400" dirty="0" smtClean="0"/>
              <a:t>ACA Critical Issues Part III </a:t>
            </a:r>
          </a:p>
          <a:p>
            <a:pPr lvl="1"/>
            <a:r>
              <a:rPr lang="en-US" sz="2400" dirty="0" smtClean="0"/>
              <a:t>Physician-led Integrated Delivery Systems</a:t>
            </a:r>
          </a:p>
          <a:p>
            <a:pPr lvl="1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5C0-6CBE-4EF0-9838-089B1B82C2C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92" y="1559495"/>
            <a:ext cx="2968034" cy="38351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313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Physicians Foundation</a:t>
            </a:r>
            <a:br>
              <a:rPr lang="en-US" dirty="0" smtClean="0"/>
            </a:br>
            <a:r>
              <a:rPr lang="en-US" dirty="0" smtClean="0"/>
              <a:t>Research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9495"/>
            <a:ext cx="4914900" cy="4525963"/>
          </a:xfrm>
        </p:spPr>
        <p:txBody>
          <a:bodyPr/>
          <a:lstStyle/>
          <a:p>
            <a:r>
              <a:rPr lang="en-US" sz="2800" dirty="0" smtClean="0"/>
              <a:t>2014 Biennial Survey </a:t>
            </a:r>
          </a:p>
          <a:p>
            <a:pPr lvl="1"/>
            <a:r>
              <a:rPr lang="en-US" sz="2400" dirty="0" smtClean="0"/>
              <a:t>Currently conducting biennial large-scale physician survey </a:t>
            </a:r>
          </a:p>
          <a:p>
            <a:pPr lvl="2"/>
            <a:r>
              <a:rPr lang="en-US" sz="2200" dirty="0" smtClean="0"/>
              <a:t>Surveying physicians on current practice patterns, professional morale and perspectives on the state of medicine and the healthcare system (still open)</a:t>
            </a:r>
          </a:p>
          <a:p>
            <a:pPr lvl="2"/>
            <a:r>
              <a:rPr lang="en-US" sz="2200" dirty="0" smtClean="0"/>
              <a:t>Physicians can participated at the following link: </a:t>
            </a:r>
            <a:r>
              <a:rPr lang="en-US" sz="2200" dirty="0" smtClean="0">
                <a:hlinkClick r:id="rId3"/>
              </a:rPr>
              <a:t>http://bit.ly/1n4sHYh</a:t>
            </a:r>
            <a:r>
              <a:rPr lang="en-US" sz="2200" dirty="0" smtClean="0"/>
              <a:t> 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5C0-6CBE-4EF0-9838-089B1B82C2C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4620" y="1781175"/>
            <a:ext cx="2785581" cy="357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430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3336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Physicians Foundation </a:t>
            </a:r>
            <a:br>
              <a:rPr lang="en-US" dirty="0" smtClean="0"/>
            </a:br>
            <a:r>
              <a:rPr lang="en-US" dirty="0" smtClean="0"/>
              <a:t>Research Activities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558925"/>
            <a:ext cx="5248275" cy="4525963"/>
          </a:xfrm>
        </p:spPr>
        <p:txBody>
          <a:bodyPr/>
          <a:lstStyle/>
          <a:p>
            <a:pPr eaLnBrk="1" hangingPunct="1"/>
            <a:endParaRPr lang="en-US" sz="2700" dirty="0" smtClean="0"/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>
              <a:buNone/>
            </a:pPr>
            <a:endParaRPr lang="en-US" b="1" dirty="0" smtClean="0"/>
          </a:p>
          <a:p>
            <a:pPr lvl="1" eaLnBrk="1" hangingPunct="1">
              <a:buNone/>
            </a:pPr>
            <a:endParaRPr lang="en-US" dirty="0" smtClean="0"/>
          </a:p>
          <a:p>
            <a:pPr lvl="3">
              <a:buNone/>
            </a:pPr>
            <a:endParaRPr lang="en-US" dirty="0" smtClean="0"/>
          </a:p>
          <a:p>
            <a:pPr lvl="2" eaLnBrk="1" hangingPunct="1"/>
            <a:endParaRPr lang="en-US" dirty="0" smtClean="0"/>
          </a:p>
          <a:p>
            <a:pPr lvl="2" eaLnBrk="1" hangingPunct="1"/>
            <a:endParaRPr lang="en-US" dirty="0" smtClean="0"/>
          </a:p>
          <a:p>
            <a:pPr lvl="2" eaLnBrk="1" hangingPunct="1"/>
            <a:endParaRPr lang="en-US" dirty="0" smtClean="0"/>
          </a:p>
          <a:p>
            <a:pPr marL="488950" lvl="0" indent="-488950" defTabSz="652463">
              <a:buClr>
                <a:srgbClr val="CD1C0C"/>
              </a:buClr>
              <a:buNone/>
              <a:defRPr/>
            </a:pPr>
            <a:r>
              <a:rPr lang="en-US" sz="1600" dirty="0" smtClean="0">
                <a:ea typeface="ＭＳ Ｐゴシック" pitchFamily="-106" charset="-128"/>
                <a:cs typeface="ＭＳ Ｐゴシック" pitchFamily="-106" charset="-128"/>
              </a:rPr>
              <a:t>		</a:t>
            </a:r>
          </a:p>
          <a:p>
            <a:pPr lvl="4" eaLnBrk="1" hangingPunct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5C0-6CBE-4EF0-9838-089B1B82C2C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1558924"/>
            <a:ext cx="6972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en-US" sz="24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558925"/>
            <a:ext cx="80962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8408C"/>
              </a:buClr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8408C"/>
              </a:buClr>
              <a:buSzTx/>
              <a:buFont typeface="Arial" charset="0"/>
              <a:buChar char="•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8408C"/>
              </a:buClr>
              <a:buSzTx/>
              <a:buFont typeface="Arial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+mn-cs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8408C"/>
              </a:buClr>
              <a:buSzTx/>
              <a:buFont typeface="Arial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+mn-cs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8408C"/>
              </a:buClr>
              <a:buSzTx/>
              <a:buFont typeface="Arial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+mn-cs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8408C"/>
              </a:buClr>
              <a:buSzTx/>
              <a:buFont typeface="Arial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+mn-cs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8408C"/>
              </a:buClr>
              <a:buSzTx/>
              <a:buFont typeface="Arial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+mn-cs"/>
            </a:endParaRPr>
          </a:p>
          <a:p>
            <a:pPr marL="1600200" marR="0" lvl="3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8408C"/>
              </a:buClr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+mn-cs"/>
            </a:endParaRPr>
          </a:p>
          <a:p>
            <a:pPr marL="1143000" marR="0" lvl="2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8408C"/>
              </a:buClr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+mn-cs"/>
            </a:endParaRPr>
          </a:p>
          <a:p>
            <a:pPr marL="1143000" marR="0" lvl="2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8408C"/>
              </a:buClr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+mn-cs"/>
            </a:endParaRPr>
          </a:p>
          <a:p>
            <a:pPr marL="1143000" marR="0" lvl="2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8408C"/>
              </a:buClr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+mn-cs"/>
            </a:endParaRPr>
          </a:p>
          <a:p>
            <a:pPr marL="488950" marR="0" lvl="0" indent="-488950" algn="l" defTabSz="6524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D1C0C"/>
              </a:buClr>
              <a:buSzTx/>
              <a:buFont typeface="Arial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		</a:t>
            </a:r>
          </a:p>
          <a:p>
            <a:pPr marL="2057400" marR="0" lvl="4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8408C"/>
              </a:buClr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559495"/>
            <a:ext cx="4905374" cy="516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8408C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The Patient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Protection and Affordable Care Act Part II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08408C"/>
              </a:buClr>
              <a:buFont typeface="Arial" charset="0"/>
              <a:buChar char="–"/>
            </a:pPr>
            <a:r>
              <a:rPr lang="en-US" sz="2400" dirty="0" smtClean="0">
                <a:latin typeface="+mj-lt"/>
              </a:rPr>
              <a:t>Second installment in a series of comprehensive research reports on the Affordable Care Act coverage expansion and mandates (released last week)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08408C"/>
              </a:buClr>
              <a:buFont typeface="Arial" charset="0"/>
              <a:buChar char="–"/>
            </a:pPr>
            <a:r>
              <a:rPr lang="en-US" sz="2400" dirty="0" smtClean="0">
                <a:latin typeface="+mj-lt"/>
              </a:rPr>
              <a:t>To read the full report, a PDF version can be downloaded on The Foundation’s website: </a:t>
            </a:r>
            <a:r>
              <a:rPr lang="en-US" sz="1600" dirty="0" smtClean="0">
                <a:latin typeface="+mj-lt"/>
                <a:hlinkClick r:id="rId3"/>
              </a:rPr>
              <a:t>http://www.physiciansfoundation.org/healthcare-research/aca-critical-issues-part-ii </a:t>
            </a:r>
            <a:endParaRPr lang="en-US" sz="1600" dirty="0" smtClean="0">
              <a:latin typeface="+mj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08408C"/>
              </a:buClr>
              <a:buFont typeface="Arial" charset="0"/>
              <a:buChar char="–"/>
            </a:pPr>
            <a:endParaRPr lang="en-US" sz="2400" dirty="0" smtClean="0">
              <a:latin typeface="+mj-lt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8408C"/>
              </a:buClr>
              <a:buSzTx/>
              <a:buFont typeface="Arial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+mn-cs"/>
            </a:endParaRPr>
          </a:p>
        </p:txBody>
      </p:sp>
      <p:pic>
        <p:nvPicPr>
          <p:cNvPr id="9" name="Picture 8" descr="ACA Critical Issu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714" y="1376363"/>
            <a:ext cx="2935736" cy="378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8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Physicians Foundation </a:t>
            </a:r>
            <a:br>
              <a:rPr lang="en-US" dirty="0" smtClean="0"/>
            </a:b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6133"/>
            <a:ext cx="8229600" cy="4823925"/>
          </a:xfrm>
        </p:spPr>
        <p:txBody>
          <a:bodyPr/>
          <a:lstStyle/>
          <a:p>
            <a:pPr lvl="0"/>
            <a:r>
              <a:rPr lang="en-US" sz="2800" dirty="0" smtClean="0"/>
              <a:t>National non-profit organization formed in 2003 and dedicated to:</a:t>
            </a:r>
          </a:p>
          <a:p>
            <a:pPr lvl="1"/>
            <a:r>
              <a:rPr lang="en-US" sz="2400" dirty="0" smtClean="0"/>
              <a:t>Improving the delivery of healthcare to all patients</a:t>
            </a:r>
          </a:p>
          <a:p>
            <a:pPr lvl="1"/>
            <a:r>
              <a:rPr lang="en-US" sz="2400" dirty="0" smtClean="0"/>
              <a:t>Advancing the work of practicing physicians</a:t>
            </a:r>
          </a:p>
          <a:p>
            <a:pPr lvl="1"/>
            <a:r>
              <a:rPr lang="en-US" sz="2400" dirty="0" smtClean="0"/>
              <a:t>Sustaining the viability of medical practice</a:t>
            </a:r>
          </a:p>
          <a:p>
            <a:pPr lvl="0"/>
            <a:r>
              <a:rPr lang="en-US" sz="2800" dirty="0" smtClean="0"/>
              <a:t>Pursues mission through grant-making, research, national surveys and policy studies</a:t>
            </a:r>
          </a:p>
          <a:p>
            <a:pPr lvl="1"/>
            <a:r>
              <a:rPr lang="en-US" sz="2400" dirty="0" smtClean="0"/>
              <a:t>Given more than $33 million in grants</a:t>
            </a:r>
          </a:p>
          <a:p>
            <a:pPr lvl="1"/>
            <a:r>
              <a:rPr lang="en-US" sz="2400" dirty="0" smtClean="0"/>
              <a:t>Conducted three nationwide biennial surveys of physicians</a:t>
            </a:r>
          </a:p>
          <a:p>
            <a:pPr lvl="1"/>
            <a:r>
              <a:rPr lang="en-US" sz="2400" dirty="0" smtClean="0"/>
              <a:t>Graduated over 110 physician leaders from our Leadership Academy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5C0-6CBE-4EF0-9838-089B1B82C2C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Physicians Foundation</a:t>
            </a:r>
            <a:br>
              <a:rPr lang="en-US" dirty="0" smtClean="0"/>
            </a:br>
            <a:r>
              <a:rPr lang="en-US" dirty="0" smtClean="0"/>
              <a:t>Research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9495"/>
            <a:ext cx="4914900" cy="4525963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dirty="0" smtClean="0"/>
              <a:t>Physician-Led Integrated Delivery Systems (IDS)</a:t>
            </a:r>
          </a:p>
          <a:p>
            <a:pPr lvl="1"/>
            <a:r>
              <a:rPr lang="en-US" sz="2200" dirty="0" smtClean="0"/>
              <a:t>The Council of Accountable Physician Practices (CAPP) </a:t>
            </a:r>
          </a:p>
          <a:p>
            <a:pPr lvl="2"/>
            <a:r>
              <a:rPr lang="en-US" sz="2000" dirty="0" smtClean="0"/>
              <a:t>Literature review on physician-led IDS </a:t>
            </a:r>
          </a:p>
          <a:p>
            <a:pPr lvl="2"/>
            <a:r>
              <a:rPr lang="en-US" sz="2000" dirty="0" smtClean="0"/>
              <a:t>Case examples of successful physician-led IDS</a:t>
            </a:r>
          </a:p>
          <a:p>
            <a:pPr lvl="2"/>
            <a:r>
              <a:rPr lang="en-US" sz="2000" dirty="0" smtClean="0"/>
              <a:t>Elements required for successful physician-led systems</a:t>
            </a:r>
          </a:p>
          <a:p>
            <a:pPr lvl="2"/>
            <a:r>
              <a:rPr lang="en-US" sz="2000" dirty="0" smtClean="0"/>
              <a:t>Comparison of physician vs. physician and hospital partnership </a:t>
            </a:r>
          </a:p>
          <a:p>
            <a:pPr lvl="2"/>
            <a:r>
              <a:rPr lang="en-US" sz="2000" dirty="0" smtClean="0"/>
              <a:t>Recommended measures and data on cost and quality </a:t>
            </a:r>
          </a:p>
          <a:p>
            <a:pPr lvl="2"/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5C0-6CBE-4EF0-9838-089B1B82C2C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 descr="PF Graphic 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00" y="2171700"/>
            <a:ext cx="30861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0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Physicians Foundation</a:t>
            </a:r>
            <a:br>
              <a:rPr lang="en-US" dirty="0" smtClean="0"/>
            </a:br>
            <a:r>
              <a:rPr lang="en-US" dirty="0" smtClean="0"/>
              <a:t>OSMAP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59495"/>
            <a:ext cx="5295901" cy="4525963"/>
          </a:xfrm>
        </p:spPr>
        <p:txBody>
          <a:bodyPr/>
          <a:lstStyle/>
          <a:p>
            <a:r>
              <a:rPr lang="en-US" sz="2800" dirty="0" smtClean="0"/>
              <a:t>We want to hear from you!</a:t>
            </a:r>
          </a:p>
          <a:p>
            <a:pPr lvl="1">
              <a:defRPr/>
            </a:pPr>
            <a:r>
              <a:rPr lang="en-US" sz="2400" dirty="0" smtClean="0">
                <a:ea typeface="ＭＳ Ｐゴシック" pitchFamily="34" charset="-128"/>
              </a:rPr>
              <a:t>What are pressing topics you would like to see The Foundation address?</a:t>
            </a:r>
          </a:p>
          <a:p>
            <a:pPr lvl="1">
              <a:defRPr/>
            </a:pPr>
            <a:r>
              <a:rPr lang="en-US" sz="2400" dirty="0" smtClean="0">
                <a:ea typeface="ＭＳ Ｐゴシック" pitchFamily="34" charset="-128"/>
              </a:rPr>
              <a:t>How can we </a:t>
            </a:r>
            <a:r>
              <a:rPr lang="en-US" sz="2400" dirty="0">
                <a:ea typeface="ＭＳ Ｐゴシック" pitchFamily="34" charset="-128"/>
              </a:rPr>
              <a:t>collaborate better to </a:t>
            </a:r>
            <a:r>
              <a:rPr lang="en-US" sz="2400" dirty="0" smtClean="0">
                <a:ea typeface="ＭＳ Ｐゴシック" pitchFamily="34" charset="-128"/>
              </a:rPr>
              <a:t>drive meaningful change for our physicians?  </a:t>
            </a:r>
          </a:p>
          <a:p>
            <a:pPr lvl="1">
              <a:defRPr/>
            </a:pPr>
            <a:r>
              <a:rPr lang="en-US" sz="2400" dirty="0" smtClean="0">
                <a:ea typeface="ＭＳ Ｐゴシック" pitchFamily="34" charset="-128"/>
              </a:rPr>
              <a:t>Email us at </a:t>
            </a:r>
            <a:r>
              <a:rPr lang="en-US" sz="2400" dirty="0" smtClean="0">
                <a:ea typeface="ＭＳ Ｐゴシック" pitchFamily="34" charset="-128"/>
                <a:hlinkClick r:id="rId2"/>
              </a:rPr>
              <a:t>info@physiciansfoundation.org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</a:p>
          <a:p>
            <a:pPr lvl="1"/>
            <a:r>
              <a:rPr lang="en-US" sz="2400" dirty="0" smtClean="0"/>
              <a:t>Follow us on Twitter at </a:t>
            </a:r>
            <a:r>
              <a:rPr lang="en-US" sz="2400" dirty="0" smtClean="0">
                <a:hlinkClick r:id="rId3"/>
              </a:rPr>
              <a:t>@</a:t>
            </a:r>
            <a:r>
              <a:rPr lang="en-US" sz="2400" dirty="0" err="1" smtClean="0">
                <a:hlinkClick r:id="rId3"/>
              </a:rPr>
              <a:t>PhysiciansFound</a:t>
            </a:r>
            <a:r>
              <a:rPr lang="en-US" sz="2400" dirty="0" smtClean="0"/>
              <a:t> for latest news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5C0-6CBE-4EF0-9838-089B1B82C2C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2270125"/>
            <a:ext cx="3162300" cy="2108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295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901084" y="2396971"/>
            <a:ext cx="7763522" cy="92486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Questions or Comments?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56DE-2F60-49B2-B71D-957E33CD110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Physicians Foundation </a:t>
            </a:r>
            <a:br>
              <a:rPr lang="en-US" dirty="0" smtClean="0"/>
            </a:br>
            <a:r>
              <a:rPr lang="en-US" dirty="0" smtClean="0"/>
              <a:t>Signatory Medical Societies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sz="1800" dirty="0" smtClean="0"/>
              <a:t>Alaska State Medical Association			Medical Society of Northern Virginia</a:t>
            </a:r>
          </a:p>
          <a:p>
            <a:pPr lvl="0">
              <a:buNone/>
            </a:pPr>
            <a:r>
              <a:rPr lang="en-US" sz="1800" dirty="0" smtClean="0"/>
              <a:t>California Medical Association			Medical Society of the State of New York</a:t>
            </a:r>
          </a:p>
          <a:p>
            <a:pPr lvl="0">
              <a:buNone/>
            </a:pPr>
            <a:r>
              <a:rPr lang="en-US" sz="1800" dirty="0" smtClean="0"/>
              <a:t>Connecticut State Medical Society			Nebraska Medical Association</a:t>
            </a:r>
          </a:p>
          <a:p>
            <a:pPr lvl="0">
              <a:buNone/>
            </a:pPr>
            <a:r>
              <a:rPr lang="en-US" sz="1800" dirty="0" smtClean="0"/>
              <a:t>Denton County Medical Society (Texas)		New Hampshire Medical Society</a:t>
            </a:r>
          </a:p>
          <a:p>
            <a:pPr lvl="0">
              <a:buNone/>
            </a:pPr>
            <a:r>
              <a:rPr lang="en-US" sz="1800" dirty="0" smtClean="0"/>
              <a:t>El Paso County Medical Society (Colorado)	North Carolina Medical Society</a:t>
            </a:r>
          </a:p>
          <a:p>
            <a:pPr lvl="0">
              <a:buNone/>
            </a:pPr>
            <a:r>
              <a:rPr lang="en-US" sz="1800" dirty="0" smtClean="0"/>
              <a:t>Florida Medical Association				South Carolina Medical Association</a:t>
            </a:r>
          </a:p>
          <a:p>
            <a:pPr lvl="0">
              <a:buNone/>
            </a:pPr>
            <a:r>
              <a:rPr lang="en-US" sz="1800" dirty="0" smtClean="0"/>
              <a:t>Hawaii Medical Society					Tennessee Medical Association</a:t>
            </a:r>
          </a:p>
          <a:p>
            <a:pPr lvl="0">
              <a:buNone/>
            </a:pPr>
            <a:r>
              <a:rPr lang="en-US" sz="1800" dirty="0" smtClean="0"/>
              <a:t>Louisiana State Medical Society			Texas Medical Association</a:t>
            </a:r>
          </a:p>
          <a:p>
            <a:pPr lvl="0">
              <a:buNone/>
            </a:pPr>
            <a:r>
              <a:rPr lang="en-US" sz="1800" dirty="0" smtClean="0"/>
              <a:t>Medical Association of Georgia			Vermont Medical Society</a:t>
            </a:r>
          </a:p>
          <a:p>
            <a:pPr lvl="0">
              <a:buNone/>
            </a:pPr>
            <a:r>
              <a:rPr lang="en-US" sz="1800" dirty="0" smtClean="0"/>
              <a:t>Medical Society of New Jersey			Washington State Medical Association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5C0-6CBE-4EF0-9838-089B1B82C2C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3336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Physicians Foundation </a:t>
            </a:r>
            <a:br>
              <a:rPr lang="en-US" dirty="0" smtClean="0"/>
            </a:br>
            <a:r>
              <a:rPr lang="en-US" dirty="0" smtClean="0"/>
              <a:t>Communications Activities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1" y="1558925"/>
            <a:ext cx="523875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Physicians Foundation Forbes Channel</a:t>
            </a:r>
          </a:p>
          <a:p>
            <a:pPr lvl="1" eaLnBrk="1" hangingPunct="1"/>
            <a:r>
              <a:rPr lang="en-US" sz="2400" dirty="0" smtClean="0"/>
              <a:t>Launched channel in October 2013</a:t>
            </a:r>
          </a:p>
          <a:p>
            <a:pPr lvl="1" eaLnBrk="1" hangingPunct="1"/>
            <a:r>
              <a:rPr lang="en-US" sz="2400" dirty="0" smtClean="0"/>
              <a:t>Foundation perspective </a:t>
            </a:r>
            <a:r>
              <a:rPr lang="en-US" sz="2400" dirty="0"/>
              <a:t>on key </a:t>
            </a:r>
            <a:r>
              <a:rPr lang="en-US" sz="2400" dirty="0" smtClean="0"/>
              <a:t>healthcare issues</a:t>
            </a:r>
          </a:p>
          <a:p>
            <a:pPr lvl="2" eaLnBrk="1" hangingPunct="1"/>
            <a:r>
              <a:rPr lang="en-US" sz="2000" dirty="0"/>
              <a:t>R</a:t>
            </a:r>
            <a:r>
              <a:rPr lang="en-US" sz="2000" dirty="0" smtClean="0"/>
              <a:t>ising </a:t>
            </a:r>
            <a:r>
              <a:rPr lang="en-US" sz="2000" dirty="0"/>
              <a:t>healthcare </a:t>
            </a:r>
            <a:r>
              <a:rPr lang="en-US" sz="2000" dirty="0" smtClean="0"/>
              <a:t>costs</a:t>
            </a:r>
          </a:p>
          <a:p>
            <a:pPr lvl="2" eaLnBrk="1" hangingPunct="1"/>
            <a:r>
              <a:rPr lang="en-US" sz="2000" dirty="0"/>
              <a:t>R</a:t>
            </a:r>
            <a:r>
              <a:rPr lang="en-US" sz="2000" dirty="0" smtClean="0"/>
              <a:t>egulatory </a:t>
            </a:r>
            <a:r>
              <a:rPr lang="en-US" sz="2000" dirty="0"/>
              <a:t>impacts on physician </a:t>
            </a:r>
            <a:r>
              <a:rPr lang="en-US" sz="2000" dirty="0" smtClean="0"/>
              <a:t>morale and patient care</a:t>
            </a:r>
          </a:p>
          <a:p>
            <a:pPr lvl="2" eaLnBrk="1" hangingPunct="1"/>
            <a:r>
              <a:rPr lang="en-US" sz="2000" dirty="0"/>
              <a:t>I</a:t>
            </a:r>
            <a:r>
              <a:rPr lang="en-US" sz="2000" dirty="0" smtClean="0"/>
              <a:t>ncreasing </a:t>
            </a:r>
            <a:r>
              <a:rPr lang="en-US" sz="2000" dirty="0"/>
              <a:t>complexity of </a:t>
            </a:r>
            <a:r>
              <a:rPr lang="en-US" sz="2000" dirty="0" smtClean="0"/>
              <a:t>healthcare system</a:t>
            </a:r>
            <a:endParaRPr lang="en-US" sz="2000" dirty="0"/>
          </a:p>
          <a:p>
            <a:pPr marL="914400" lvl="2" indent="0" eaLnBrk="1" hangingPunct="1">
              <a:buNone/>
            </a:pP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5C0-6CBE-4EF0-9838-089B1B82C2C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1638299"/>
            <a:ext cx="3137341" cy="34766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12888" y="6084888"/>
            <a:ext cx="4887912" cy="365125"/>
          </a:xfrm>
        </p:spPr>
        <p:txBody>
          <a:bodyPr/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hlinkClick r:id="rId4"/>
              </a:rPr>
              <a:t>http</a:t>
            </a:r>
            <a:r>
              <a:rPr lang="en-US" sz="1600" dirty="0">
                <a:hlinkClick r:id="rId4"/>
              </a:rPr>
              <a:t>://www.forbes.com/sites/physiciansfoundation/</a:t>
            </a:r>
            <a:endParaRPr lang="en-US" sz="1600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67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3336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Physicians Foundation </a:t>
            </a:r>
            <a:br>
              <a:rPr lang="en-US" dirty="0" smtClean="0"/>
            </a:br>
            <a:r>
              <a:rPr lang="en-US" dirty="0" smtClean="0"/>
              <a:t> Grant-making Activities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558925"/>
            <a:ext cx="5583165" cy="529907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Grant-making Overview  </a:t>
            </a:r>
          </a:p>
          <a:p>
            <a:pPr lvl="1" eaLnBrk="1" hangingPunct="1"/>
            <a:r>
              <a:rPr lang="en-US" sz="2400" dirty="0" smtClean="0"/>
              <a:t>Over </a:t>
            </a:r>
            <a:r>
              <a:rPr lang="en-US" sz="2400" b="1" dirty="0" smtClean="0"/>
              <a:t>$33 million </a:t>
            </a:r>
            <a:r>
              <a:rPr lang="en-US" sz="2400" dirty="0" smtClean="0"/>
              <a:t>awarded since 2005</a:t>
            </a:r>
          </a:p>
          <a:p>
            <a:pPr lvl="2" eaLnBrk="1" hangingPunct="1"/>
            <a:r>
              <a:rPr lang="en-US" sz="2200" dirty="0" smtClean="0"/>
              <a:t>133 research and leadership grants awarded </a:t>
            </a:r>
          </a:p>
          <a:p>
            <a:pPr lvl="2" eaLnBrk="1" hangingPunct="1"/>
            <a:r>
              <a:rPr lang="en-US" sz="2200" dirty="0" smtClean="0"/>
              <a:t>55 physician leadership grants, over </a:t>
            </a:r>
            <a:r>
              <a:rPr lang="en-US" sz="2200" b="1" dirty="0" smtClean="0"/>
              <a:t>$5.5 million </a:t>
            </a:r>
            <a:r>
              <a:rPr lang="en-US" sz="2200" dirty="0" smtClean="0"/>
              <a:t>awarded </a:t>
            </a:r>
          </a:p>
          <a:p>
            <a:pPr eaLnBrk="1" hangingPunct="1"/>
            <a:r>
              <a:rPr lang="en-US" sz="2800" dirty="0" smtClean="0"/>
              <a:t>Physician Leadership Academy </a:t>
            </a:r>
          </a:p>
          <a:p>
            <a:pPr lvl="1" eaLnBrk="1" hangingPunct="1"/>
            <a:r>
              <a:rPr lang="en-US" sz="2400" dirty="0" smtClean="0"/>
              <a:t>Will be hosted at Duke University June 18-21, 2014</a:t>
            </a:r>
          </a:p>
          <a:p>
            <a:pPr lvl="1" eaLnBrk="1" hangingPunct="1"/>
            <a:r>
              <a:rPr lang="en-US" sz="2400" dirty="0" smtClean="0"/>
              <a:t>Graduated over 110 physician leaders</a:t>
            </a:r>
            <a:endParaRPr lang="en-US" dirty="0" smtClean="0"/>
          </a:p>
          <a:p>
            <a:pPr marL="914400" lvl="2" indent="0" eaLnBrk="1" hangingPunct="1">
              <a:buNone/>
            </a:pP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5C0-6CBE-4EF0-9838-089B1B82C2C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366" y="2371725"/>
            <a:ext cx="2855984" cy="19023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266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3336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Physicians Foundation </a:t>
            </a:r>
            <a:br>
              <a:rPr lang="en-US" dirty="0" smtClean="0"/>
            </a:br>
            <a:r>
              <a:rPr lang="en-US" dirty="0" smtClean="0"/>
              <a:t>Grantmaking Activities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5C0-6CBE-4EF0-9838-089B1B82C2C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12888" y="6356350"/>
            <a:ext cx="4945062" cy="365125"/>
          </a:xfrm>
        </p:spPr>
        <p:txBody>
          <a:bodyPr/>
          <a:lstStyle/>
          <a:p>
            <a:pPr>
              <a:defRPr/>
            </a:pPr>
            <a:r>
              <a:rPr lang="en-US" sz="1600" u="sng" dirty="0">
                <a:hlinkClick r:id="rId3"/>
              </a:rPr>
              <a:t>http://www.physiciansfoundation.org/healthcare-grants/grant-resources/</a:t>
            </a:r>
            <a:endParaRPr lang="en-US" sz="1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There have been 28 Physician Leadership Grants awarded since 2012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" name="Picture 10" descr="PF Char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607237"/>
            <a:ext cx="8077200" cy="2815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Physicians Foundation</a:t>
            </a:r>
            <a:br>
              <a:rPr lang="en-US" dirty="0" smtClean="0"/>
            </a:br>
            <a:r>
              <a:rPr lang="en-US" dirty="0" smtClean="0"/>
              <a:t>Grant-making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UNC </a:t>
            </a:r>
            <a:r>
              <a:rPr lang="en-US" sz="2800" dirty="0" err="1" smtClean="0"/>
              <a:t>FutureDocs</a:t>
            </a:r>
            <a:r>
              <a:rPr lang="en-US" sz="2800" dirty="0" smtClean="0"/>
              <a:t> Forecasting Tool </a:t>
            </a:r>
          </a:p>
          <a:p>
            <a:pPr lvl="1"/>
            <a:r>
              <a:rPr lang="en-US" sz="2400" b="1" dirty="0" smtClean="0"/>
              <a:t>Goal: </a:t>
            </a:r>
            <a:r>
              <a:rPr lang="en-US" sz="2400" dirty="0" smtClean="0"/>
              <a:t>To engage clinicians, policy makers, educators, </a:t>
            </a:r>
            <a:br>
              <a:rPr lang="en-US" sz="2400" dirty="0" smtClean="0"/>
            </a:br>
            <a:r>
              <a:rPr lang="en-US" sz="2400" dirty="0" smtClean="0"/>
              <a:t>health systems and others in using tool to understand (and debate) workforce issues</a:t>
            </a:r>
          </a:p>
          <a:p>
            <a:pPr lvl="2"/>
            <a:r>
              <a:rPr lang="en-US" sz="2000" dirty="0" smtClean="0"/>
              <a:t>First </a:t>
            </a:r>
            <a:r>
              <a:rPr lang="en-US" sz="2000" dirty="0"/>
              <a:t>Open Source Physician Projection </a:t>
            </a:r>
            <a:r>
              <a:rPr lang="en-US" sz="2000" dirty="0" smtClean="0"/>
              <a:t>Model</a:t>
            </a:r>
          </a:p>
          <a:p>
            <a:pPr lvl="2"/>
            <a:r>
              <a:rPr lang="en-US" sz="2000" dirty="0" smtClean="0"/>
              <a:t>Designed to harness power of interactive data and maps to visualize supply, utilization, shortages / surplus of physicians</a:t>
            </a:r>
          </a:p>
          <a:p>
            <a:pPr lvl="2"/>
            <a:r>
              <a:rPr lang="en-US" sz="2000" dirty="0" smtClean="0"/>
              <a:t>Maps </a:t>
            </a:r>
            <a:r>
              <a:rPr lang="en-US" sz="2000" dirty="0"/>
              <a:t>provide way to understand geographic </a:t>
            </a:r>
            <a:br>
              <a:rPr lang="en-US" sz="2000" dirty="0"/>
            </a:br>
            <a:r>
              <a:rPr lang="en-US" sz="2000" dirty="0"/>
              <a:t>imbalances and pockets of regionalized </a:t>
            </a:r>
            <a:r>
              <a:rPr lang="en-US" sz="2000" dirty="0" smtClean="0"/>
              <a:t>care</a:t>
            </a:r>
          </a:p>
          <a:p>
            <a:pPr lvl="2"/>
            <a:r>
              <a:rPr lang="en-US" sz="2000" dirty="0" smtClean="0"/>
              <a:t>Beta testing currently in progress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5C0-6CBE-4EF0-9838-089B1B82C2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1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Physicians Foundation</a:t>
            </a:r>
            <a:br>
              <a:rPr lang="en-US" dirty="0" smtClean="0"/>
            </a:br>
            <a:r>
              <a:rPr lang="en-US" dirty="0" smtClean="0"/>
              <a:t>Grant-making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Next few examples show surplus/shortage estimates for outpatient endocrine and respiratory services</a:t>
            </a:r>
          </a:p>
          <a:p>
            <a:r>
              <a:rPr lang="en-US" sz="2800" dirty="0" smtClean="0"/>
              <a:t>Based on “relative” shortage measure for each clinical service area (CSA) in each geography = supply of visits physicians in that total service area (TSA) can provide </a:t>
            </a:r>
            <a:r>
              <a:rPr lang="en-US" sz="2800" b="1" u="sng" dirty="0" smtClean="0"/>
              <a:t>divided by </a:t>
            </a:r>
            <a:r>
              <a:rPr lang="en-US" sz="2800" dirty="0" smtClean="0"/>
              <a:t>the utilization of visits needed by population in the TSA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800" b="1" dirty="0" smtClean="0">
                <a:solidFill>
                  <a:srgbClr val="CF5C3D"/>
                </a:solidFill>
              </a:rPr>
              <a:t>&lt;.85=shortage       .85-1.15=in balance     &gt;1.15=surplus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5C0-6CBE-4EF0-9838-089B1B82C2C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 flipV="1">
            <a:off x="609600" y="5591173"/>
            <a:ext cx="7953375" cy="45719"/>
          </a:xfrm>
          <a:prstGeom prst="rect">
            <a:avLst/>
          </a:prstGeom>
          <a:gradFill flip="none" rotWithShape="1">
            <a:gsLst>
              <a:gs pos="0">
                <a:srgbClr val="CF5C3D"/>
              </a:gs>
              <a:gs pos="67000">
                <a:schemeClr val="bg1"/>
              </a:gs>
              <a:gs pos="33000">
                <a:schemeClr val="bg1"/>
              </a:gs>
              <a:gs pos="100000">
                <a:srgbClr val="445C8C"/>
              </a:gs>
            </a:gsLst>
            <a:lin ang="0" scaled="1"/>
            <a:tileRect/>
          </a:gra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5C0-6CBE-4EF0-9838-089B1B82C2C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" t="3608" r="2995" b="2903"/>
          <a:stretch/>
        </p:blipFill>
        <p:spPr>
          <a:xfrm>
            <a:off x="-49904" y="0"/>
            <a:ext cx="9193904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 flipH="1">
            <a:off x="6958013" y="4555457"/>
            <a:ext cx="642937" cy="45118"/>
          </a:xfrm>
          <a:prstGeom prst="line">
            <a:avLst/>
          </a:prstGeom>
          <a:noFill/>
          <a:ln w="28575" cap="rnd" cmpd="sng" algn="ctr">
            <a:solidFill>
              <a:srgbClr val="6E9E6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7600950" y="4402223"/>
            <a:ext cx="831850" cy="30646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200" i="1" dirty="0" smtClean="0">
                <a:latin typeface="Calibri" panose="020F0502020204030204" pitchFamily="34" charset="0"/>
              </a:rPr>
              <a:t>Ocala, FL</a:t>
            </a:r>
            <a:endParaRPr lang="en-US" sz="1200" i="1" dirty="0">
              <a:latin typeface="Calibri" panose="020F050202020403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 flipV="1">
            <a:off x="6007596" y="4402223"/>
            <a:ext cx="1257259" cy="1207247"/>
          </a:xfrm>
          <a:prstGeom prst="line">
            <a:avLst/>
          </a:prstGeom>
          <a:noFill/>
          <a:ln w="28575" cap="rnd" cmpd="sng" algn="ctr">
            <a:solidFill>
              <a:srgbClr val="6E9E6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958013" y="5609470"/>
            <a:ext cx="831850" cy="30646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200" i="1" dirty="0" smtClean="0">
                <a:latin typeface="Calibri" panose="020F0502020204030204" pitchFamily="34" charset="0"/>
              </a:rPr>
              <a:t>Mobile, AL</a:t>
            </a:r>
            <a:endParaRPr lang="en-US" sz="1200" i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3463</TotalTime>
  <Words>664</Words>
  <Application>Microsoft Office PowerPoint</Application>
  <PresentationFormat>On-screen Show (4:3)</PresentationFormat>
  <Paragraphs>203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ＭＳ Ｐゴシック</vt:lpstr>
      <vt:lpstr>Arial</vt:lpstr>
      <vt:lpstr>Calibri</vt:lpstr>
      <vt:lpstr>Office Theme</vt:lpstr>
      <vt:lpstr>The Physicians Foundation</vt:lpstr>
      <vt:lpstr>The Physicians Foundation  Overview</vt:lpstr>
      <vt:lpstr>The Physicians Foundation  Signatory Medical Societies</vt:lpstr>
      <vt:lpstr>The Physicians Foundation  Communications Activities</vt:lpstr>
      <vt:lpstr>The Physicians Foundation   Grant-making Activities</vt:lpstr>
      <vt:lpstr>The Physicians Foundation  Grantmaking Activities</vt:lpstr>
      <vt:lpstr>The Physicians Foundation Grant-making Activities</vt:lpstr>
      <vt:lpstr>The Physicians Foundation Grant-making Activities</vt:lpstr>
      <vt:lpstr>PowerPoint Presentation</vt:lpstr>
      <vt:lpstr>The Physicians Foundation Grant-making Activities</vt:lpstr>
      <vt:lpstr>The Physicians Foundation Grant-making Activities</vt:lpstr>
      <vt:lpstr>PowerPoint Presentation</vt:lpstr>
      <vt:lpstr>The Physicians Foundation Grant-making Activities</vt:lpstr>
      <vt:lpstr>The Physicians Foundation Grantmaking Activities</vt:lpstr>
      <vt:lpstr>The Physicians Foundation Grant-making Activities</vt:lpstr>
      <vt:lpstr>The Physicians Foundation Grant-making Activities</vt:lpstr>
      <vt:lpstr>The Physicians Foundation Research Activities</vt:lpstr>
      <vt:lpstr>The Physicians Foundation Research Activities</vt:lpstr>
      <vt:lpstr>The Physicians Foundation  Research Activities</vt:lpstr>
      <vt:lpstr>The Physicians Foundation Research Activities</vt:lpstr>
      <vt:lpstr>The Physicians Foundation OSMAP Collaboration</vt:lpstr>
      <vt:lpstr>Questions or Comments?</vt:lpstr>
    </vt:vector>
  </TitlesOfParts>
  <Company>CooperKatz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Physicians Foundation PowerPoint Options</dc:title>
  <dc:creator>Julia Bayer</dc:creator>
  <cp:lastModifiedBy>Brian Foy</cp:lastModifiedBy>
  <cp:revision>410</cp:revision>
  <dcterms:created xsi:type="dcterms:W3CDTF">2013-11-08T14:49:31Z</dcterms:created>
  <dcterms:modified xsi:type="dcterms:W3CDTF">2014-06-06T18:41:06Z</dcterms:modified>
</cp:coreProperties>
</file>