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73" r:id="rId3"/>
    <p:sldId id="274" r:id="rId4"/>
    <p:sldId id="286" r:id="rId5"/>
    <p:sldId id="290" r:id="rId6"/>
    <p:sldId id="299" r:id="rId7"/>
    <p:sldId id="285" r:id="rId8"/>
    <p:sldId id="297" r:id="rId9"/>
    <p:sldId id="268" r:id="rId10"/>
    <p:sldId id="289" r:id="rId11"/>
    <p:sldId id="293" r:id="rId12"/>
    <p:sldId id="295" r:id="rId13"/>
    <p:sldId id="296" r:id="rId14"/>
    <p:sldId id="270" r:id="rId1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08C"/>
    <a:srgbClr val="F8A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344" autoAdjust="0"/>
  </p:normalViewPr>
  <p:slideViewPr>
    <p:cSldViewPr snapToGrid="0" snapToObjects="1">
      <p:cViewPr>
        <p:scale>
          <a:sx n="108" d="100"/>
          <a:sy n="108" d="100"/>
        </p:scale>
        <p:origin x="-7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2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3326A7-FD1C-4279-91CF-B9995DB9C500}" type="datetimeFigureOut">
              <a:rPr lang="en-US" smtClean="0"/>
              <a:pPr/>
              <a:t>11/12/2013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CB5B56F-AB76-48DB-98FD-BC32EF0B9F0F}" type="slidenum">
              <a:rPr lang="en-US" smtClean="0"/>
              <a:pPr/>
              <a:t>‹#›</a:t>
            </a:fld>
            <a:endParaRPr lang="en-US"/>
          </a:p>
        </p:txBody>
      </p:sp>
    </p:spTree>
    <p:extLst>
      <p:ext uri="{BB962C8B-B14F-4D97-AF65-F5344CB8AC3E}">
        <p14:creationId xmlns:p14="http://schemas.microsoft.com/office/powerpoint/2010/main" val="200440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1</a:t>
            </a:fld>
            <a:endParaRPr lang="en-US"/>
          </a:p>
        </p:txBody>
      </p:sp>
    </p:spTree>
    <p:extLst>
      <p:ext uri="{BB962C8B-B14F-4D97-AF65-F5344CB8AC3E}">
        <p14:creationId xmlns:p14="http://schemas.microsoft.com/office/powerpoint/2010/main" val="49753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1"/>
            <a:r>
              <a:rPr lang="en-US" b="1" dirty="0" smtClean="0"/>
              <a:t>AAMSE survey:</a:t>
            </a:r>
          </a:p>
          <a:p>
            <a:pPr lvl="1"/>
            <a:endParaRPr lang="en-US" dirty="0" smtClean="0"/>
          </a:p>
          <a:p>
            <a:pPr lvl="1"/>
            <a:r>
              <a:rPr lang="en-US" dirty="0" smtClean="0"/>
              <a:t>- The </a:t>
            </a:r>
            <a:r>
              <a:rPr lang="en-US" dirty="0"/>
              <a:t>proposed report will serve as a resource for societies to first understand the changing landscape of physician employment by reporting on the current demographic changes in the physician workforce. The report will then provide a systematic review of the programs and services state medical societies have implemented (or are planning to implement) to serve the needs of employed physicians. The review will report the successes, challenges and any outcomes from each state’s programs</a:t>
            </a:r>
            <a:r>
              <a:rPr lang="en-US" dirty="0" smtClean="0"/>
              <a:t>.</a:t>
            </a:r>
            <a:r>
              <a:rPr lang="en-US" dirty="0"/>
              <a:t> The report will be distributed to the AAMSE membership by late fall. </a:t>
            </a:r>
          </a:p>
          <a:p>
            <a:r>
              <a:rPr lang="en-US" dirty="0"/>
              <a:t> </a:t>
            </a:r>
          </a:p>
          <a:p>
            <a:pPr lvl="1"/>
            <a:endParaRPr lang="en-US" dirty="0"/>
          </a:p>
          <a:p>
            <a:pPr lvl="1"/>
            <a:r>
              <a:rPr lang="en-US" b="1" dirty="0" smtClean="0"/>
              <a:t>Health Leads:</a:t>
            </a:r>
          </a:p>
          <a:p>
            <a:pPr lvl="1"/>
            <a:endParaRPr lang="en-US" dirty="0" smtClean="0"/>
          </a:p>
          <a:p>
            <a:pPr marL="640594" lvl="1" indent="-174708">
              <a:buFontTx/>
              <a:buChar char="-"/>
            </a:pPr>
            <a:r>
              <a:rPr lang="en-US" dirty="0" smtClean="0"/>
              <a:t>Foundation awarded $1 million </a:t>
            </a:r>
            <a:r>
              <a:rPr lang="en-US" dirty="0"/>
              <a:t>in unrestricted operating funds over three years </a:t>
            </a:r>
            <a:r>
              <a:rPr lang="en-US" dirty="0" smtClean="0"/>
              <a:t>to </a:t>
            </a:r>
            <a:r>
              <a:rPr lang="en-US" dirty="0"/>
              <a:t>launch </a:t>
            </a:r>
            <a:r>
              <a:rPr lang="en-US" dirty="0" smtClean="0"/>
              <a:t>next </a:t>
            </a:r>
            <a:r>
              <a:rPr lang="en-US" dirty="0"/>
              <a:t>phase of organizational </a:t>
            </a:r>
            <a:r>
              <a:rPr lang="en-US" dirty="0" smtClean="0"/>
              <a:t>impact</a:t>
            </a:r>
          </a:p>
          <a:p>
            <a:pPr marL="640594" lvl="1" indent="-174708">
              <a:buFontTx/>
              <a:buChar char="-"/>
            </a:pPr>
            <a:r>
              <a:rPr lang="en-US" dirty="0" smtClean="0"/>
              <a:t>Specifically</a:t>
            </a:r>
            <a:r>
              <a:rPr lang="en-US" dirty="0"/>
              <a:t>, </a:t>
            </a:r>
            <a:r>
              <a:rPr lang="en-US" dirty="0" smtClean="0"/>
              <a:t>the support will help Health Leads pursue </a:t>
            </a:r>
            <a:r>
              <a:rPr lang="en-US" dirty="0"/>
              <a:t>an ambitious strategy </a:t>
            </a:r>
            <a:r>
              <a:rPr lang="en-US" dirty="0" smtClean="0"/>
              <a:t>of:</a:t>
            </a:r>
          </a:p>
          <a:p>
            <a:pPr marL="1106481" lvl="2" indent="-174708">
              <a:buFontTx/>
              <a:buChar char="-"/>
            </a:pPr>
            <a:r>
              <a:rPr lang="en-US" dirty="0" smtClean="0"/>
              <a:t>(</a:t>
            </a:r>
            <a:r>
              <a:rPr lang="en-US" dirty="0"/>
              <a:t>1) rapidly growing Health Leads’ operational footprint to provide thousands of physicians with the tools and infrastructure to address their patients’ basic resource </a:t>
            </a:r>
            <a:r>
              <a:rPr lang="en-US" dirty="0" smtClean="0"/>
              <a:t>needs; </a:t>
            </a:r>
            <a:r>
              <a:rPr lang="en-US" dirty="0"/>
              <a:t>and </a:t>
            </a:r>
            <a:endParaRPr lang="en-US" dirty="0" smtClean="0"/>
          </a:p>
          <a:p>
            <a:pPr marL="1106481" lvl="2" indent="-174708">
              <a:buFontTx/>
              <a:buChar char="-"/>
            </a:pPr>
            <a:r>
              <a:rPr lang="en-US" dirty="0" smtClean="0"/>
              <a:t>(</a:t>
            </a:r>
            <a:r>
              <a:rPr lang="en-US" dirty="0"/>
              <a:t>2) positioning Health Leads to lead the sector in realizing a healthcare system that addresses all patients’ basic resource needs as a standard part of quality care, through convening and engaging physician-leaders alongside a set of diverse healthcare </a:t>
            </a:r>
            <a:r>
              <a:rPr lang="en-US" dirty="0" smtClean="0"/>
              <a:t>stakeholders</a:t>
            </a:r>
          </a:p>
          <a:p>
            <a:pPr lvl="1"/>
            <a:endParaRPr lang="en-US" dirty="0" smtClean="0"/>
          </a:p>
          <a:p>
            <a:pPr lvl="1"/>
            <a:r>
              <a:rPr lang="en-US" b="1" dirty="0" smtClean="0"/>
              <a:t>Resident / Fellow Physician Leadership Grant:</a:t>
            </a:r>
          </a:p>
          <a:p>
            <a:pPr lvl="1"/>
            <a:endParaRPr lang="en-US" dirty="0" smtClean="0"/>
          </a:p>
          <a:p>
            <a:pPr lvl="1"/>
            <a:r>
              <a:rPr lang="en-US" dirty="0" smtClean="0"/>
              <a:t>- The PF will </a:t>
            </a:r>
            <a:r>
              <a:rPr lang="en-US" dirty="0"/>
              <a:t>be inviting a targeted group to apply to develop a Physician Leadership curriculum for Residents. </a:t>
            </a:r>
            <a:r>
              <a:rPr lang="en-US" dirty="0" smtClean="0"/>
              <a:t>Once </a:t>
            </a:r>
            <a:r>
              <a:rPr lang="en-US" dirty="0"/>
              <a:t>the curriculum is developed, the PF may release an RFP to organizations to implement the curriculum.</a:t>
            </a:r>
            <a:endParaRPr lang="en-US" dirty="0" smtClean="0"/>
          </a:p>
          <a:p>
            <a:pPr lvl="1"/>
            <a:endParaRPr lang="en-US" dirty="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9CB5B56F-AB76-48DB-98FD-BC32EF0B9F0F}" type="slidenum">
              <a:rPr lang="en-US" smtClean="0"/>
              <a:pPr/>
              <a:t>10</a:t>
            </a:fld>
            <a:endParaRPr lang="en-US"/>
          </a:p>
        </p:txBody>
      </p:sp>
    </p:spTree>
    <p:extLst>
      <p:ext uri="{BB962C8B-B14F-4D97-AF65-F5344CB8AC3E}">
        <p14:creationId xmlns:p14="http://schemas.microsoft.com/office/powerpoint/2010/main" val="940655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11</a:t>
            </a:fld>
            <a:endParaRPr lang="en-US"/>
          </a:p>
        </p:txBody>
      </p:sp>
    </p:spTree>
    <p:extLst>
      <p:ext uri="{BB962C8B-B14F-4D97-AF65-F5344CB8AC3E}">
        <p14:creationId xmlns:p14="http://schemas.microsoft.com/office/powerpoint/2010/main" val="1234988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research is to develop a study to test the hypothesis that physician-led delivery systems are better based on selected metrics</a:t>
            </a:r>
          </a:p>
        </p:txBody>
      </p:sp>
      <p:sp>
        <p:nvSpPr>
          <p:cNvPr id="4" name="Slide Number Placeholder 3"/>
          <p:cNvSpPr>
            <a:spLocks noGrp="1"/>
          </p:cNvSpPr>
          <p:nvPr>
            <p:ph type="sldNum" sz="quarter" idx="10"/>
          </p:nvPr>
        </p:nvSpPr>
        <p:spPr/>
        <p:txBody>
          <a:bodyPr/>
          <a:lstStyle/>
          <a:p>
            <a:fld id="{9CB5B56F-AB76-48DB-98FD-BC32EF0B9F0F}" type="slidenum">
              <a:rPr lang="en-US" smtClean="0"/>
              <a:pPr/>
              <a:t>12</a:t>
            </a:fld>
            <a:endParaRPr lang="en-US"/>
          </a:p>
        </p:txBody>
      </p:sp>
    </p:spTree>
    <p:extLst>
      <p:ext uri="{BB962C8B-B14F-4D97-AF65-F5344CB8AC3E}">
        <p14:creationId xmlns:p14="http://schemas.microsoft.com/office/powerpoint/2010/main" val="399403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13</a:t>
            </a:fld>
            <a:endParaRPr lang="en-US"/>
          </a:p>
        </p:txBody>
      </p:sp>
    </p:spTree>
    <p:extLst>
      <p:ext uri="{BB962C8B-B14F-4D97-AF65-F5344CB8AC3E}">
        <p14:creationId xmlns:p14="http://schemas.microsoft.com/office/powerpoint/2010/main" val="408013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14</a:t>
            </a:fld>
            <a:endParaRPr lang="en-US"/>
          </a:p>
        </p:txBody>
      </p:sp>
    </p:spTree>
    <p:extLst>
      <p:ext uri="{BB962C8B-B14F-4D97-AF65-F5344CB8AC3E}">
        <p14:creationId xmlns:p14="http://schemas.microsoft.com/office/powerpoint/2010/main" val="249714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2</a:t>
            </a:fld>
            <a:endParaRPr lang="en-US"/>
          </a:p>
        </p:txBody>
      </p:sp>
    </p:spTree>
    <p:extLst>
      <p:ext uri="{BB962C8B-B14F-4D97-AF65-F5344CB8AC3E}">
        <p14:creationId xmlns:p14="http://schemas.microsoft.com/office/powerpoint/2010/main" val="277706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3</a:t>
            </a:fld>
            <a:endParaRPr lang="en-US"/>
          </a:p>
        </p:txBody>
      </p:sp>
    </p:spTree>
    <p:extLst>
      <p:ext uri="{BB962C8B-B14F-4D97-AF65-F5344CB8AC3E}">
        <p14:creationId xmlns:p14="http://schemas.microsoft.com/office/powerpoint/2010/main" val="364927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9CB5B56F-AB76-48DB-98FD-BC32EF0B9F0F}" type="slidenum">
              <a:rPr lang="en-US" smtClean="0"/>
              <a:pPr/>
              <a:t>4</a:t>
            </a:fld>
            <a:endParaRPr lang="en-US"/>
          </a:p>
        </p:txBody>
      </p:sp>
    </p:spTree>
    <p:extLst>
      <p:ext uri="{BB962C8B-B14F-4D97-AF65-F5344CB8AC3E}">
        <p14:creationId xmlns:p14="http://schemas.microsoft.com/office/powerpoint/2010/main" val="232906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9CB5B56F-AB76-48DB-98FD-BC32EF0B9F0F}" type="slidenum">
              <a:rPr lang="en-US" smtClean="0"/>
              <a:pPr/>
              <a:t>5</a:t>
            </a:fld>
            <a:endParaRPr lang="en-US"/>
          </a:p>
        </p:txBody>
      </p:sp>
    </p:spTree>
    <p:extLst>
      <p:ext uri="{BB962C8B-B14F-4D97-AF65-F5344CB8AC3E}">
        <p14:creationId xmlns:p14="http://schemas.microsoft.com/office/powerpoint/2010/main" val="381042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B5B56F-AB76-48DB-98FD-BC32EF0B9F0F}" type="slidenum">
              <a:rPr lang="en-US" smtClean="0"/>
              <a:pPr/>
              <a:t>6</a:t>
            </a:fld>
            <a:endParaRPr lang="en-US"/>
          </a:p>
        </p:txBody>
      </p:sp>
    </p:spTree>
    <p:extLst>
      <p:ext uri="{BB962C8B-B14F-4D97-AF65-F5344CB8AC3E}">
        <p14:creationId xmlns:p14="http://schemas.microsoft.com/office/powerpoint/2010/main" val="181459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9CB5B56F-AB76-48DB-98FD-BC32EF0B9F0F}" type="slidenum">
              <a:rPr lang="en-US" smtClean="0"/>
              <a:pPr/>
              <a:t>7</a:t>
            </a:fld>
            <a:endParaRPr lang="en-US"/>
          </a:p>
        </p:txBody>
      </p:sp>
    </p:spTree>
    <p:extLst>
      <p:ext uri="{BB962C8B-B14F-4D97-AF65-F5344CB8AC3E}">
        <p14:creationId xmlns:p14="http://schemas.microsoft.com/office/powerpoint/2010/main" val="291928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9CB5B56F-AB76-48DB-98FD-BC32EF0B9F0F}" type="slidenum">
              <a:rPr lang="en-US" smtClean="0"/>
              <a:pPr/>
              <a:t>8</a:t>
            </a:fld>
            <a:endParaRPr lang="en-US"/>
          </a:p>
        </p:txBody>
      </p:sp>
    </p:spTree>
    <p:extLst>
      <p:ext uri="{BB962C8B-B14F-4D97-AF65-F5344CB8AC3E}">
        <p14:creationId xmlns:p14="http://schemas.microsoft.com/office/powerpoint/2010/main" val="138184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Details on grants featured in press release:</a:t>
            </a:r>
          </a:p>
          <a:p>
            <a:endParaRPr lang="en-US" dirty="0"/>
          </a:p>
          <a:p>
            <a:pPr marL="174708" indent="-174708">
              <a:buFontTx/>
              <a:buChar char="-"/>
            </a:pPr>
            <a:r>
              <a:rPr lang="en-US" dirty="0" smtClean="0"/>
              <a:t>Colorado Medical Society Foundation (HIT grant – $150,000)</a:t>
            </a:r>
          </a:p>
          <a:p>
            <a:pPr marL="640594" lvl="1" indent="-174708">
              <a:buFontTx/>
              <a:buChar char="-"/>
            </a:pPr>
            <a:r>
              <a:rPr lang="en-US" dirty="0"/>
              <a:t>Conducted more than 10 physician workshops across the state on meaningful use and a statewide summit on EHR selection; developed online physician portal with </a:t>
            </a:r>
            <a:r>
              <a:rPr lang="en-US" dirty="0" smtClean="0"/>
              <a:t>resources</a:t>
            </a:r>
          </a:p>
          <a:p>
            <a:pPr lvl="1"/>
            <a:endParaRPr lang="en-US" dirty="0" smtClean="0"/>
          </a:p>
          <a:p>
            <a:pPr marL="174708" indent="-174708">
              <a:buFontTx/>
              <a:buChar char="-"/>
            </a:pPr>
            <a:r>
              <a:rPr lang="en-US" dirty="0" smtClean="0"/>
              <a:t>Maine Primary Care Association (HIT grant – $150,000)</a:t>
            </a:r>
          </a:p>
          <a:p>
            <a:pPr marL="640594" lvl="1" indent="-174708">
              <a:buFontTx/>
              <a:buChar char="-"/>
            </a:pPr>
            <a:r>
              <a:rPr lang="en-US" dirty="0" smtClean="0"/>
              <a:t>Expanded </a:t>
            </a:r>
            <a:r>
              <a:rPr lang="en-US" dirty="0"/>
              <a:t>data warehouse to provide EHR hosting for small </a:t>
            </a:r>
            <a:r>
              <a:rPr lang="en-US" dirty="0" smtClean="0"/>
              <a:t>practices</a:t>
            </a:r>
          </a:p>
          <a:p>
            <a:pPr marL="640594" lvl="1" indent="-174708">
              <a:buFontTx/>
              <a:buChar char="-"/>
            </a:pPr>
            <a:r>
              <a:rPr lang="en-US" dirty="0" smtClean="0"/>
              <a:t>Connected </a:t>
            </a:r>
            <a:r>
              <a:rPr lang="en-US" dirty="0"/>
              <a:t>small practices to statewide Health Information Exchanges </a:t>
            </a:r>
          </a:p>
          <a:p>
            <a:pPr marL="640594" lvl="1" indent="-174708">
              <a:buFontTx/>
              <a:buChar char="-"/>
            </a:pPr>
            <a:endParaRPr lang="en-US" dirty="0" smtClean="0"/>
          </a:p>
          <a:p>
            <a:pPr marL="174708" indent="-174708">
              <a:buFontTx/>
              <a:buChar char="-"/>
            </a:pPr>
            <a:r>
              <a:rPr lang="en-US" dirty="0" smtClean="0"/>
              <a:t>Florida Medical Foundation (PL grant – $72,000)</a:t>
            </a:r>
          </a:p>
          <a:p>
            <a:pPr marL="640594" lvl="1" indent="-174708">
              <a:buFontTx/>
              <a:buChar char="-"/>
            </a:pPr>
            <a:r>
              <a:rPr lang="en-US" dirty="0"/>
              <a:t>Developed 10 month emerging leader program designed to train younger physicians</a:t>
            </a:r>
          </a:p>
          <a:p>
            <a:pPr lvl="1"/>
            <a:endParaRPr lang="en-US" dirty="0"/>
          </a:p>
        </p:txBody>
      </p:sp>
      <p:sp>
        <p:nvSpPr>
          <p:cNvPr id="4" name="Slide Number Placeholder 3"/>
          <p:cNvSpPr>
            <a:spLocks noGrp="1"/>
          </p:cNvSpPr>
          <p:nvPr>
            <p:ph type="sldNum" sz="quarter" idx="10"/>
          </p:nvPr>
        </p:nvSpPr>
        <p:spPr/>
        <p:txBody>
          <a:bodyPr/>
          <a:lstStyle/>
          <a:p>
            <a:fld id="{9CB5B56F-AB76-48DB-98FD-BC32EF0B9F0F}" type="slidenum">
              <a:rPr lang="en-US" smtClean="0"/>
              <a:pPr/>
              <a:t>9</a:t>
            </a:fld>
            <a:endParaRPr lang="en-US"/>
          </a:p>
        </p:txBody>
      </p:sp>
    </p:spTree>
    <p:extLst>
      <p:ext uri="{BB962C8B-B14F-4D97-AF65-F5344CB8AC3E}">
        <p14:creationId xmlns:p14="http://schemas.microsoft.com/office/powerpoint/2010/main" val="1453712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8408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fontAlgn="auto">
              <a:spcBef>
                <a:spcPts val="0"/>
              </a:spcBef>
              <a:spcAft>
                <a:spcPts val="0"/>
              </a:spcAft>
              <a:defRPr/>
            </a:pPr>
            <a:endParaRPr lang="en-US"/>
          </a:p>
        </p:txBody>
      </p:sp>
      <p:pic>
        <p:nvPicPr>
          <p:cNvPr id="5" name="Picture 7" descr="PF Logo_FINAL.png"/>
          <p:cNvPicPr>
            <a:picLocks noChangeAspect="1"/>
          </p:cNvPicPr>
          <p:nvPr userDrawn="1"/>
        </p:nvPicPr>
        <p:blipFill>
          <a:blip r:embed="rId2"/>
          <a:srcRect/>
          <a:stretch>
            <a:fillRect/>
          </a:stretch>
        </p:blipFill>
        <p:spPr bwMode="auto">
          <a:xfrm>
            <a:off x="5138738" y="4705350"/>
            <a:ext cx="3548062" cy="1516063"/>
          </a:xfrm>
          <a:prstGeom prst="rect">
            <a:avLst/>
          </a:prstGeom>
          <a:noFill/>
          <a:ln w="9525">
            <a:noFill/>
            <a:miter lim="800000"/>
            <a:headEnd/>
            <a:tailEnd/>
          </a:ln>
        </p:spPr>
      </p:pic>
      <p:sp>
        <p:nvSpPr>
          <p:cNvPr id="2" name="Title 1"/>
          <p:cNvSpPr>
            <a:spLocks noGrp="1"/>
          </p:cNvSpPr>
          <p:nvPr>
            <p:ph type="ctrTitle"/>
          </p:nvPr>
        </p:nvSpPr>
        <p:spPr>
          <a:xfrm>
            <a:off x="457200" y="912038"/>
            <a:ext cx="8229600" cy="1470025"/>
          </a:xfrm>
        </p:spPr>
        <p:txBody>
          <a:bodyPr anchor="t">
            <a:noAutofit/>
          </a:bodyPr>
          <a:lstStyle>
            <a:lvl1pPr algn="l">
              <a:lnSpc>
                <a:spcPts val="5500"/>
              </a:lnSpc>
              <a:defRPr sz="5500" b="1">
                <a:solidFill>
                  <a:srgbClr val="F8A01C"/>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68849"/>
            <a:ext cx="8229600" cy="1218387"/>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24879AFA-48D2-47DF-85FC-E245F89B7AA9}" type="datetime1">
              <a:rPr lang="en-US" smtClean="0"/>
              <a:pPr/>
              <a:t>11/12/2013</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8" name="Slide Number Placeholder 5"/>
          <p:cNvSpPr>
            <a:spLocks noGrp="1"/>
          </p:cNvSpPr>
          <p:nvPr>
            <p:ph type="sldNum" sz="quarter" idx="12"/>
          </p:nvPr>
        </p:nvSpPr>
        <p:spPr/>
        <p:txBody>
          <a:bodyPr/>
          <a:lstStyle>
            <a:lvl1pPr>
              <a:defRPr/>
            </a:lvl1pPr>
          </a:lstStyle>
          <a:p>
            <a:fld id="{84D056DE-2F60-49B2-B71D-957E33CD110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C7068FA-38BE-4DD0-AEA8-986B242BAB2B}" type="datetime1">
              <a:rPr lang="en-US" smtClean="0"/>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6" name="Slide Number Placeholder 5"/>
          <p:cNvSpPr>
            <a:spLocks noGrp="1"/>
          </p:cNvSpPr>
          <p:nvPr>
            <p:ph type="sldNum" sz="quarter" idx="12"/>
          </p:nvPr>
        </p:nvSpPr>
        <p:spPr/>
        <p:txBody>
          <a:bodyPr/>
          <a:lstStyle>
            <a:lvl1pPr>
              <a:defRPr/>
            </a:lvl1pPr>
          </a:lstStyle>
          <a:p>
            <a:fld id="{72405A25-7BE1-4395-8B89-5714D6B7437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8E217D2-0F5A-41EE-ABB2-34FE4059A99B}" type="datetime1">
              <a:rPr lang="en-US" smtClean="0"/>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6" name="Slide Number Placeholder 5"/>
          <p:cNvSpPr>
            <a:spLocks noGrp="1"/>
          </p:cNvSpPr>
          <p:nvPr>
            <p:ph type="sldNum" sz="quarter" idx="12"/>
          </p:nvPr>
        </p:nvSpPr>
        <p:spPr/>
        <p:txBody>
          <a:bodyPr/>
          <a:lstStyle>
            <a:lvl1pPr>
              <a:defRPr/>
            </a:lvl1pPr>
          </a:lstStyle>
          <a:p>
            <a:fld id="{1EC4BB43-38E4-46EE-A5DA-04B251CC551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Stethoscope.png"/>
          <p:cNvPicPr>
            <a:picLocks noChangeAspect="1"/>
          </p:cNvPicPr>
          <p:nvPr userDrawn="1"/>
        </p:nvPicPr>
        <p:blipFill>
          <a:blip r:embed="rId2"/>
          <a:srcRect/>
          <a:stretch>
            <a:fillRect/>
          </a:stretch>
        </p:blipFill>
        <p:spPr bwMode="auto">
          <a:xfrm>
            <a:off x="-133350" y="0"/>
            <a:ext cx="4962525" cy="7277100"/>
          </a:xfrm>
          <a:prstGeom prst="rect">
            <a:avLst/>
          </a:prstGeom>
          <a:noFill/>
          <a:ln w="9525">
            <a:noFill/>
            <a:miter lim="800000"/>
            <a:headEnd/>
            <a:tailEnd/>
          </a:ln>
        </p:spPr>
      </p:pic>
      <p:pic>
        <p:nvPicPr>
          <p:cNvPr id="5" name="Picture 7" descr="PF Logo_FINAL.png"/>
          <p:cNvPicPr>
            <a:picLocks noChangeAspect="1"/>
          </p:cNvPicPr>
          <p:nvPr userDrawn="1"/>
        </p:nvPicPr>
        <p:blipFill>
          <a:blip r:embed="rId3"/>
          <a:srcRect/>
          <a:stretch>
            <a:fillRect/>
          </a:stretch>
        </p:blipFill>
        <p:spPr bwMode="auto">
          <a:xfrm>
            <a:off x="6699250" y="5770563"/>
            <a:ext cx="2220913" cy="950912"/>
          </a:xfrm>
          <a:prstGeom prst="rect">
            <a:avLst/>
          </a:prstGeom>
          <a:noFill/>
          <a:ln w="9525">
            <a:noFill/>
            <a:miter lim="800000"/>
            <a:headEnd/>
            <a:tailEnd/>
          </a:ln>
        </p:spPr>
      </p:pic>
      <p:sp>
        <p:nvSpPr>
          <p:cNvPr id="2" name="Title 1"/>
          <p:cNvSpPr>
            <a:spLocks noGrp="1"/>
          </p:cNvSpPr>
          <p:nvPr>
            <p:ph type="title"/>
          </p:nvPr>
        </p:nvSpPr>
        <p:spPr>
          <a:xfrm>
            <a:off x="457200" y="233933"/>
            <a:ext cx="8229600" cy="1143000"/>
          </a:xfrm>
        </p:spPr>
        <p:txBody>
          <a:bodyPr anchor="t">
            <a:normAutofit/>
          </a:bodyPr>
          <a:lstStyle>
            <a:lvl1pPr algn="l">
              <a:lnSpc>
                <a:spcPts val="4000"/>
              </a:lnSpc>
              <a:defRPr sz="4000" b="1">
                <a:solidFill>
                  <a:srgbClr val="08408C"/>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59495"/>
            <a:ext cx="8229600" cy="4525963"/>
          </a:xfrm>
        </p:spPr>
        <p:txBody>
          <a:bodyPr/>
          <a:lstStyle>
            <a:lvl1pPr>
              <a:buClr>
                <a:srgbClr val="08408C"/>
              </a:buClr>
              <a:defRPr sz="3200"/>
            </a:lvl1pPr>
            <a:lvl2pPr>
              <a:buClr>
                <a:srgbClr val="08408C"/>
              </a:buClr>
              <a:defRPr/>
            </a:lvl2pPr>
            <a:lvl3pPr>
              <a:buClr>
                <a:srgbClr val="08408C"/>
              </a:buClr>
              <a:defRPr/>
            </a:lvl3pPr>
            <a:lvl4pPr>
              <a:buClr>
                <a:srgbClr val="08408C"/>
              </a:buClr>
              <a:defRPr/>
            </a:lvl4pPr>
            <a:lvl5pPr>
              <a:buClr>
                <a:srgbClr val="08408C"/>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5080000" y="6356350"/>
            <a:ext cx="1254125" cy="365125"/>
          </a:xfrm>
        </p:spPr>
        <p:txBody>
          <a:bodyPr/>
          <a:lstStyle>
            <a:lvl1pPr algn="r">
              <a:defRPr/>
            </a:lvl1pPr>
          </a:lstStyle>
          <a:p>
            <a:fld id="{E5DD6084-5975-400A-B6A6-A86BEBEDA931}" type="datetime1">
              <a:rPr lang="en-US" smtClean="0"/>
              <a:pPr/>
              <a:t>11/12/2013</a:t>
            </a:fld>
            <a:endParaRPr lang="en-US"/>
          </a:p>
        </p:txBody>
      </p:sp>
      <p:sp>
        <p:nvSpPr>
          <p:cNvPr id="7" name="Footer Placeholder 4"/>
          <p:cNvSpPr>
            <a:spLocks noGrp="1"/>
          </p:cNvSpPr>
          <p:nvPr>
            <p:ph type="ftr" sz="quarter" idx="11"/>
          </p:nvPr>
        </p:nvSpPr>
        <p:spPr>
          <a:xfrm>
            <a:off x="1512888" y="6356350"/>
            <a:ext cx="3235325" cy="365125"/>
          </a:xfrm>
        </p:spPr>
        <p:txBody>
          <a:bodyPr/>
          <a:lstStyle>
            <a:lvl1pPr algn="ctr">
              <a:defRPr/>
            </a:lvl1pPr>
          </a:lstStyle>
          <a:p>
            <a:pPr>
              <a:defRPr/>
            </a:pPr>
            <a:r>
              <a:rPr lang="en-US" smtClean="0"/>
              <a:t>1</a:t>
            </a:r>
            <a:endParaRPr lang="en-US"/>
          </a:p>
        </p:txBody>
      </p:sp>
      <p:sp>
        <p:nvSpPr>
          <p:cNvPr id="8" name="Slide Number Placeholder 5"/>
          <p:cNvSpPr>
            <a:spLocks noGrp="1"/>
          </p:cNvSpPr>
          <p:nvPr>
            <p:ph type="sldNum" sz="quarter" idx="12"/>
          </p:nvPr>
        </p:nvSpPr>
        <p:spPr>
          <a:xfrm>
            <a:off x="457200" y="6356350"/>
            <a:ext cx="723900" cy="365125"/>
          </a:xfrm>
        </p:spPr>
        <p:txBody>
          <a:bodyPr/>
          <a:lstStyle>
            <a:lvl1pPr algn="l">
              <a:defRPr/>
            </a:lvl1pPr>
          </a:lstStyle>
          <a:p>
            <a:fld id="{EA2595C0-6CBE-4EF0-9838-089B1B82C2C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1D8ABF1-E758-44DA-BA76-2056DF020D1A}" type="datetime1">
              <a:rPr lang="en-US" smtClean="0"/>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6" name="Slide Number Placeholder 5"/>
          <p:cNvSpPr>
            <a:spLocks noGrp="1"/>
          </p:cNvSpPr>
          <p:nvPr>
            <p:ph type="sldNum" sz="quarter" idx="12"/>
          </p:nvPr>
        </p:nvSpPr>
        <p:spPr/>
        <p:txBody>
          <a:bodyPr/>
          <a:lstStyle>
            <a:lvl1pPr>
              <a:defRPr/>
            </a:lvl1pPr>
          </a:lstStyle>
          <a:p>
            <a:fld id="{D9C8E767-A580-43BB-8671-F3F3A95BD55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5268966-FA8D-4EEE-B976-3BE582449505}" type="datetime1">
              <a:rPr lang="en-US" smtClean="0"/>
              <a:pPr/>
              <a:t>11/12/2013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7" name="Slide Number Placeholder 5"/>
          <p:cNvSpPr>
            <a:spLocks noGrp="1"/>
          </p:cNvSpPr>
          <p:nvPr>
            <p:ph type="sldNum" sz="quarter" idx="12"/>
          </p:nvPr>
        </p:nvSpPr>
        <p:spPr/>
        <p:txBody>
          <a:bodyPr/>
          <a:lstStyle>
            <a:lvl1pPr>
              <a:defRPr/>
            </a:lvl1pPr>
          </a:lstStyle>
          <a:p>
            <a:fld id="{75C7C3E9-A2FF-416C-98B3-777E1323152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BE103D8-814C-4816-B4C5-2A1D55B6260F}" type="datetime1">
              <a:rPr lang="en-US" smtClean="0"/>
              <a:pPr/>
              <a:t>11/12/2013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9" name="Slide Number Placeholder 5"/>
          <p:cNvSpPr>
            <a:spLocks noGrp="1"/>
          </p:cNvSpPr>
          <p:nvPr>
            <p:ph type="sldNum" sz="quarter" idx="12"/>
          </p:nvPr>
        </p:nvSpPr>
        <p:spPr/>
        <p:txBody>
          <a:bodyPr/>
          <a:lstStyle>
            <a:lvl1pPr>
              <a:defRPr/>
            </a:lvl1pPr>
          </a:lstStyle>
          <a:p>
            <a:fld id="{ED8AB717-AD93-464D-9074-9BE7552FD58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3C9A2BD-9EBF-4E68-8C75-C5D6FBEAB904}" type="datetime1">
              <a:rPr lang="en-US" smtClean="0"/>
              <a:pPr/>
              <a:t>11/12/2013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5" name="Slide Number Placeholder 5"/>
          <p:cNvSpPr>
            <a:spLocks noGrp="1"/>
          </p:cNvSpPr>
          <p:nvPr>
            <p:ph type="sldNum" sz="quarter" idx="12"/>
          </p:nvPr>
        </p:nvSpPr>
        <p:spPr/>
        <p:txBody>
          <a:bodyPr/>
          <a:lstStyle>
            <a:lvl1pPr>
              <a:defRPr/>
            </a:lvl1pPr>
          </a:lstStyle>
          <a:p>
            <a:fld id="{96D65EE3-9DF9-4BA0-ACE6-61F47CC9056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71AED07-2C34-4631-9EF1-C26FC424BA6C}" type="datetime1">
              <a:rPr lang="en-US" smtClean="0"/>
              <a:pPr/>
              <a:t>11/12/2013</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4" name="Slide Number Placeholder 5"/>
          <p:cNvSpPr>
            <a:spLocks noGrp="1"/>
          </p:cNvSpPr>
          <p:nvPr>
            <p:ph type="sldNum" sz="quarter" idx="12"/>
          </p:nvPr>
        </p:nvSpPr>
        <p:spPr/>
        <p:txBody>
          <a:bodyPr/>
          <a:lstStyle>
            <a:lvl1pPr>
              <a:defRPr/>
            </a:lvl1pPr>
          </a:lstStyle>
          <a:p>
            <a:fld id="{BA59DF87-3156-4C9B-B53D-AB33447BF2B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226983D-E7A7-4A69-BAE2-0C2ED6832F52}" type="datetime1">
              <a:rPr lang="en-US" smtClean="0"/>
              <a:pPr/>
              <a:t>11/12/2013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7" name="Slide Number Placeholder 5"/>
          <p:cNvSpPr>
            <a:spLocks noGrp="1"/>
          </p:cNvSpPr>
          <p:nvPr>
            <p:ph type="sldNum" sz="quarter" idx="12"/>
          </p:nvPr>
        </p:nvSpPr>
        <p:spPr/>
        <p:txBody>
          <a:bodyPr/>
          <a:lstStyle>
            <a:lvl1pPr>
              <a:defRPr/>
            </a:lvl1pPr>
          </a:lstStyle>
          <a:p>
            <a:fld id="{B0A85A86-50C7-4BF9-A350-7F10FBFF5B8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CA0F8A2-1641-4F81-A5E7-B3BEB545E655}" type="datetime1">
              <a:rPr lang="en-US" smtClean="0"/>
              <a:pPr/>
              <a:t>11/12/2013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1</a:t>
            </a:r>
            <a:endParaRPr lang="en-US"/>
          </a:p>
        </p:txBody>
      </p:sp>
      <p:sp>
        <p:nvSpPr>
          <p:cNvPr id="7" name="Slide Number Placeholder 5"/>
          <p:cNvSpPr>
            <a:spLocks noGrp="1"/>
          </p:cNvSpPr>
          <p:nvPr>
            <p:ph type="sldNum" sz="quarter" idx="12"/>
          </p:nvPr>
        </p:nvSpPr>
        <p:spPr/>
        <p:txBody>
          <a:bodyPr/>
          <a:lstStyle>
            <a:lvl1pPr>
              <a:defRPr/>
            </a:lvl1pPr>
          </a:lstStyle>
          <a:p>
            <a:fld id="{56A2603D-88EE-4E54-9A58-735ED52A058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defRPr>
            </a:lvl1pPr>
          </a:lstStyle>
          <a:p>
            <a:fld id="{52A1A8FF-1EA2-4234-B01B-C2C92175EE1B}" type="datetime1">
              <a:rPr lang="en-US" smtClean="0"/>
              <a:pPr/>
              <a:t>11/12/2013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defRPr>
            </a:lvl1pPr>
          </a:lstStyle>
          <a:p>
            <a:fld id="{BA6F2F04-884E-4551-A2C5-8CAF1E3DAA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info@physiciansfoundation.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forbes.com/sites/physiciansfound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physiciansfoundation.org/healthcare-grants/grant-resourc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457200" y="912813"/>
            <a:ext cx="8229600" cy="1470025"/>
          </a:xfrm>
        </p:spPr>
        <p:txBody>
          <a:bodyPr/>
          <a:lstStyle/>
          <a:p>
            <a:pPr algn="ctr" eaLnBrk="1" hangingPunct="1"/>
            <a:r>
              <a:rPr lang="en-US" dirty="0" smtClean="0"/>
              <a:t>The Physicians </a:t>
            </a:r>
            <a:r>
              <a:rPr lang="en-US" dirty="0"/>
              <a:t>Foundation</a:t>
            </a:r>
            <a:br>
              <a:rPr lang="en-US" dirty="0"/>
            </a:br>
            <a:r>
              <a:rPr lang="en-US" dirty="0"/>
              <a:t>Report to OSMAP</a:t>
            </a:r>
            <a:br>
              <a:rPr lang="en-US" dirty="0"/>
            </a:br>
            <a:endParaRPr lang="en-US" dirty="0" smtClean="0"/>
          </a:p>
        </p:txBody>
      </p:sp>
      <p:sp>
        <p:nvSpPr>
          <p:cNvPr id="13315" name="Subtitle 2"/>
          <p:cNvSpPr>
            <a:spLocks noGrp="1"/>
          </p:cNvSpPr>
          <p:nvPr>
            <p:ph type="subTitle" idx="1"/>
          </p:nvPr>
        </p:nvSpPr>
        <p:spPr>
          <a:xfrm>
            <a:off x="382385" y="4854575"/>
            <a:ext cx="8229600" cy="1219200"/>
          </a:xfrm>
        </p:spPr>
        <p:txBody>
          <a:bodyPr/>
          <a:lstStyle/>
          <a:p>
            <a:pPr eaLnBrk="1" hangingPunct="1"/>
            <a:r>
              <a:rPr lang="en-US" sz="2400" dirty="0" smtClean="0"/>
              <a:t>Louis J. Goodman, PhD</a:t>
            </a:r>
          </a:p>
          <a:p>
            <a:pPr eaLnBrk="1" hangingPunct="1"/>
            <a:r>
              <a:rPr lang="en-US" sz="2400" dirty="0" smtClean="0"/>
              <a:t>President and Chairman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err="1" smtClean="0"/>
              <a:t>Grantmaking</a:t>
            </a:r>
            <a:r>
              <a:rPr lang="en-US" dirty="0" smtClean="0"/>
              <a:t> Activities</a:t>
            </a:r>
          </a:p>
        </p:txBody>
      </p:sp>
      <p:sp>
        <p:nvSpPr>
          <p:cNvPr id="14339" name="Content Placeholder 2"/>
          <p:cNvSpPr>
            <a:spLocks noGrp="1"/>
          </p:cNvSpPr>
          <p:nvPr>
            <p:ph idx="1"/>
          </p:nvPr>
        </p:nvSpPr>
        <p:spPr>
          <a:xfrm>
            <a:off x="457200" y="1558925"/>
            <a:ext cx="8086725" cy="4525963"/>
          </a:xfrm>
        </p:spPr>
        <p:txBody>
          <a:bodyPr/>
          <a:lstStyle/>
          <a:p>
            <a:pPr eaLnBrk="1" hangingPunct="1"/>
            <a:r>
              <a:rPr lang="en-US" sz="2800" dirty="0" smtClean="0"/>
              <a:t>Upcoming Grants</a:t>
            </a:r>
          </a:p>
          <a:p>
            <a:pPr lvl="1" eaLnBrk="1" hangingPunct="1"/>
            <a:r>
              <a:rPr lang="en-US" sz="2400" dirty="0" smtClean="0"/>
              <a:t>AAMSE survey </a:t>
            </a:r>
            <a:r>
              <a:rPr lang="en-US" sz="2400" dirty="0"/>
              <a:t>on employed physicians awarded in 2013 </a:t>
            </a:r>
            <a:endParaRPr lang="en-US" sz="2400" dirty="0" smtClean="0"/>
          </a:p>
          <a:p>
            <a:pPr lvl="1" eaLnBrk="1" hangingPunct="1"/>
            <a:r>
              <a:rPr lang="en-US" sz="2400" dirty="0" smtClean="0"/>
              <a:t>Health Leads awarded $1M additional funds in 2013</a:t>
            </a:r>
          </a:p>
          <a:p>
            <a:pPr lvl="1" eaLnBrk="1" hangingPunct="1"/>
            <a:r>
              <a:rPr lang="en-US" sz="2400" dirty="0" smtClean="0"/>
              <a:t>Resident &amp; Fellow Physician Leadership Programs in 2014</a:t>
            </a:r>
          </a:p>
          <a:p>
            <a:pPr lvl="1" eaLnBrk="1" hangingPunct="1"/>
            <a:r>
              <a:rPr lang="en-US" sz="2400" dirty="0" smtClean="0"/>
              <a:t>UNC Chapel Hill physician developing workforce modeling tool in June 2014</a:t>
            </a:r>
          </a:p>
          <a:p>
            <a:pPr eaLnBrk="1" hangingPunct="1"/>
            <a:r>
              <a:rPr lang="en-US" sz="2800" dirty="0" smtClean="0"/>
              <a:t>Physician Leadership Academy for State Presidents</a:t>
            </a:r>
          </a:p>
          <a:p>
            <a:pPr lvl="1" eaLnBrk="1" hangingPunct="1"/>
            <a:r>
              <a:rPr lang="en-US" sz="2400" dirty="0" smtClean="0"/>
              <a:t>Looking at possible new University for 2014</a:t>
            </a:r>
          </a:p>
          <a:p>
            <a:pPr lvl="1" eaLnBrk="1" hangingPunct="1"/>
            <a:r>
              <a:rPr lang="en-US" sz="2400" dirty="0" smtClean="0"/>
              <a:t>Academy tentatively scheduled for late June</a:t>
            </a:r>
          </a:p>
          <a:p>
            <a:pPr eaLnBrk="1" hangingPunct="1"/>
            <a:endParaRPr lang="en-US" sz="2700" dirty="0" smtClean="0"/>
          </a:p>
          <a:p>
            <a:pPr lvl="1" eaLnBrk="1" hangingPunct="1"/>
            <a:endParaRPr lang="en-US" sz="2400" dirty="0" smtClean="0"/>
          </a:p>
          <a:p>
            <a:pPr lvl="1" eaLnBrk="1" hangingPunct="1"/>
            <a:endParaRPr lang="en-US" dirty="0" smtClean="0"/>
          </a:p>
          <a:p>
            <a:pPr lvl="1" eaLnBrk="1" hangingPunct="1"/>
            <a:endParaRPr lang="en-US" dirty="0" smtClean="0"/>
          </a:p>
          <a:p>
            <a:pPr lvl="1" eaLnBrk="1" hangingPunct="1">
              <a:buNone/>
            </a:pPr>
            <a:endParaRPr lang="en-US" b="1" dirty="0" smtClean="0"/>
          </a:p>
          <a:p>
            <a:pPr lvl="1" eaLnBrk="1" hangingPunct="1">
              <a:buNone/>
            </a:pPr>
            <a:endParaRPr lang="en-US" dirty="0" smtClean="0"/>
          </a:p>
          <a:p>
            <a:pPr lvl="3">
              <a:buNone/>
            </a:pPr>
            <a:endParaRPr lang="en-US" dirty="0" smtClean="0"/>
          </a:p>
          <a:p>
            <a:pPr lvl="2" eaLnBrk="1" hangingPunct="1"/>
            <a:endParaRPr lang="en-US" dirty="0" smtClean="0"/>
          </a:p>
          <a:p>
            <a:pPr lvl="2" eaLnBrk="1" hangingPunct="1"/>
            <a:endParaRPr lang="en-US" dirty="0" smtClean="0"/>
          </a:p>
          <a:p>
            <a:pPr lvl="2" eaLnBrk="1" hangingPunct="1"/>
            <a:endParaRPr lang="en-US" dirty="0" smtClean="0"/>
          </a:p>
          <a:p>
            <a:pPr marL="488950" lvl="0" indent="-488950" defTabSz="652463">
              <a:buClr>
                <a:srgbClr val="CD1C0C"/>
              </a:buClr>
              <a:buNone/>
              <a:defRPr/>
            </a:pPr>
            <a:r>
              <a:rPr lang="en-US" sz="1600" dirty="0" smtClean="0">
                <a:ea typeface="ＭＳ Ｐゴシック" pitchFamily="-106" charset="-128"/>
                <a:cs typeface="ＭＳ Ｐゴシック" pitchFamily="-106" charset="-128"/>
              </a:rPr>
              <a:t>		</a:t>
            </a:r>
          </a:p>
          <a:p>
            <a:pPr lvl="4" eaLnBrk="1" hangingPunct="1">
              <a:buNone/>
            </a:pPr>
            <a:endParaRPr lang="en-US" dirty="0" smtClean="0"/>
          </a:p>
        </p:txBody>
      </p:sp>
      <p:sp>
        <p:nvSpPr>
          <p:cNvPr id="4" name="Slide Number Placeholder 3"/>
          <p:cNvSpPr>
            <a:spLocks noGrp="1"/>
          </p:cNvSpPr>
          <p:nvPr>
            <p:ph type="sldNum" sz="quarter" idx="12"/>
          </p:nvPr>
        </p:nvSpPr>
        <p:spPr/>
        <p:txBody>
          <a:bodyPr/>
          <a:lstStyle/>
          <a:p>
            <a:fld id="{EA2595C0-6CBE-4EF0-9838-089B1B82C2CE}" type="slidenum">
              <a:rPr lang="en-US" smtClean="0"/>
              <a:pPr/>
              <a:t>10</a:t>
            </a:fld>
            <a:endParaRPr lang="en-US"/>
          </a:p>
        </p:txBody>
      </p:sp>
    </p:spTree>
    <p:extLst>
      <p:ext uri="{BB962C8B-B14F-4D97-AF65-F5344CB8AC3E}">
        <p14:creationId xmlns:p14="http://schemas.microsoft.com/office/powerpoint/2010/main" val="520780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Physicians Foundation</a:t>
            </a:r>
            <a:br>
              <a:rPr lang="en-US" dirty="0" smtClean="0"/>
            </a:br>
            <a:r>
              <a:rPr lang="en-US" dirty="0" smtClean="0"/>
              <a:t>Research Activities</a:t>
            </a:r>
            <a:endParaRPr lang="en-US" dirty="0"/>
          </a:p>
        </p:txBody>
      </p:sp>
      <p:sp>
        <p:nvSpPr>
          <p:cNvPr id="3" name="Content Placeholder 2"/>
          <p:cNvSpPr>
            <a:spLocks noGrp="1"/>
          </p:cNvSpPr>
          <p:nvPr>
            <p:ph idx="1"/>
          </p:nvPr>
        </p:nvSpPr>
        <p:spPr>
          <a:xfrm>
            <a:off x="457199" y="1559495"/>
            <a:ext cx="5000625" cy="4525963"/>
          </a:xfrm>
        </p:spPr>
        <p:txBody>
          <a:bodyPr/>
          <a:lstStyle/>
          <a:p>
            <a:r>
              <a:rPr lang="en-US" dirty="0" smtClean="0"/>
              <a:t>ACA: From Theory to Boots on the Ground</a:t>
            </a:r>
            <a:endParaRPr lang="en-US" sz="2400" dirty="0" smtClean="0"/>
          </a:p>
          <a:p>
            <a:pPr lvl="1"/>
            <a:r>
              <a:rPr lang="en-US" sz="2400" dirty="0" smtClean="0"/>
              <a:t>First installment of three-part series on ACA coverage expansion and key mandates</a:t>
            </a:r>
          </a:p>
          <a:p>
            <a:pPr lvl="1"/>
            <a:r>
              <a:rPr lang="en-US" sz="2400" dirty="0" smtClean="0"/>
              <a:t>Examines implementation of key provisions (particularly HIE) and ongoing challenges of health reform</a:t>
            </a:r>
          </a:p>
          <a:p>
            <a:pPr lvl="1">
              <a:buNone/>
            </a:pPr>
            <a:endParaRPr lang="en-US" sz="2400" dirty="0" smtClean="0"/>
          </a:p>
        </p:txBody>
      </p:sp>
      <p:sp>
        <p:nvSpPr>
          <p:cNvPr id="4" name="Slide Number Placeholder 3"/>
          <p:cNvSpPr>
            <a:spLocks noGrp="1"/>
          </p:cNvSpPr>
          <p:nvPr>
            <p:ph type="sldNum" sz="quarter" idx="12"/>
          </p:nvPr>
        </p:nvSpPr>
        <p:spPr/>
        <p:txBody>
          <a:bodyPr/>
          <a:lstStyle/>
          <a:p>
            <a:fld id="{EA2595C0-6CBE-4EF0-9838-089B1B82C2CE}" type="slidenum">
              <a:rPr lang="en-US" smtClean="0"/>
              <a:pPr/>
              <a:t>11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692" y="1559495"/>
            <a:ext cx="2968034" cy="383515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13132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Physicians Foundation</a:t>
            </a:r>
            <a:br>
              <a:rPr lang="en-US" dirty="0" smtClean="0"/>
            </a:br>
            <a:r>
              <a:rPr lang="en-US" dirty="0" smtClean="0"/>
              <a:t>Research Activities</a:t>
            </a:r>
            <a:endParaRPr lang="en-US" dirty="0"/>
          </a:p>
        </p:txBody>
      </p:sp>
      <p:sp>
        <p:nvSpPr>
          <p:cNvPr id="3" name="Content Placeholder 2"/>
          <p:cNvSpPr>
            <a:spLocks noGrp="1"/>
          </p:cNvSpPr>
          <p:nvPr>
            <p:ph idx="1"/>
          </p:nvPr>
        </p:nvSpPr>
        <p:spPr/>
        <p:txBody>
          <a:bodyPr/>
          <a:lstStyle/>
          <a:p>
            <a:r>
              <a:rPr lang="en-US" dirty="0" smtClean="0"/>
              <a:t>Physician-Led Integration White Paper</a:t>
            </a:r>
          </a:p>
          <a:p>
            <a:pPr lvl="1"/>
            <a:r>
              <a:rPr lang="en-US" sz="2400" dirty="0" smtClean="0"/>
              <a:t>Seeking research consultant to draft paper that will address the following:</a:t>
            </a:r>
          </a:p>
          <a:p>
            <a:pPr lvl="2"/>
            <a:r>
              <a:rPr lang="en-US" sz="2000" dirty="0" smtClean="0"/>
              <a:t>Survey </a:t>
            </a:r>
            <a:r>
              <a:rPr lang="en-US" sz="2000" dirty="0"/>
              <a:t>and literature review on physician-led </a:t>
            </a:r>
            <a:r>
              <a:rPr lang="en-US" sz="2000" dirty="0" smtClean="0"/>
              <a:t>Integrated Delivery Systems (IDS)</a:t>
            </a:r>
            <a:endParaRPr lang="en-US" sz="2000" dirty="0"/>
          </a:p>
          <a:p>
            <a:pPr lvl="2"/>
            <a:r>
              <a:rPr lang="en-US" sz="2000" dirty="0"/>
              <a:t>Case examples of successful physician-led IDS including the steps followed in creating the physician-led IDS and lessons learned</a:t>
            </a:r>
          </a:p>
          <a:p>
            <a:pPr lvl="2"/>
            <a:r>
              <a:rPr lang="en-US" sz="2000" dirty="0"/>
              <a:t>Recommended measures and data on cost and quality of physician-led </a:t>
            </a:r>
            <a:r>
              <a:rPr lang="en-US" sz="2000" dirty="0" smtClean="0"/>
              <a:t>IDS</a:t>
            </a:r>
          </a:p>
          <a:p>
            <a:pPr lvl="1"/>
            <a:r>
              <a:rPr lang="en-US" sz="2400" dirty="0" smtClean="0"/>
              <a:t>Quality measures initiative with MGMA</a:t>
            </a:r>
          </a:p>
          <a:p>
            <a:pPr lvl="2"/>
            <a:r>
              <a:rPr lang="en-US" sz="2000" dirty="0" smtClean="0"/>
              <a:t>Reporting requirements</a:t>
            </a:r>
          </a:p>
          <a:p>
            <a:pPr lvl="2"/>
            <a:r>
              <a:rPr lang="en-US" sz="2000" dirty="0" smtClean="0"/>
              <a:t>Cost to physicians</a:t>
            </a:r>
          </a:p>
        </p:txBody>
      </p:sp>
      <p:sp>
        <p:nvSpPr>
          <p:cNvPr id="4" name="Slide Number Placeholder 3"/>
          <p:cNvSpPr>
            <a:spLocks noGrp="1"/>
          </p:cNvSpPr>
          <p:nvPr>
            <p:ph type="sldNum" sz="quarter" idx="12"/>
          </p:nvPr>
        </p:nvSpPr>
        <p:spPr/>
        <p:txBody>
          <a:bodyPr/>
          <a:lstStyle/>
          <a:p>
            <a:fld id="{EA2595C0-6CBE-4EF0-9838-089B1B82C2CE}" type="slidenum">
              <a:rPr lang="en-US" smtClean="0"/>
              <a:pPr/>
              <a:t>12</a:t>
            </a:fld>
            <a:endParaRPr lang="en-US" dirty="0"/>
          </a:p>
        </p:txBody>
      </p:sp>
    </p:spTree>
    <p:extLst>
      <p:ext uri="{BB962C8B-B14F-4D97-AF65-F5344CB8AC3E}">
        <p14:creationId xmlns:p14="http://schemas.microsoft.com/office/powerpoint/2010/main" val="2224307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Physicians Foundation</a:t>
            </a:r>
            <a:br>
              <a:rPr lang="en-US" dirty="0" smtClean="0"/>
            </a:br>
            <a:r>
              <a:rPr lang="en-US" dirty="0" smtClean="0"/>
              <a:t>OSMAP Collaboration</a:t>
            </a:r>
            <a:endParaRPr lang="en-US" dirty="0"/>
          </a:p>
        </p:txBody>
      </p:sp>
      <p:sp>
        <p:nvSpPr>
          <p:cNvPr id="3" name="Content Placeholder 2"/>
          <p:cNvSpPr>
            <a:spLocks noGrp="1"/>
          </p:cNvSpPr>
          <p:nvPr>
            <p:ph idx="1"/>
          </p:nvPr>
        </p:nvSpPr>
        <p:spPr>
          <a:xfrm>
            <a:off x="457200" y="1559495"/>
            <a:ext cx="5086350" cy="4525963"/>
          </a:xfrm>
        </p:spPr>
        <p:txBody>
          <a:bodyPr/>
          <a:lstStyle/>
          <a:p>
            <a:r>
              <a:rPr lang="en-US" dirty="0" smtClean="0"/>
              <a:t>We want to hear from you!</a:t>
            </a:r>
          </a:p>
          <a:p>
            <a:pPr lvl="1">
              <a:defRPr/>
            </a:pPr>
            <a:r>
              <a:rPr lang="en-US" sz="2400" dirty="0" smtClean="0">
                <a:ea typeface="ＭＳ Ｐゴシック" pitchFamily="34" charset="-128"/>
              </a:rPr>
              <a:t>What are pressing topics you’d like to see the Foundation research?</a:t>
            </a:r>
          </a:p>
          <a:p>
            <a:pPr lvl="1">
              <a:defRPr/>
            </a:pPr>
            <a:r>
              <a:rPr lang="en-US" sz="2400" dirty="0" smtClean="0">
                <a:ea typeface="ＭＳ Ｐゴシック" pitchFamily="34" charset="-128"/>
              </a:rPr>
              <a:t>How can we better collaborate to drive meaningful change for our physicians?  </a:t>
            </a:r>
          </a:p>
          <a:p>
            <a:pPr lvl="1">
              <a:defRPr/>
            </a:pPr>
            <a:r>
              <a:rPr lang="en-US" sz="2400" dirty="0" smtClean="0">
                <a:ea typeface="ＭＳ Ｐゴシック" pitchFamily="34" charset="-128"/>
              </a:rPr>
              <a:t>Email us at </a:t>
            </a:r>
            <a:r>
              <a:rPr lang="en-US" sz="2400" dirty="0" smtClean="0">
                <a:ea typeface="ＭＳ Ｐゴシック" pitchFamily="34" charset="-128"/>
                <a:hlinkClick r:id="rId3"/>
              </a:rPr>
              <a:t>info@physiciansfoundation.org</a:t>
            </a:r>
            <a:r>
              <a:rPr lang="en-US" sz="2400" dirty="0" smtClean="0">
                <a:ea typeface="ＭＳ Ｐゴシック" pitchFamily="34" charset="-128"/>
              </a:rPr>
              <a:t> </a:t>
            </a:r>
          </a:p>
          <a:p>
            <a:pPr lvl="1"/>
            <a:endParaRPr lang="en-US" dirty="0"/>
          </a:p>
        </p:txBody>
      </p:sp>
      <p:sp>
        <p:nvSpPr>
          <p:cNvPr id="4" name="Slide Number Placeholder 3"/>
          <p:cNvSpPr>
            <a:spLocks noGrp="1"/>
          </p:cNvSpPr>
          <p:nvPr>
            <p:ph type="sldNum" sz="quarter" idx="12"/>
          </p:nvPr>
        </p:nvSpPr>
        <p:spPr/>
        <p:txBody>
          <a:bodyPr/>
          <a:lstStyle/>
          <a:p>
            <a:fld id="{EA2595C0-6CBE-4EF0-9838-089B1B82C2CE}" type="slidenum">
              <a:rPr lang="en-US" smtClean="0"/>
              <a:pPr/>
              <a:t>13</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100" y="2270125"/>
            <a:ext cx="3162300" cy="21082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82951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901084" y="2396971"/>
            <a:ext cx="7763522" cy="924865"/>
          </a:xfrm>
        </p:spPr>
        <p:txBody>
          <a:bodyPr/>
          <a:lstStyle/>
          <a:p>
            <a:pPr eaLnBrk="1" hangingPunct="1"/>
            <a:r>
              <a:rPr lang="en-US" dirty="0" smtClean="0">
                <a:solidFill>
                  <a:schemeClr val="bg1"/>
                </a:solidFill>
              </a:rPr>
              <a:t>Questions or Comments?</a:t>
            </a:r>
          </a:p>
        </p:txBody>
      </p:sp>
      <p:sp>
        <p:nvSpPr>
          <p:cNvPr id="3" name="Slide Number Placeholder 2"/>
          <p:cNvSpPr>
            <a:spLocks noGrp="1"/>
          </p:cNvSpPr>
          <p:nvPr>
            <p:ph type="sldNum" sz="quarter" idx="12"/>
          </p:nvPr>
        </p:nvSpPr>
        <p:spPr/>
        <p:txBody>
          <a:bodyPr/>
          <a:lstStyle/>
          <a:p>
            <a:fld id="{84D056DE-2F60-49B2-B71D-957E33CD1103}" type="slidenum">
              <a:rPr lang="en-US" smtClean="0"/>
              <a:pPr/>
              <a:t>14</a:t>
            </a:fld>
            <a:endParaRPr lang="en-US"/>
          </a:p>
        </p:txBody>
      </p:sp>
      <p:sp>
        <p:nvSpPr>
          <p:cNvPr id="4" name="TextBox 3"/>
          <p:cNvSpPr txBox="1"/>
          <p:nvPr/>
        </p:nvSpPr>
        <p:spPr>
          <a:xfrm>
            <a:off x="1133474" y="3629025"/>
            <a:ext cx="7343775" cy="584775"/>
          </a:xfrm>
          <a:prstGeom prst="rect">
            <a:avLst/>
          </a:prstGeom>
          <a:noFill/>
        </p:spPr>
        <p:txBody>
          <a:bodyPr wrap="square" rtlCol="0">
            <a:spAutoFit/>
          </a:bodyPr>
          <a:lstStyle/>
          <a:p>
            <a:pPr algn="ctr"/>
            <a:r>
              <a:rPr lang="en-US" sz="1600" dirty="0" smtClean="0">
                <a:solidFill>
                  <a:schemeClr val="bg1"/>
                </a:solidFill>
              </a:rPr>
              <a:t>Visit www.physiciansfoundation.org and follow us on Twitter at @</a:t>
            </a:r>
            <a:r>
              <a:rPr lang="en-US" sz="1600" dirty="0" err="1" smtClean="0">
                <a:solidFill>
                  <a:schemeClr val="bg1"/>
                </a:solidFill>
              </a:rPr>
              <a:t>PhysiciansFound</a:t>
            </a:r>
            <a:r>
              <a:rPr lang="en-US" sz="1600" dirty="0" smtClean="0">
                <a:solidFill>
                  <a:schemeClr val="bg1"/>
                </a:solidFill>
              </a:rPr>
              <a:t> for more information and the latest news</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Physicians Foundation </a:t>
            </a:r>
            <a:br>
              <a:rPr lang="en-US" dirty="0" smtClean="0"/>
            </a:br>
            <a:r>
              <a:rPr lang="en-US" dirty="0" smtClean="0"/>
              <a:t>Overview</a:t>
            </a:r>
            <a:endParaRPr lang="en-US" dirty="0"/>
          </a:p>
        </p:txBody>
      </p:sp>
      <p:sp>
        <p:nvSpPr>
          <p:cNvPr id="3" name="Content Placeholder 2"/>
          <p:cNvSpPr>
            <a:spLocks noGrp="1"/>
          </p:cNvSpPr>
          <p:nvPr>
            <p:ph idx="1"/>
          </p:nvPr>
        </p:nvSpPr>
        <p:spPr>
          <a:xfrm>
            <a:off x="457200" y="1236133"/>
            <a:ext cx="8229600" cy="4823925"/>
          </a:xfrm>
        </p:spPr>
        <p:txBody>
          <a:bodyPr/>
          <a:lstStyle/>
          <a:p>
            <a:pPr lvl="0"/>
            <a:r>
              <a:rPr lang="en-US" sz="3000" dirty="0" smtClean="0"/>
              <a:t>National non-profit organization formed in 2003 and dedicated to:</a:t>
            </a:r>
          </a:p>
          <a:p>
            <a:pPr lvl="1">
              <a:buFont typeface="Arial" panose="020B0604020202020204" pitchFamily="34" charset="0"/>
              <a:buChar char="•"/>
            </a:pPr>
            <a:r>
              <a:rPr lang="en-US" sz="2300" dirty="0" smtClean="0"/>
              <a:t>Improving the delivery of healthcare to all patients</a:t>
            </a:r>
          </a:p>
          <a:p>
            <a:pPr lvl="1">
              <a:buFont typeface="Arial" panose="020B0604020202020204" pitchFamily="34" charset="0"/>
              <a:buChar char="•"/>
            </a:pPr>
            <a:r>
              <a:rPr lang="en-US" sz="2300" dirty="0" smtClean="0"/>
              <a:t>Sustaining the viability of medical practice</a:t>
            </a:r>
          </a:p>
          <a:p>
            <a:pPr lvl="0"/>
            <a:r>
              <a:rPr lang="en-US" sz="3000" dirty="0" smtClean="0"/>
              <a:t>Pursues mission through </a:t>
            </a:r>
            <a:r>
              <a:rPr lang="en-US" sz="3000" dirty="0" err="1" smtClean="0"/>
              <a:t>grantmaking</a:t>
            </a:r>
            <a:r>
              <a:rPr lang="en-US" sz="3000" dirty="0" smtClean="0"/>
              <a:t>, national surveys and policy studies</a:t>
            </a:r>
          </a:p>
          <a:p>
            <a:pPr lvl="1">
              <a:buFont typeface="Arial" panose="020B0604020202020204" pitchFamily="34" charset="0"/>
              <a:buChar char="•"/>
            </a:pPr>
            <a:r>
              <a:rPr lang="en-US" sz="2300" dirty="0" smtClean="0"/>
              <a:t>Given more than $31 million in grants</a:t>
            </a:r>
          </a:p>
          <a:p>
            <a:pPr lvl="1">
              <a:buFont typeface="Arial" panose="020B0604020202020204" pitchFamily="34" charset="0"/>
              <a:buChar char="•"/>
            </a:pPr>
            <a:r>
              <a:rPr lang="en-US" sz="2300" dirty="0" smtClean="0"/>
              <a:t>Conducted three nationwide surveys of physicians</a:t>
            </a:r>
          </a:p>
          <a:p>
            <a:pPr lvl="1">
              <a:buFont typeface="Arial" panose="020B0604020202020204" pitchFamily="34" charset="0"/>
              <a:buChar char="•"/>
            </a:pPr>
            <a:r>
              <a:rPr lang="en-US" sz="2300" dirty="0" smtClean="0"/>
              <a:t>Graduated over 100 physicians from our Leadership Academy</a:t>
            </a:r>
          </a:p>
          <a:p>
            <a:endParaRPr lang="en-US" dirty="0"/>
          </a:p>
        </p:txBody>
      </p:sp>
      <p:sp>
        <p:nvSpPr>
          <p:cNvPr id="4" name="Slide Number Placeholder 3"/>
          <p:cNvSpPr>
            <a:spLocks noGrp="1"/>
          </p:cNvSpPr>
          <p:nvPr>
            <p:ph type="sldNum" sz="quarter" idx="12"/>
          </p:nvPr>
        </p:nvSpPr>
        <p:spPr/>
        <p:txBody>
          <a:bodyPr/>
          <a:lstStyle/>
          <a:p>
            <a:fld id="{EA2595C0-6CBE-4EF0-9838-089B1B82C2CE}" type="slidenum">
              <a:rPr lang="en-US" smtClean="0"/>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Physicians Foundation </a:t>
            </a:r>
            <a:br>
              <a:rPr lang="en-US" dirty="0" smtClean="0"/>
            </a:br>
            <a:r>
              <a:rPr lang="en-US" dirty="0" smtClean="0"/>
              <a:t>Signatory Medical Societies</a:t>
            </a:r>
            <a:endParaRPr lang="en-US" dirty="0"/>
          </a:p>
        </p:txBody>
      </p:sp>
      <p:sp>
        <p:nvSpPr>
          <p:cNvPr id="3" name="Content Placeholder 2"/>
          <p:cNvSpPr>
            <a:spLocks noGrp="1"/>
          </p:cNvSpPr>
          <p:nvPr>
            <p:ph idx="1"/>
          </p:nvPr>
        </p:nvSpPr>
        <p:spPr>
          <a:xfrm>
            <a:off x="457200" y="1908629"/>
            <a:ext cx="8229600" cy="4525963"/>
          </a:xfrm>
        </p:spPr>
        <p:txBody>
          <a:bodyPr/>
          <a:lstStyle/>
          <a:p>
            <a:pPr lvl="0">
              <a:buNone/>
            </a:pPr>
            <a:r>
              <a:rPr lang="en-US" sz="1800" dirty="0" smtClean="0"/>
              <a:t>Alaska State Medical Association			Medical Society of Northern Virginia</a:t>
            </a:r>
          </a:p>
          <a:p>
            <a:pPr lvl="0">
              <a:buNone/>
            </a:pPr>
            <a:r>
              <a:rPr lang="en-US" sz="1800" dirty="0" smtClean="0"/>
              <a:t>California Medical Association			Medical Society of the State of New York</a:t>
            </a:r>
          </a:p>
          <a:p>
            <a:pPr lvl="0">
              <a:buNone/>
            </a:pPr>
            <a:r>
              <a:rPr lang="en-US" sz="1800" dirty="0" smtClean="0"/>
              <a:t>Connecticut State Medical Society			Nebraska Medical Association</a:t>
            </a:r>
          </a:p>
          <a:p>
            <a:pPr lvl="0">
              <a:buNone/>
            </a:pPr>
            <a:r>
              <a:rPr lang="en-US" sz="1800" dirty="0" smtClean="0"/>
              <a:t>Denton County Medical Society (Texas)		New Hampshire Medical Society</a:t>
            </a:r>
          </a:p>
          <a:p>
            <a:pPr lvl="0">
              <a:buNone/>
            </a:pPr>
            <a:r>
              <a:rPr lang="en-US" sz="1800" dirty="0" smtClean="0"/>
              <a:t>El Paso County Medical Society (Colorado)	North Carolina Medical Society</a:t>
            </a:r>
          </a:p>
          <a:p>
            <a:pPr lvl="0">
              <a:buNone/>
            </a:pPr>
            <a:r>
              <a:rPr lang="en-US" sz="1800" dirty="0" smtClean="0"/>
              <a:t>Florida Medical Association				South Carolina Medical Association</a:t>
            </a:r>
          </a:p>
          <a:p>
            <a:pPr lvl="0">
              <a:buNone/>
            </a:pPr>
            <a:r>
              <a:rPr lang="en-US" sz="1800" dirty="0" smtClean="0"/>
              <a:t>Hawaii Medical Society					Tennessee Medical Association</a:t>
            </a:r>
          </a:p>
          <a:p>
            <a:pPr lvl="0">
              <a:buNone/>
            </a:pPr>
            <a:r>
              <a:rPr lang="en-US" sz="1800" dirty="0" smtClean="0"/>
              <a:t>Louisiana State Medical Society			Texas Medical Association</a:t>
            </a:r>
          </a:p>
          <a:p>
            <a:pPr lvl="0">
              <a:buNone/>
            </a:pPr>
            <a:r>
              <a:rPr lang="en-US" sz="1800" dirty="0" smtClean="0"/>
              <a:t>Medical Association of Georgia			Vermont Medical Society</a:t>
            </a:r>
          </a:p>
          <a:p>
            <a:pPr lvl="0">
              <a:buNone/>
            </a:pPr>
            <a:r>
              <a:rPr lang="en-US" sz="1800" dirty="0" smtClean="0"/>
              <a:t>Medical Society of New Jersey			Washington State Medical Association</a:t>
            </a:r>
            <a:endParaRPr lang="en-US" sz="1800" dirty="0"/>
          </a:p>
        </p:txBody>
      </p:sp>
      <p:sp>
        <p:nvSpPr>
          <p:cNvPr id="4" name="Slide Number Placeholder 3"/>
          <p:cNvSpPr>
            <a:spLocks noGrp="1"/>
          </p:cNvSpPr>
          <p:nvPr>
            <p:ph type="sldNum" sz="quarter" idx="12"/>
          </p:nvPr>
        </p:nvSpPr>
        <p:spPr/>
        <p:txBody>
          <a:bodyPr/>
          <a:lstStyle/>
          <a:p>
            <a:fld id="{EA2595C0-6CBE-4EF0-9838-089B1B82C2CE}"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smtClean="0"/>
              <a:t>Communications Activities</a:t>
            </a:r>
          </a:p>
        </p:txBody>
      </p:sp>
      <p:sp>
        <p:nvSpPr>
          <p:cNvPr id="14339" name="Content Placeholder 2"/>
          <p:cNvSpPr>
            <a:spLocks noGrp="1"/>
          </p:cNvSpPr>
          <p:nvPr>
            <p:ph idx="1"/>
          </p:nvPr>
        </p:nvSpPr>
        <p:spPr>
          <a:xfrm>
            <a:off x="457201" y="1558925"/>
            <a:ext cx="5238750" cy="4525963"/>
          </a:xfrm>
        </p:spPr>
        <p:txBody>
          <a:bodyPr/>
          <a:lstStyle/>
          <a:p>
            <a:pPr eaLnBrk="1" hangingPunct="1"/>
            <a:r>
              <a:rPr lang="en-US" dirty="0" smtClean="0"/>
              <a:t>Physicians Foundation Forbes Channel</a:t>
            </a:r>
          </a:p>
          <a:p>
            <a:pPr lvl="1" eaLnBrk="1" hangingPunct="1"/>
            <a:r>
              <a:rPr lang="en-US" sz="2400" dirty="0" smtClean="0"/>
              <a:t>Launched channel in October</a:t>
            </a:r>
          </a:p>
          <a:p>
            <a:pPr lvl="1" eaLnBrk="1" hangingPunct="1"/>
            <a:r>
              <a:rPr lang="en-US" sz="2400" dirty="0" smtClean="0"/>
              <a:t>Foundation perspective </a:t>
            </a:r>
            <a:r>
              <a:rPr lang="en-US" sz="2400" dirty="0"/>
              <a:t>on key </a:t>
            </a:r>
            <a:r>
              <a:rPr lang="en-US" sz="2400" dirty="0" smtClean="0"/>
              <a:t>healthcare issues</a:t>
            </a:r>
          </a:p>
          <a:p>
            <a:pPr lvl="2" eaLnBrk="1" hangingPunct="1"/>
            <a:r>
              <a:rPr lang="en-US" sz="2000" dirty="0" smtClean="0"/>
              <a:t>rising </a:t>
            </a:r>
            <a:r>
              <a:rPr lang="en-US" sz="2000" dirty="0"/>
              <a:t>healthcare </a:t>
            </a:r>
            <a:r>
              <a:rPr lang="en-US" sz="2000" dirty="0" smtClean="0"/>
              <a:t>costs</a:t>
            </a:r>
          </a:p>
          <a:p>
            <a:pPr lvl="2" eaLnBrk="1" hangingPunct="1"/>
            <a:r>
              <a:rPr lang="en-US" sz="2000" dirty="0" smtClean="0"/>
              <a:t>regulatory </a:t>
            </a:r>
            <a:r>
              <a:rPr lang="en-US" sz="2000" dirty="0"/>
              <a:t>impacts on physician </a:t>
            </a:r>
            <a:r>
              <a:rPr lang="en-US" sz="2000" dirty="0" smtClean="0"/>
              <a:t>morale</a:t>
            </a:r>
          </a:p>
          <a:p>
            <a:pPr lvl="2" eaLnBrk="1" hangingPunct="1"/>
            <a:r>
              <a:rPr lang="en-US" sz="2000" dirty="0" smtClean="0"/>
              <a:t>patient care</a:t>
            </a:r>
          </a:p>
          <a:p>
            <a:pPr lvl="2" eaLnBrk="1" hangingPunct="1"/>
            <a:r>
              <a:rPr lang="en-US" sz="2000" dirty="0" smtClean="0"/>
              <a:t>increasing complex healthcare system</a:t>
            </a:r>
            <a:endParaRPr lang="en-US" sz="2000" dirty="0"/>
          </a:p>
          <a:p>
            <a:pPr marL="914400" lvl="2" indent="0" eaLnBrk="1" hangingPunct="1">
              <a:buNone/>
            </a:pPr>
            <a:endParaRPr lang="en-US" sz="2000" dirty="0" smtClean="0"/>
          </a:p>
        </p:txBody>
      </p:sp>
      <p:sp>
        <p:nvSpPr>
          <p:cNvPr id="5" name="Slide Number Placeholder 4"/>
          <p:cNvSpPr>
            <a:spLocks noGrp="1"/>
          </p:cNvSpPr>
          <p:nvPr>
            <p:ph type="sldNum" sz="quarter" idx="12"/>
          </p:nvPr>
        </p:nvSpPr>
        <p:spPr/>
        <p:txBody>
          <a:bodyPr/>
          <a:lstStyle/>
          <a:p>
            <a:fld id="{EA2595C0-6CBE-4EF0-9838-089B1B82C2CE}" type="slidenum">
              <a:rPr lang="en-US" smtClean="0"/>
              <a:pPr/>
              <a:t>4</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638299"/>
            <a:ext cx="3137341" cy="3476626"/>
          </a:xfrm>
          <a:prstGeom prst="rect">
            <a:avLst/>
          </a:prstGeom>
          <a:noFill/>
          <a:ln w="9525">
            <a:solidFill>
              <a:schemeClr val="tx1"/>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Footer Placeholder 1"/>
          <p:cNvSpPr>
            <a:spLocks noGrp="1"/>
          </p:cNvSpPr>
          <p:nvPr>
            <p:ph type="ftr" sz="quarter" idx="11"/>
          </p:nvPr>
        </p:nvSpPr>
        <p:spPr>
          <a:xfrm>
            <a:off x="1512888" y="6356350"/>
            <a:ext cx="4887912" cy="365125"/>
          </a:xfrm>
        </p:spPr>
        <p:txBody>
          <a:bodyPr/>
          <a:lstStyle/>
          <a:p>
            <a:pPr marL="0" lvl="1" algn="ctr" fontAlgn="auto">
              <a:spcBef>
                <a:spcPts val="0"/>
              </a:spcBef>
              <a:spcAft>
                <a:spcPts val="0"/>
              </a:spcAft>
              <a:defRPr/>
            </a:pPr>
            <a:r>
              <a:rPr lang="en-US" sz="1600" dirty="0" smtClean="0">
                <a:hlinkClick r:id="rId4"/>
              </a:rPr>
              <a:t>http</a:t>
            </a:r>
            <a:r>
              <a:rPr lang="en-US" sz="1600" dirty="0">
                <a:hlinkClick r:id="rId4"/>
              </a:rPr>
              <a:t>://www.forbes.com/sites/physiciansfoundation/</a:t>
            </a:r>
            <a:endParaRPr lang="en-US" sz="1600" dirty="0"/>
          </a:p>
          <a:p>
            <a:pPr>
              <a:defRPr/>
            </a:pPr>
            <a:endParaRPr lang="en-US" dirty="0"/>
          </a:p>
        </p:txBody>
      </p:sp>
    </p:spTree>
    <p:extLst>
      <p:ext uri="{BB962C8B-B14F-4D97-AF65-F5344CB8AC3E}">
        <p14:creationId xmlns:p14="http://schemas.microsoft.com/office/powerpoint/2010/main" val="2696678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smtClean="0"/>
              <a:t>Communications Activities</a:t>
            </a:r>
          </a:p>
        </p:txBody>
      </p:sp>
      <p:sp>
        <p:nvSpPr>
          <p:cNvPr id="14339" name="Content Placeholder 2"/>
          <p:cNvSpPr>
            <a:spLocks noGrp="1"/>
          </p:cNvSpPr>
          <p:nvPr>
            <p:ph idx="1"/>
          </p:nvPr>
        </p:nvSpPr>
        <p:spPr>
          <a:xfrm>
            <a:off x="457200" y="1558925"/>
            <a:ext cx="8086725" cy="4525963"/>
          </a:xfrm>
        </p:spPr>
        <p:txBody>
          <a:bodyPr/>
          <a:lstStyle/>
          <a:p>
            <a:pPr eaLnBrk="1" hangingPunct="1"/>
            <a:r>
              <a:rPr lang="en-US" dirty="0" smtClean="0"/>
              <a:t>Insights Series on YouTube</a:t>
            </a:r>
          </a:p>
          <a:p>
            <a:pPr lvl="1" eaLnBrk="1" hangingPunct="1"/>
            <a:r>
              <a:rPr lang="en-US" sz="2400" dirty="0" smtClean="0"/>
              <a:t>Short theme-oriented clips on </a:t>
            </a:r>
            <a:r>
              <a:rPr lang="en-US" sz="2400" dirty="0"/>
              <a:t>key issues </a:t>
            </a:r>
            <a:r>
              <a:rPr lang="en-US" sz="2400" dirty="0" smtClean="0"/>
              <a:t>discussed at 2013 AAMSE Conference, including:</a:t>
            </a:r>
          </a:p>
          <a:p>
            <a:pPr lvl="2" eaLnBrk="1" hangingPunct="1"/>
            <a:r>
              <a:rPr lang="en-US" sz="2000" dirty="0" smtClean="0"/>
              <a:t>Physician Morale</a:t>
            </a:r>
          </a:p>
          <a:p>
            <a:pPr lvl="2" eaLnBrk="1" hangingPunct="1"/>
            <a:r>
              <a:rPr lang="en-US" sz="2000" dirty="0" smtClean="0"/>
              <a:t>Physician Workforce</a:t>
            </a:r>
          </a:p>
          <a:p>
            <a:pPr lvl="2" eaLnBrk="1" hangingPunct="1"/>
            <a:r>
              <a:rPr lang="en-US" sz="2000" dirty="0" smtClean="0"/>
              <a:t>Physician Shortage</a:t>
            </a:r>
          </a:p>
          <a:p>
            <a:pPr lvl="2" eaLnBrk="1" hangingPunct="1"/>
            <a:r>
              <a:rPr lang="en-US" sz="2000" dirty="0" smtClean="0"/>
              <a:t>Administrative Burdens</a:t>
            </a:r>
          </a:p>
          <a:p>
            <a:pPr lvl="1" eaLnBrk="1" hangingPunct="1"/>
            <a:r>
              <a:rPr lang="en-US" sz="2400" dirty="0" smtClean="0"/>
              <a:t>Let’s take a look…</a:t>
            </a:r>
          </a:p>
          <a:p>
            <a:pPr eaLnBrk="1" hangingPunct="1"/>
            <a:endParaRPr lang="en-US" sz="2700" dirty="0" smtClean="0"/>
          </a:p>
          <a:p>
            <a:pPr lvl="1" eaLnBrk="1" hangingPunct="1"/>
            <a:endParaRPr lang="en-US" sz="2400" dirty="0" smtClean="0"/>
          </a:p>
          <a:p>
            <a:pPr lvl="1" eaLnBrk="1" hangingPunct="1"/>
            <a:endParaRPr lang="en-US" dirty="0" smtClean="0"/>
          </a:p>
          <a:p>
            <a:pPr lvl="1" eaLnBrk="1" hangingPunct="1"/>
            <a:endParaRPr lang="en-US" dirty="0" smtClean="0"/>
          </a:p>
          <a:p>
            <a:pPr lvl="1" eaLnBrk="1" hangingPunct="1">
              <a:buNone/>
            </a:pPr>
            <a:endParaRPr lang="en-US" b="1" dirty="0" smtClean="0"/>
          </a:p>
          <a:p>
            <a:pPr lvl="1" eaLnBrk="1" hangingPunct="1">
              <a:buNone/>
            </a:pPr>
            <a:endParaRPr lang="en-US" dirty="0" smtClean="0"/>
          </a:p>
          <a:p>
            <a:pPr lvl="3">
              <a:buNone/>
            </a:pPr>
            <a:endParaRPr lang="en-US" dirty="0" smtClean="0"/>
          </a:p>
          <a:p>
            <a:pPr lvl="2" eaLnBrk="1" hangingPunct="1"/>
            <a:endParaRPr lang="en-US" dirty="0" smtClean="0"/>
          </a:p>
          <a:p>
            <a:pPr lvl="2" eaLnBrk="1" hangingPunct="1"/>
            <a:endParaRPr lang="en-US" dirty="0" smtClean="0"/>
          </a:p>
          <a:p>
            <a:pPr lvl="2" eaLnBrk="1" hangingPunct="1"/>
            <a:endParaRPr lang="en-US" dirty="0" smtClean="0"/>
          </a:p>
          <a:p>
            <a:pPr marL="488950" lvl="0" indent="-488950" defTabSz="652463">
              <a:buClr>
                <a:srgbClr val="CD1C0C"/>
              </a:buClr>
              <a:buNone/>
              <a:defRPr/>
            </a:pPr>
            <a:r>
              <a:rPr lang="en-US" sz="1600" dirty="0" smtClean="0">
                <a:ea typeface="ＭＳ Ｐゴシック" pitchFamily="-106" charset="-128"/>
                <a:cs typeface="ＭＳ Ｐゴシック" pitchFamily="-106" charset="-128"/>
              </a:rPr>
              <a:t>		</a:t>
            </a:r>
          </a:p>
          <a:p>
            <a:pPr lvl="4" eaLnBrk="1" hangingPunct="1">
              <a:buNone/>
            </a:pPr>
            <a:endParaRPr lang="en-US" dirty="0" smtClean="0"/>
          </a:p>
        </p:txBody>
      </p:sp>
      <p:sp>
        <p:nvSpPr>
          <p:cNvPr id="4" name="Slide Number Placeholder 3"/>
          <p:cNvSpPr>
            <a:spLocks noGrp="1"/>
          </p:cNvSpPr>
          <p:nvPr>
            <p:ph type="sldNum" sz="quarter" idx="12"/>
          </p:nvPr>
        </p:nvSpPr>
        <p:spPr/>
        <p:txBody>
          <a:bodyPr/>
          <a:lstStyle/>
          <a:p>
            <a:fld id="{EA2595C0-6CBE-4EF0-9838-089B1B82C2CE}" type="slidenum">
              <a:rPr lang="en-US" smtClean="0"/>
              <a:pPr/>
              <a:t>5</a:t>
            </a:fld>
            <a:endParaRPr lang="en-US"/>
          </a:p>
        </p:txBody>
      </p:sp>
      <p:pic>
        <p:nvPicPr>
          <p:cNvPr id="7" name="Picture 4"/>
          <p:cNvPicPr>
            <a:picLocks noChangeAspect="1" noChangeArrowheads="1"/>
          </p:cNvPicPr>
          <p:nvPr/>
        </p:nvPicPr>
        <p:blipFill>
          <a:blip r:embed="rId3"/>
          <a:srcRect/>
          <a:stretch>
            <a:fillRect/>
          </a:stretch>
        </p:blipFill>
        <p:spPr bwMode="auto">
          <a:xfrm>
            <a:off x="6800132" y="2571428"/>
            <a:ext cx="1886668" cy="1022993"/>
          </a:xfrm>
          <a:prstGeom prst="rect">
            <a:avLst/>
          </a:prstGeom>
          <a:noFill/>
          <a:ln w="9525">
            <a:noFill/>
            <a:miter lim="800000"/>
            <a:headEnd/>
            <a:tailEnd/>
          </a:ln>
        </p:spPr>
      </p:pic>
    </p:spTree>
    <p:extLst>
      <p:ext uri="{BB962C8B-B14F-4D97-AF65-F5344CB8AC3E}">
        <p14:creationId xmlns:p14="http://schemas.microsoft.com/office/powerpoint/2010/main" val="4199312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05575" y="5619750"/>
            <a:ext cx="2447925" cy="1101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Physicians Foundation</a:t>
            </a:r>
            <a:br>
              <a:rPr lang="en-US" dirty="0" smtClean="0"/>
            </a:br>
            <a:r>
              <a:rPr lang="en-US" dirty="0" smtClean="0"/>
              <a:t>Communications Activities</a:t>
            </a:r>
            <a:endParaRPr lang="en-US" dirty="0"/>
          </a:p>
        </p:txBody>
      </p:sp>
      <p:pic>
        <p:nvPicPr>
          <p:cNvPr id="6" name="Tim_The Voice of Practicing Physician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558925"/>
            <a:ext cx="8045450" cy="4525963"/>
          </a:xfrm>
        </p:spPr>
      </p:pic>
      <p:sp>
        <p:nvSpPr>
          <p:cNvPr id="4" name="Slide Number Placeholder 3"/>
          <p:cNvSpPr>
            <a:spLocks noGrp="1"/>
          </p:cNvSpPr>
          <p:nvPr>
            <p:ph type="sldNum" sz="quarter" idx="12"/>
          </p:nvPr>
        </p:nvSpPr>
        <p:spPr/>
        <p:txBody>
          <a:bodyPr/>
          <a:lstStyle/>
          <a:p>
            <a:fld id="{EA2595C0-6CBE-4EF0-9838-089B1B82C2CE}" type="slidenum">
              <a:rPr lang="en-US" smtClean="0"/>
              <a:pPr/>
              <a:t>6</a:t>
            </a:fld>
            <a:endParaRPr lang="en-US"/>
          </a:p>
        </p:txBody>
      </p:sp>
    </p:spTree>
    <p:extLst>
      <p:ext uri="{BB962C8B-B14F-4D97-AF65-F5344CB8AC3E}">
        <p14:creationId xmlns:p14="http://schemas.microsoft.com/office/powerpoint/2010/main" val="19856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smtClean="0"/>
              <a:t>Communications Activities</a:t>
            </a:r>
          </a:p>
        </p:txBody>
      </p:sp>
      <p:sp>
        <p:nvSpPr>
          <p:cNvPr id="14339" name="Content Placeholder 2"/>
          <p:cNvSpPr>
            <a:spLocks noGrp="1"/>
          </p:cNvSpPr>
          <p:nvPr>
            <p:ph idx="1"/>
          </p:nvPr>
        </p:nvSpPr>
        <p:spPr>
          <a:xfrm>
            <a:off x="457201" y="1558925"/>
            <a:ext cx="5257800" cy="4525963"/>
          </a:xfrm>
        </p:spPr>
        <p:txBody>
          <a:bodyPr/>
          <a:lstStyle/>
          <a:p>
            <a:pPr eaLnBrk="1" hangingPunct="1"/>
            <a:r>
              <a:rPr lang="en-US" dirty="0" smtClean="0"/>
              <a:t>Developing 2014 Physician Watch List</a:t>
            </a:r>
          </a:p>
          <a:p>
            <a:pPr lvl="1" eaLnBrk="1" hangingPunct="1"/>
            <a:r>
              <a:rPr lang="en-US" sz="2400" dirty="0" smtClean="0"/>
              <a:t>Third edition of </a:t>
            </a:r>
            <a:r>
              <a:rPr lang="en-US" sz="2400" b="1" dirty="0" smtClean="0"/>
              <a:t>Watch List</a:t>
            </a:r>
          </a:p>
          <a:p>
            <a:pPr lvl="1" eaLnBrk="1" hangingPunct="1"/>
            <a:r>
              <a:rPr lang="en-US" sz="2400" dirty="0" smtClean="0"/>
              <a:t>Grants &amp; policy studies</a:t>
            </a:r>
            <a:endParaRPr lang="en-US" sz="2400" dirty="0"/>
          </a:p>
          <a:p>
            <a:pPr lvl="1" eaLnBrk="1" hangingPunct="1"/>
            <a:r>
              <a:rPr lang="en-US" sz="2400" dirty="0" smtClean="0"/>
              <a:t>Physician workforce needs and requirements</a:t>
            </a:r>
          </a:p>
          <a:p>
            <a:pPr marL="914400" lvl="2" indent="0" eaLnBrk="1" hangingPunct="1">
              <a:buNone/>
            </a:pPr>
            <a:endParaRPr lang="en-US" sz="2000" dirty="0" smtClean="0"/>
          </a:p>
        </p:txBody>
      </p:sp>
      <p:sp>
        <p:nvSpPr>
          <p:cNvPr id="5" name="Slide Number Placeholder 4"/>
          <p:cNvSpPr>
            <a:spLocks noGrp="1"/>
          </p:cNvSpPr>
          <p:nvPr>
            <p:ph type="sldNum" sz="quarter" idx="12"/>
          </p:nvPr>
        </p:nvSpPr>
        <p:spPr/>
        <p:txBody>
          <a:bodyPr/>
          <a:lstStyle/>
          <a:p>
            <a:fld id="{EA2595C0-6CBE-4EF0-9838-089B1B82C2CE}" type="slidenum">
              <a:rPr lang="en-US" smtClean="0"/>
              <a:pPr/>
              <a:t>7</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2286000"/>
            <a:ext cx="3155975" cy="2085970"/>
          </a:xfrm>
          <a:prstGeom prst="rect">
            <a:avLst/>
          </a:prstGeom>
          <a:noFill/>
          <a:ln w="9525">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smtClean="0"/>
              <a:t>Communications Activities</a:t>
            </a:r>
          </a:p>
        </p:txBody>
      </p:sp>
      <p:sp>
        <p:nvSpPr>
          <p:cNvPr id="14339" name="Content Placeholder 2"/>
          <p:cNvSpPr>
            <a:spLocks noGrp="1"/>
          </p:cNvSpPr>
          <p:nvPr>
            <p:ph idx="1"/>
          </p:nvPr>
        </p:nvSpPr>
        <p:spPr>
          <a:xfrm>
            <a:off x="457201" y="1558925"/>
            <a:ext cx="5553074" cy="4525963"/>
          </a:xfrm>
        </p:spPr>
        <p:txBody>
          <a:bodyPr/>
          <a:lstStyle/>
          <a:p>
            <a:pPr eaLnBrk="1" hangingPunct="1"/>
            <a:r>
              <a:rPr lang="en-US" dirty="0" smtClean="0"/>
              <a:t>2014 Physician Watch List</a:t>
            </a:r>
          </a:p>
          <a:p>
            <a:pPr lvl="1" eaLnBrk="1" hangingPunct="1"/>
            <a:r>
              <a:rPr lang="en-US" sz="2400" dirty="0" smtClean="0"/>
              <a:t>Consolidation </a:t>
            </a:r>
            <a:r>
              <a:rPr lang="en-US" sz="2400" dirty="0"/>
              <a:t>of </a:t>
            </a:r>
            <a:r>
              <a:rPr lang="en-US" sz="2400" dirty="0" smtClean="0"/>
              <a:t>Healthcare Systems</a:t>
            </a:r>
          </a:p>
          <a:p>
            <a:pPr lvl="1" eaLnBrk="1" hangingPunct="1"/>
            <a:r>
              <a:rPr lang="en-US" sz="2400" dirty="0" smtClean="0"/>
              <a:t>Growing Regulatory Burdens</a:t>
            </a:r>
          </a:p>
          <a:p>
            <a:pPr lvl="2" eaLnBrk="1" hangingPunct="1"/>
            <a:r>
              <a:rPr lang="en-US" sz="2000" dirty="0" smtClean="0"/>
              <a:t>ICD-10 requirements</a:t>
            </a:r>
          </a:p>
          <a:p>
            <a:pPr lvl="2" eaLnBrk="1" hangingPunct="1"/>
            <a:r>
              <a:rPr lang="en-US" sz="2000" dirty="0" smtClean="0"/>
              <a:t>Meaningful Use  </a:t>
            </a:r>
          </a:p>
          <a:p>
            <a:pPr lvl="1" eaLnBrk="1" hangingPunct="1"/>
            <a:r>
              <a:rPr lang="en-US" sz="2400" dirty="0"/>
              <a:t>Health Insurance Marketplace </a:t>
            </a:r>
            <a:r>
              <a:rPr lang="en-US" sz="2400" dirty="0" smtClean="0"/>
              <a:t>&amp; Exchange Challenges</a:t>
            </a:r>
            <a:endParaRPr lang="en-US" sz="2400" dirty="0"/>
          </a:p>
          <a:p>
            <a:pPr lvl="1" eaLnBrk="1" hangingPunct="1"/>
            <a:r>
              <a:rPr lang="en-US" sz="2400" dirty="0" smtClean="0"/>
              <a:t>Privacy &amp; Patient </a:t>
            </a:r>
            <a:r>
              <a:rPr lang="en-US" sz="2400" dirty="0"/>
              <a:t>Data Mining</a:t>
            </a:r>
          </a:p>
          <a:p>
            <a:pPr lvl="1" eaLnBrk="1" hangingPunct="1"/>
            <a:r>
              <a:rPr lang="en-US" sz="2400" dirty="0"/>
              <a:t>Macro Systemic </a:t>
            </a:r>
            <a:r>
              <a:rPr lang="en-US" sz="2400" dirty="0" smtClean="0"/>
              <a:t>Mistrust</a:t>
            </a:r>
          </a:p>
          <a:p>
            <a:pPr lvl="2" eaLnBrk="1" hangingPunct="1"/>
            <a:r>
              <a:rPr lang="en-US" sz="2000" dirty="0" smtClean="0"/>
              <a:t>SGR</a:t>
            </a:r>
            <a:endParaRPr lang="en-US" sz="2000" dirty="0"/>
          </a:p>
          <a:p>
            <a:pPr marL="914400" lvl="2" indent="0" eaLnBrk="1" hangingPunct="1">
              <a:buNone/>
            </a:pPr>
            <a:endParaRPr lang="en-US" sz="2000" dirty="0" smtClean="0"/>
          </a:p>
        </p:txBody>
      </p:sp>
      <p:sp>
        <p:nvSpPr>
          <p:cNvPr id="5" name="Slide Number Placeholder 4"/>
          <p:cNvSpPr>
            <a:spLocks noGrp="1"/>
          </p:cNvSpPr>
          <p:nvPr>
            <p:ph type="sldNum" sz="quarter" idx="12"/>
          </p:nvPr>
        </p:nvSpPr>
        <p:spPr/>
        <p:txBody>
          <a:bodyPr/>
          <a:lstStyle/>
          <a:p>
            <a:fld id="{EA2595C0-6CBE-4EF0-9838-089B1B82C2CE}" type="slidenum">
              <a:rPr lang="en-US" smtClean="0"/>
              <a:pPr/>
              <a:t>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219" y="1287463"/>
            <a:ext cx="3113386" cy="207375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52668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33363"/>
            <a:ext cx="8229600" cy="1143000"/>
          </a:xfrm>
        </p:spPr>
        <p:txBody>
          <a:bodyPr/>
          <a:lstStyle/>
          <a:p>
            <a:pPr eaLnBrk="1" hangingPunct="1"/>
            <a:r>
              <a:rPr lang="en-US" dirty="0" smtClean="0"/>
              <a:t>The Physicians Foundation </a:t>
            </a:r>
            <a:br>
              <a:rPr lang="en-US" dirty="0" smtClean="0"/>
            </a:br>
            <a:r>
              <a:rPr lang="en-US" dirty="0" err="1" smtClean="0"/>
              <a:t>Grantmaking</a:t>
            </a:r>
            <a:r>
              <a:rPr lang="en-US" dirty="0" smtClean="0"/>
              <a:t> Activities</a:t>
            </a:r>
          </a:p>
        </p:txBody>
      </p:sp>
      <p:sp>
        <p:nvSpPr>
          <p:cNvPr id="14339" name="Content Placeholder 2"/>
          <p:cNvSpPr>
            <a:spLocks noGrp="1"/>
          </p:cNvSpPr>
          <p:nvPr>
            <p:ph idx="1"/>
          </p:nvPr>
        </p:nvSpPr>
        <p:spPr>
          <a:xfrm>
            <a:off x="457200" y="1558925"/>
            <a:ext cx="5128953" cy="4525963"/>
          </a:xfrm>
        </p:spPr>
        <p:txBody>
          <a:bodyPr/>
          <a:lstStyle/>
          <a:p>
            <a:pPr eaLnBrk="1" hangingPunct="1"/>
            <a:r>
              <a:rPr lang="en-US" sz="2800" dirty="0" smtClean="0"/>
              <a:t>Announced completion of grants assisting nearly 10,000 physician practices select &amp; implement </a:t>
            </a:r>
            <a:r>
              <a:rPr lang="en-US" sz="2800" dirty="0"/>
              <a:t>EHRs and </a:t>
            </a:r>
            <a:r>
              <a:rPr lang="en-US" sz="2800" dirty="0" smtClean="0"/>
              <a:t>develop leadership </a:t>
            </a:r>
            <a:r>
              <a:rPr lang="en-US" sz="2800" dirty="0"/>
              <a:t>skills </a:t>
            </a:r>
            <a:endParaRPr lang="en-US" sz="2800" dirty="0" smtClean="0"/>
          </a:p>
          <a:p>
            <a:pPr eaLnBrk="1" hangingPunct="1"/>
            <a:r>
              <a:rPr lang="en-US" sz="2800" dirty="0" smtClean="0"/>
              <a:t>HIT </a:t>
            </a:r>
            <a:r>
              <a:rPr lang="en-US" sz="2800" dirty="0"/>
              <a:t>toolkits and </a:t>
            </a:r>
            <a:r>
              <a:rPr lang="en-US" sz="2800" dirty="0" smtClean="0"/>
              <a:t>grant resources </a:t>
            </a:r>
            <a:r>
              <a:rPr lang="en-US" sz="2800" dirty="0"/>
              <a:t>available </a:t>
            </a:r>
            <a:r>
              <a:rPr lang="en-US" sz="2800" dirty="0" smtClean="0"/>
              <a:t>on Foundation </a:t>
            </a:r>
            <a:r>
              <a:rPr lang="en-US" sz="2800" dirty="0"/>
              <a:t>website</a:t>
            </a:r>
          </a:p>
          <a:p>
            <a:pPr lvl="4" eaLnBrk="1" hangingPunct="1">
              <a:buNone/>
            </a:pPr>
            <a:endParaRPr lang="en-US" sz="2800" dirty="0" smtClean="0"/>
          </a:p>
          <a:p>
            <a:pPr eaLnBrk="1" hangingPunct="1"/>
            <a:endParaRPr lang="en-US" sz="2700" dirty="0" smtClean="0"/>
          </a:p>
          <a:p>
            <a:pPr lvl="1" eaLnBrk="1" hangingPunct="1"/>
            <a:endParaRPr lang="en-US" sz="2400" dirty="0" smtClean="0"/>
          </a:p>
          <a:p>
            <a:pPr lvl="1" eaLnBrk="1" hangingPunct="1"/>
            <a:endParaRPr lang="en-US" dirty="0" smtClean="0"/>
          </a:p>
          <a:p>
            <a:pPr lvl="1" eaLnBrk="1" hangingPunct="1"/>
            <a:endParaRPr lang="en-US" dirty="0" smtClean="0"/>
          </a:p>
          <a:p>
            <a:pPr lvl="1" eaLnBrk="1" hangingPunct="1">
              <a:buNone/>
            </a:pPr>
            <a:endParaRPr lang="en-US" b="1" dirty="0" smtClean="0"/>
          </a:p>
          <a:p>
            <a:pPr lvl="1" eaLnBrk="1" hangingPunct="1">
              <a:buNone/>
            </a:pPr>
            <a:endParaRPr lang="en-US" dirty="0" smtClean="0"/>
          </a:p>
          <a:p>
            <a:pPr lvl="3">
              <a:buNone/>
            </a:pPr>
            <a:endParaRPr lang="en-US" dirty="0" smtClean="0"/>
          </a:p>
          <a:p>
            <a:pPr lvl="2" eaLnBrk="1" hangingPunct="1"/>
            <a:endParaRPr lang="en-US" dirty="0" smtClean="0"/>
          </a:p>
          <a:p>
            <a:pPr lvl="2" eaLnBrk="1" hangingPunct="1"/>
            <a:endParaRPr lang="en-US" dirty="0" smtClean="0"/>
          </a:p>
          <a:p>
            <a:pPr lvl="2" eaLnBrk="1" hangingPunct="1"/>
            <a:endParaRPr lang="en-US" dirty="0" smtClean="0"/>
          </a:p>
          <a:p>
            <a:pPr marL="488950" lvl="0" indent="-488950" defTabSz="652463">
              <a:buClr>
                <a:srgbClr val="CD1C0C"/>
              </a:buClr>
              <a:buNone/>
              <a:defRPr/>
            </a:pPr>
            <a:r>
              <a:rPr lang="en-US" sz="1600" dirty="0" smtClean="0">
                <a:ea typeface="ＭＳ Ｐゴシック" pitchFamily="-106" charset="-128"/>
                <a:cs typeface="ＭＳ Ｐゴシック" pitchFamily="-106" charset="-128"/>
              </a:rPr>
              <a:t>		</a:t>
            </a:r>
          </a:p>
          <a:p>
            <a:pPr lvl="4" eaLnBrk="1" hangingPunct="1">
              <a:buNone/>
            </a:pPr>
            <a:endParaRPr lang="en-US" dirty="0" smtClean="0"/>
          </a:p>
        </p:txBody>
      </p:sp>
      <p:sp>
        <p:nvSpPr>
          <p:cNvPr id="4" name="Slide Number Placeholder 3"/>
          <p:cNvSpPr>
            <a:spLocks noGrp="1"/>
          </p:cNvSpPr>
          <p:nvPr>
            <p:ph type="sldNum" sz="quarter" idx="12"/>
          </p:nvPr>
        </p:nvSpPr>
        <p:spPr/>
        <p:txBody>
          <a:bodyPr/>
          <a:lstStyle/>
          <a:p>
            <a:fld id="{EA2595C0-6CBE-4EF0-9838-089B1B82C2CE}" type="slidenum">
              <a:rPr lang="en-US" smtClean="0"/>
              <a:pPr/>
              <a:t>9</a:t>
            </a:fld>
            <a:endParaRPr lang="en-US"/>
          </a:p>
        </p:txBody>
      </p:sp>
      <p:sp>
        <p:nvSpPr>
          <p:cNvPr id="3" name="Footer Placeholder 2"/>
          <p:cNvSpPr>
            <a:spLocks noGrp="1"/>
          </p:cNvSpPr>
          <p:nvPr>
            <p:ph type="ftr" sz="quarter" idx="11"/>
          </p:nvPr>
        </p:nvSpPr>
        <p:spPr>
          <a:xfrm>
            <a:off x="1512888" y="6356350"/>
            <a:ext cx="4945062" cy="365125"/>
          </a:xfrm>
        </p:spPr>
        <p:txBody>
          <a:bodyPr/>
          <a:lstStyle/>
          <a:p>
            <a:pPr>
              <a:defRPr/>
            </a:pPr>
            <a:r>
              <a:rPr lang="en-US" sz="1600" u="sng" dirty="0">
                <a:hlinkClick r:id="rId3"/>
              </a:rPr>
              <a:t>http://www.physiciansfoundation.org/healthcare-grants/grant-resources/</a:t>
            </a:r>
            <a:endParaRPr lang="en-US" sz="1600"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186" y="1986742"/>
            <a:ext cx="3540089" cy="300769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2191</TotalTime>
  <Words>847</Words>
  <Application>Microsoft Office PowerPoint</Application>
  <PresentationFormat>On-screen Show (4:3)</PresentationFormat>
  <Paragraphs>177</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The Physicians Foundation Report to OSMAP </vt:lpstr>
      <vt:lpstr>The Physicians Foundation  Overview</vt:lpstr>
      <vt:lpstr>The Physicians Foundation  Signatory Medical Societies</vt:lpstr>
      <vt:lpstr>The Physicians Foundation  Communications Activities</vt:lpstr>
      <vt:lpstr>The Physicians Foundation  Communications Activities</vt:lpstr>
      <vt:lpstr>The Physicians Foundation Communications Activities</vt:lpstr>
      <vt:lpstr>The Physicians Foundation  Communications Activities</vt:lpstr>
      <vt:lpstr>The Physicians Foundation  Communications Activities</vt:lpstr>
      <vt:lpstr>The Physicians Foundation  Grantmaking Activities</vt:lpstr>
      <vt:lpstr>The Physicians Foundation  Grantmaking Activities</vt:lpstr>
      <vt:lpstr>The Physicians Foundation Research Activities</vt:lpstr>
      <vt:lpstr>The Physicians Foundation Research Activities</vt:lpstr>
      <vt:lpstr>The Physicians Foundation OSMAP Collaboration</vt:lpstr>
      <vt:lpstr>Questions or Comments?</vt:lpstr>
    </vt:vector>
  </TitlesOfParts>
  <Company>CooperKatz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Physicians Foundation PowerPoint Options</dc:title>
  <dc:creator>Julia Bayer</dc:creator>
  <cp:lastModifiedBy>Brian Foy</cp:lastModifiedBy>
  <cp:revision>290</cp:revision>
  <cp:lastPrinted>2013-11-12T16:34:41Z</cp:lastPrinted>
  <dcterms:created xsi:type="dcterms:W3CDTF">2013-11-08T14:49:31Z</dcterms:created>
  <dcterms:modified xsi:type="dcterms:W3CDTF">2013-11-12T17:04:08Z</dcterms:modified>
</cp:coreProperties>
</file>