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256" r:id="rId2"/>
    <p:sldId id="274" r:id="rId3"/>
    <p:sldId id="279" r:id="rId4"/>
    <p:sldId id="282" r:id="rId5"/>
    <p:sldId id="281" r:id="rId6"/>
    <p:sldId id="280" r:id="rId7"/>
    <p:sldId id="277" r:id="rId8"/>
    <p:sldId id="278" r:id="rId9"/>
    <p:sldId id="276" r:id="rId10"/>
    <p:sldId id="265" r:id="rId11"/>
    <p:sldId id="266" r:id="rId12"/>
    <p:sldId id="257" r:id="rId13"/>
    <p:sldId id="258" r:id="rId14"/>
    <p:sldId id="259" r:id="rId15"/>
    <p:sldId id="260" r:id="rId16"/>
    <p:sldId id="261" r:id="rId17"/>
    <p:sldId id="262" r:id="rId18"/>
    <p:sldId id="263" r:id="rId19"/>
    <p:sldId id="264" r:id="rId20"/>
    <p:sldId id="268" r:id="rId21"/>
    <p:sldId id="269" r:id="rId22"/>
    <p:sldId id="270" r:id="rId23"/>
    <p:sldId id="273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8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85800"/>
            <a:ext cx="77724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5908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38661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Box Content Option3"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>
            <a:lvl1pPr>
              <a:defRPr sz="2800" baseline="0"/>
            </a:lvl1pPr>
          </a:lstStyle>
          <a:p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48200" y="1600200"/>
            <a:ext cx="4038600" cy="4525963"/>
          </a:xfrm>
        </p:spPr>
        <p:txBody>
          <a:bodyPr>
            <a:norm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2800"/>
            </a:lvl1pPr>
          </a:lstStyle>
          <a:p>
            <a:r>
              <a:rPr lang="en-US" dirty="0" smtClean="0"/>
              <a:t>Click to add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00941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"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8955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3666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94935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53423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609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31729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Blank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>
            <a:lvl1pPr>
              <a:defRPr sz="2800" baseline="0"/>
            </a:lvl1pPr>
          </a:lstStyle>
          <a:p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48200" y="1600200"/>
            <a:ext cx="4038600" cy="4525963"/>
          </a:xfrm>
        </p:spPr>
        <p:txBody>
          <a:bodyPr>
            <a:norm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2800"/>
            </a:lvl1pPr>
          </a:lstStyle>
          <a:p>
            <a:r>
              <a:rPr lang="en-US" dirty="0" smtClean="0"/>
              <a:t>Click to add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760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3 Layout"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20136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Box Content"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>
            <a:lvl1pPr>
              <a:defRPr sz="2800" baseline="0"/>
            </a:lvl1pPr>
          </a:lstStyle>
          <a:p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5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48200" y="1600200"/>
            <a:ext cx="4038600" cy="4525963"/>
          </a:xfrm>
        </p:spPr>
        <p:txBody>
          <a:bodyPr>
            <a:norm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2800"/>
            </a:lvl1pPr>
          </a:lstStyle>
          <a:p>
            <a:r>
              <a:rPr lang="en-US" dirty="0" smtClean="0"/>
              <a:t>Click to add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17247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2"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18707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Box Content Option2"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>
            <a:lvl1pPr>
              <a:defRPr sz="2800" baseline="0"/>
            </a:lvl1pPr>
          </a:lstStyle>
          <a:p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5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48200" y="1600200"/>
            <a:ext cx="4038600" cy="4525963"/>
          </a:xfrm>
        </p:spPr>
        <p:txBody>
          <a:bodyPr>
            <a:norm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2800"/>
            </a:lvl1pPr>
          </a:lstStyle>
          <a:p>
            <a:r>
              <a:rPr lang="en-US" dirty="0" smtClean="0"/>
              <a:t>Click to add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8848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73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8332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66800"/>
            <a:ext cx="7772400" cy="1676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AMA Meeting</a:t>
            </a:r>
            <a:br>
              <a:rPr lang="en-US" dirty="0" smtClean="0"/>
            </a:br>
            <a:r>
              <a:rPr lang="en-US" dirty="0" smtClean="0"/>
              <a:t>Minnesota – The Governance Journey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71800"/>
            <a:ext cx="6400800" cy="1752600"/>
          </a:xfrm>
        </p:spPr>
        <p:txBody>
          <a:bodyPr/>
          <a:lstStyle/>
          <a:p>
            <a:r>
              <a:rPr lang="en-US" dirty="0" smtClean="0"/>
              <a:t>June 14, 2013</a:t>
            </a:r>
          </a:p>
          <a:p>
            <a:r>
              <a:rPr lang="en-US" dirty="0" smtClean="0"/>
              <a:t>Bob Meiches, MD</a:t>
            </a:r>
          </a:p>
          <a:p>
            <a:r>
              <a:rPr lang="en-US" dirty="0" smtClean="0"/>
              <a:t>CEO Minnesota Medical Association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8167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Governance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Internal</a:t>
            </a:r>
          </a:p>
          <a:p>
            <a:pPr lvl="1"/>
            <a:r>
              <a:rPr lang="en-US" dirty="0" smtClean="0"/>
              <a:t>Policies</a:t>
            </a:r>
          </a:p>
          <a:p>
            <a:pPr lvl="1"/>
            <a:r>
              <a:rPr lang="en-US" dirty="0" smtClean="0"/>
              <a:t>CEO</a:t>
            </a:r>
          </a:p>
          <a:p>
            <a:pPr lvl="1"/>
            <a:r>
              <a:rPr lang="en-US" dirty="0" smtClean="0"/>
              <a:t>Strategic Direction</a:t>
            </a:r>
          </a:p>
          <a:p>
            <a:pPr lvl="1"/>
            <a:r>
              <a:rPr lang="en-US" dirty="0" smtClean="0"/>
              <a:t>Leadership/Elections</a:t>
            </a:r>
          </a:p>
          <a:p>
            <a:pPr lvl="1"/>
            <a:r>
              <a:rPr lang="en-US" dirty="0" smtClean="0"/>
              <a:t>Fiduciary Obligations</a:t>
            </a:r>
          </a:p>
          <a:p>
            <a:pPr lvl="1"/>
            <a:r>
              <a:rPr lang="en-US" dirty="0" smtClean="0"/>
              <a:t>Ethical/Legal Considerations</a:t>
            </a:r>
          </a:p>
          <a:p>
            <a:r>
              <a:rPr lang="en-US" dirty="0" smtClean="0"/>
              <a:t>External</a:t>
            </a:r>
          </a:p>
          <a:p>
            <a:pPr lvl="1"/>
            <a:r>
              <a:rPr lang="en-US" dirty="0" smtClean="0"/>
              <a:t>Policies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6891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MMA Governance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Much like AMA</a:t>
            </a:r>
          </a:p>
          <a:p>
            <a:r>
              <a:rPr lang="en-US" dirty="0" smtClean="0"/>
              <a:t>House of Delegates</a:t>
            </a:r>
          </a:p>
          <a:p>
            <a:pPr lvl="1"/>
            <a:r>
              <a:rPr lang="en-US" dirty="0" smtClean="0"/>
              <a:t>CMS/Sections/Specialty</a:t>
            </a:r>
          </a:p>
          <a:p>
            <a:pPr lvl="1"/>
            <a:r>
              <a:rPr lang="en-US" dirty="0" smtClean="0"/>
              <a:t>Annual</a:t>
            </a:r>
          </a:p>
          <a:p>
            <a:r>
              <a:rPr lang="en-US" dirty="0" smtClean="0"/>
              <a:t>Board of Trustees (31-31 members)</a:t>
            </a:r>
          </a:p>
          <a:p>
            <a:pPr lvl="1"/>
            <a:r>
              <a:rPr lang="en-US" dirty="0" smtClean="0"/>
              <a:t>Executive Committee</a:t>
            </a:r>
          </a:p>
          <a:p>
            <a:pPr lvl="1"/>
            <a:r>
              <a:rPr lang="en-US" dirty="0" smtClean="0"/>
              <a:t>AMA Delegation</a:t>
            </a:r>
          </a:p>
        </p:txBody>
      </p:sp>
    </p:spTree>
    <p:extLst>
      <p:ext uri="{BB962C8B-B14F-4D97-AF65-F5344CB8AC3E}">
        <p14:creationId xmlns:p14="http://schemas.microsoft.com/office/powerpoint/2010/main" val="229196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Strategic Planning – governance is not static</a:t>
            </a:r>
          </a:p>
          <a:p>
            <a:r>
              <a:rPr lang="en-US" dirty="0" smtClean="0"/>
              <a:t>Member Engagement waning</a:t>
            </a:r>
          </a:p>
          <a:p>
            <a:pPr lvl="1"/>
            <a:r>
              <a:rPr lang="en-US" dirty="0" smtClean="0"/>
              <a:t>HOD</a:t>
            </a:r>
          </a:p>
          <a:p>
            <a:r>
              <a:rPr lang="en-US" dirty="0" smtClean="0"/>
              <a:t>Survey Post-HOD</a:t>
            </a:r>
          </a:p>
          <a:p>
            <a:r>
              <a:rPr lang="en-US" dirty="0" smtClean="0"/>
              <a:t>Member Surveys</a:t>
            </a:r>
          </a:p>
          <a:p>
            <a:r>
              <a:rPr lang="en-US" dirty="0" smtClean="0"/>
              <a:t>“Future of MMA” work (association future)</a:t>
            </a:r>
          </a:p>
          <a:p>
            <a:r>
              <a:rPr lang="en-US" dirty="0" smtClean="0"/>
              <a:t>New Ideas/Learning from others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2223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2010 – HOD Task Force</a:t>
            </a:r>
          </a:p>
          <a:p>
            <a:pPr lvl="1"/>
            <a:r>
              <a:rPr lang="en-US" dirty="0" smtClean="0"/>
              <a:t>“We have a problem”</a:t>
            </a:r>
          </a:p>
          <a:p>
            <a:pPr lvl="1"/>
            <a:r>
              <a:rPr lang="en-US" dirty="0" smtClean="0"/>
              <a:t>Tweaked the process</a:t>
            </a:r>
          </a:p>
          <a:p>
            <a:pPr lvl="1"/>
            <a:r>
              <a:rPr lang="en-US" dirty="0" smtClean="0"/>
              <a:t>Balance the “democracy” of all voices with “expediency” of decision making and “fun” for members.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4616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2011 – House of Delegates Resolution</a:t>
            </a:r>
          </a:p>
          <a:p>
            <a:pPr lvl="1"/>
            <a:r>
              <a:rPr lang="en-US" dirty="0" smtClean="0"/>
              <a:t>Task Force </a:t>
            </a:r>
          </a:p>
          <a:p>
            <a:pPr lvl="1"/>
            <a:r>
              <a:rPr lang="en-US" dirty="0" smtClean="0"/>
              <a:t>House of Delegates and Board of Trustees</a:t>
            </a:r>
          </a:p>
          <a:p>
            <a:r>
              <a:rPr lang="en-US" dirty="0" smtClean="0"/>
              <a:t>Report/Recommendations (TF &amp; Board)</a:t>
            </a:r>
          </a:p>
          <a:p>
            <a:pPr lvl="1"/>
            <a:r>
              <a:rPr lang="en-US" dirty="0" smtClean="0"/>
              <a:t>Board </a:t>
            </a:r>
          </a:p>
          <a:p>
            <a:pPr lvl="2"/>
            <a:r>
              <a:rPr lang="en-US" dirty="0" smtClean="0"/>
              <a:t>Reduce Size – 31 to 12</a:t>
            </a:r>
          </a:p>
          <a:p>
            <a:pPr lvl="2"/>
            <a:r>
              <a:rPr lang="en-US" dirty="0" smtClean="0"/>
              <a:t>Competencies &amp; Geography</a:t>
            </a:r>
          </a:p>
          <a:p>
            <a:pPr lvl="1"/>
            <a:r>
              <a:rPr lang="en-US" dirty="0" smtClean="0"/>
              <a:t>Keep Annual Meeting</a:t>
            </a:r>
          </a:p>
          <a:p>
            <a:pPr lvl="1"/>
            <a:r>
              <a:rPr lang="en-US" dirty="0" smtClean="0"/>
              <a:t>Replace House of Delegates with Policy Council</a:t>
            </a:r>
          </a:p>
          <a:p>
            <a:pPr lvl="1"/>
            <a:r>
              <a:rPr lang="en-US" dirty="0" smtClean="0"/>
              <a:t>All member elections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9370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2012 House of Delegates</a:t>
            </a:r>
          </a:p>
          <a:p>
            <a:pPr lvl="1"/>
            <a:r>
              <a:rPr lang="en-US" dirty="0" smtClean="0"/>
              <a:t>Accept Board changes</a:t>
            </a:r>
          </a:p>
          <a:p>
            <a:pPr lvl="1"/>
            <a:r>
              <a:rPr lang="en-US" dirty="0" smtClean="0"/>
              <a:t>Obtain additional member input on changes to House of Delegates and All member elections</a:t>
            </a:r>
          </a:p>
          <a:p>
            <a:pPr lvl="1"/>
            <a:r>
              <a:rPr lang="en-US" dirty="0" smtClean="0"/>
              <a:t>Additional details needed</a:t>
            </a:r>
          </a:p>
          <a:p>
            <a:pPr lvl="1"/>
            <a:r>
              <a:rPr lang="en-US" dirty="0" smtClean="0"/>
              <a:t>Continue to discuss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7320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2013 – Governance Task Force 2.0</a:t>
            </a:r>
          </a:p>
          <a:p>
            <a:pPr lvl="1"/>
            <a:r>
              <a:rPr lang="en-US" dirty="0" smtClean="0"/>
              <a:t>Significant member input </a:t>
            </a:r>
          </a:p>
          <a:p>
            <a:pPr lvl="1"/>
            <a:r>
              <a:rPr lang="en-US" dirty="0" smtClean="0"/>
              <a:t>Policy Forums (alternate to HOD)</a:t>
            </a:r>
          </a:p>
          <a:p>
            <a:pPr lvl="1"/>
            <a:r>
              <a:rPr lang="en-US" dirty="0" smtClean="0"/>
              <a:t>Similar recommendations</a:t>
            </a:r>
          </a:p>
          <a:p>
            <a:pPr lvl="1"/>
            <a:r>
              <a:rPr lang="en-US" dirty="0" smtClean="0"/>
              <a:t>Approved by MMA Board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Scheduled for House of Delegates September 2013 – Outcome Uncertain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0089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Considerations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Early v Late Adopters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Frame as issue of polarity</a:t>
            </a:r>
          </a:p>
          <a:p>
            <a:pPr lvl="1"/>
            <a:r>
              <a:rPr lang="en-US" dirty="0" smtClean="0"/>
              <a:t>Nimble yet Inclusive</a:t>
            </a:r>
          </a:p>
          <a:p>
            <a:pPr lvl="1"/>
            <a:r>
              <a:rPr lang="en-US" dirty="0" smtClean="0"/>
              <a:t>How to optimize both features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7033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Considerations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“Head”</a:t>
            </a:r>
          </a:p>
          <a:p>
            <a:pPr lvl="1"/>
            <a:r>
              <a:rPr lang="en-US" dirty="0" smtClean="0"/>
              <a:t>Data </a:t>
            </a:r>
          </a:p>
          <a:p>
            <a:pPr lvl="2"/>
            <a:r>
              <a:rPr lang="en-US" dirty="0" smtClean="0"/>
              <a:t>Input from members </a:t>
            </a:r>
          </a:p>
          <a:p>
            <a:pPr lvl="3"/>
            <a:r>
              <a:rPr lang="en-US" dirty="0" smtClean="0"/>
              <a:t>Majority don’t care about governance</a:t>
            </a:r>
          </a:p>
          <a:p>
            <a:pPr lvl="3"/>
            <a:r>
              <a:rPr lang="en-US" dirty="0" smtClean="0"/>
              <a:t>Those that do – majority want it changed</a:t>
            </a:r>
          </a:p>
          <a:p>
            <a:pPr lvl="1"/>
            <a:r>
              <a:rPr lang="en-US" dirty="0" smtClean="0"/>
              <a:t>Best Practice</a:t>
            </a:r>
          </a:p>
          <a:p>
            <a:pPr lvl="1"/>
            <a:r>
              <a:rPr lang="en-US" dirty="0" smtClean="0"/>
              <a:t>Other states	</a:t>
            </a:r>
          </a:p>
          <a:p>
            <a:r>
              <a:rPr lang="en-US" dirty="0" smtClean="0"/>
              <a:t>“Heart”</a:t>
            </a:r>
          </a:p>
          <a:p>
            <a:pPr lvl="1"/>
            <a:r>
              <a:rPr lang="en-US" dirty="0" smtClean="0"/>
              <a:t>Fear, Loss, Change</a:t>
            </a:r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9035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Considerations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“You would never design it this way” argument not persuasive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Discussions have been distraction from core business</a:t>
            </a:r>
          </a:p>
          <a:p>
            <a:endParaRPr lang="en-US" dirty="0"/>
          </a:p>
          <a:p>
            <a:r>
              <a:rPr lang="en-US" dirty="0" smtClean="0"/>
              <a:t>Staff Roles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6253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Minnesota (MMA) Journey</a:t>
            </a:r>
          </a:p>
          <a:p>
            <a:r>
              <a:rPr lang="en-US" dirty="0" smtClean="0"/>
              <a:t>What are other state medical societies doing?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6584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 Medical Societies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Informal discussions with CEO’s</a:t>
            </a:r>
          </a:p>
          <a:p>
            <a:r>
              <a:rPr lang="en-US" dirty="0" smtClean="0"/>
              <a:t>Governance Discussions/Changes</a:t>
            </a:r>
          </a:p>
          <a:p>
            <a:pPr lvl="1"/>
            <a:r>
              <a:rPr lang="en-US" dirty="0" smtClean="0"/>
              <a:t>Over ½ pursuing</a:t>
            </a:r>
          </a:p>
          <a:p>
            <a:pPr lvl="1"/>
            <a:r>
              <a:rPr lang="en-US" dirty="0" smtClean="0"/>
              <a:t>Those who are not</a:t>
            </a:r>
          </a:p>
          <a:p>
            <a:pPr lvl="2"/>
            <a:r>
              <a:rPr lang="en-US" dirty="0" smtClean="0"/>
              <a:t>Changing Leadership</a:t>
            </a:r>
          </a:p>
          <a:p>
            <a:pPr lvl="2"/>
            <a:r>
              <a:rPr lang="en-US" dirty="0" smtClean="0"/>
              <a:t>Content with status quo</a:t>
            </a:r>
          </a:p>
          <a:p>
            <a:pPr lvl="2"/>
            <a:r>
              <a:rPr lang="en-US" dirty="0" smtClean="0"/>
              <a:t>Already made changes</a:t>
            </a:r>
          </a:p>
          <a:p>
            <a:pPr lvl="2"/>
            <a:r>
              <a:rPr lang="en-US" dirty="0" smtClean="0"/>
              <a:t>Irrelevant – “natural selection”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3298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 Medical Societies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What kind of changes – majority</a:t>
            </a:r>
          </a:p>
          <a:p>
            <a:pPr lvl="1"/>
            <a:r>
              <a:rPr lang="en-US" dirty="0" smtClean="0"/>
              <a:t>“Right” size Board of Trustees</a:t>
            </a:r>
          </a:p>
          <a:p>
            <a:pPr lvl="1"/>
            <a:r>
              <a:rPr lang="en-US" dirty="0" smtClean="0"/>
              <a:t>New approaches to Policy Setting</a:t>
            </a:r>
          </a:p>
          <a:p>
            <a:pPr lvl="1"/>
            <a:r>
              <a:rPr lang="en-US" dirty="0" smtClean="0"/>
              <a:t>Decrease frequency or sunset HOD</a:t>
            </a:r>
          </a:p>
          <a:p>
            <a:pPr lvl="1"/>
            <a:r>
              <a:rPr lang="en-US" dirty="0" smtClean="0"/>
              <a:t>All member elections</a:t>
            </a:r>
          </a:p>
          <a:p>
            <a:pPr lvl="1"/>
            <a:r>
              <a:rPr lang="en-US" dirty="0" smtClean="0"/>
              <a:t>Officers – fewer</a:t>
            </a:r>
          </a:p>
          <a:p>
            <a:r>
              <a:rPr lang="en-US" dirty="0" smtClean="0"/>
              <a:t>No single way to accomplish (TF for most)</a:t>
            </a:r>
          </a:p>
          <a:p>
            <a:r>
              <a:rPr lang="en-US" dirty="0" smtClean="0"/>
              <a:t>No single preferred solution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7551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 Medical Societies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Decrease Board Size</a:t>
            </a:r>
          </a:p>
          <a:p>
            <a:pPr lvl="1"/>
            <a:r>
              <a:rPr lang="en-US" dirty="0" smtClean="0"/>
              <a:t>State leaders and staff very happy</a:t>
            </a:r>
          </a:p>
          <a:p>
            <a:r>
              <a:rPr lang="en-US" dirty="0" smtClean="0"/>
              <a:t>Eliminate HOD</a:t>
            </a:r>
          </a:p>
          <a:p>
            <a:pPr lvl="1"/>
            <a:r>
              <a:rPr lang="en-US" dirty="0" smtClean="0"/>
              <a:t>Over ten years</a:t>
            </a:r>
          </a:p>
          <a:p>
            <a:pPr lvl="2"/>
            <a:r>
              <a:rPr lang="en-US" dirty="0" smtClean="0"/>
              <a:t>Happy with decision – won’t go back</a:t>
            </a:r>
          </a:p>
          <a:p>
            <a:pPr lvl="1"/>
            <a:r>
              <a:rPr lang="en-US" dirty="0" smtClean="0"/>
              <a:t>Recent</a:t>
            </a:r>
          </a:p>
          <a:p>
            <a:pPr lvl="2"/>
            <a:r>
              <a:rPr lang="en-US" dirty="0" smtClean="0"/>
              <a:t>Too early to tell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636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 Medical Societies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Smaller board taking hold</a:t>
            </a:r>
          </a:p>
          <a:p>
            <a:r>
              <a:rPr lang="en-US" dirty="0" smtClean="0"/>
              <a:t>Different ways to engage members and leadership</a:t>
            </a:r>
          </a:p>
          <a:p>
            <a:r>
              <a:rPr lang="en-US" dirty="0" smtClean="0"/>
              <a:t>HOD – attrition</a:t>
            </a:r>
          </a:p>
          <a:p>
            <a:pPr lvl="1"/>
            <a:r>
              <a:rPr lang="en-US" dirty="0" smtClean="0"/>
              <a:t>Varied models (local) for policy setting as transition</a:t>
            </a:r>
          </a:p>
          <a:p>
            <a:pPr lvl="1"/>
            <a:r>
              <a:rPr lang="en-US" dirty="0" smtClean="0"/>
              <a:t>No “Best practice”</a:t>
            </a:r>
          </a:p>
          <a:p>
            <a:pPr lvl="1"/>
            <a:r>
              <a:rPr lang="en-US" dirty="0" smtClean="0"/>
              <a:t>No “Worst practice”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4079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2" name="Picture 11051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65411"/>
            <a:ext cx="5410200" cy="618746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778820" y="1290570"/>
            <a:ext cx="7239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b="1" dirty="0"/>
              <a:t>Population of Minnesota – </a:t>
            </a:r>
            <a:r>
              <a:rPr lang="en-US" sz="3200" b="1" dirty="0" smtClean="0"/>
              <a:t>5.38 Million</a:t>
            </a:r>
            <a:endParaRPr lang="en-US" sz="3200" b="1" dirty="0"/>
          </a:p>
        </p:txBody>
      </p:sp>
      <p:sp>
        <p:nvSpPr>
          <p:cNvPr id="2" name="Rectangle 1"/>
          <p:cNvSpPr/>
          <p:nvPr/>
        </p:nvSpPr>
        <p:spPr>
          <a:xfrm>
            <a:off x="3990955" y="4552660"/>
            <a:ext cx="4138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/>
              <a:t>*</a:t>
            </a:r>
            <a:endParaRPr lang="en-US" sz="3600" dirty="0"/>
          </a:p>
        </p:txBody>
      </p:sp>
      <p:sp>
        <p:nvSpPr>
          <p:cNvPr id="3" name="Rectangle 2"/>
          <p:cNvSpPr/>
          <p:nvPr/>
        </p:nvSpPr>
        <p:spPr>
          <a:xfrm>
            <a:off x="4589710" y="5554146"/>
            <a:ext cx="4138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/>
              <a:t>*</a:t>
            </a:r>
            <a:endParaRPr lang="en-US" sz="3600" dirty="0"/>
          </a:p>
        </p:txBody>
      </p:sp>
      <p:sp>
        <p:nvSpPr>
          <p:cNvPr id="5" name="Rectangle 4"/>
          <p:cNvSpPr/>
          <p:nvPr/>
        </p:nvSpPr>
        <p:spPr>
          <a:xfrm>
            <a:off x="4702775" y="2647928"/>
            <a:ext cx="4138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/>
              <a:t>*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555605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2" name="Picture 11051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52400"/>
            <a:ext cx="5410200" cy="618746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990600" y="1295400"/>
            <a:ext cx="7239000" cy="1175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b="1" dirty="0">
                <a:solidFill>
                  <a:prstClr val="black"/>
                </a:solidFill>
              </a:rPr>
              <a:t>Population of Minnesota – 5.38 Million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b="1" dirty="0">
                <a:solidFill>
                  <a:prstClr val="black"/>
                </a:solidFill>
              </a:rPr>
              <a:t>20,000 Licensed </a:t>
            </a:r>
            <a:r>
              <a:rPr lang="en-US" sz="3200" b="1" dirty="0" smtClean="0">
                <a:solidFill>
                  <a:prstClr val="black"/>
                </a:solidFill>
              </a:rPr>
              <a:t>MD/DO</a:t>
            </a:r>
            <a:endParaRPr lang="en-US" sz="3200" b="1" dirty="0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981610" y="4672148"/>
            <a:ext cx="4138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/>
              <a:t>*</a:t>
            </a:r>
            <a:endParaRPr lang="en-US" sz="3600" dirty="0"/>
          </a:p>
        </p:txBody>
      </p:sp>
      <p:sp>
        <p:nvSpPr>
          <p:cNvPr id="13" name="Rectangle 12"/>
          <p:cNvSpPr/>
          <p:nvPr/>
        </p:nvSpPr>
        <p:spPr>
          <a:xfrm>
            <a:off x="4572000" y="5492260"/>
            <a:ext cx="4138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/>
              <a:t>*</a:t>
            </a:r>
            <a:endParaRPr lang="en-US" sz="3600" dirty="0"/>
          </a:p>
        </p:txBody>
      </p:sp>
      <p:sp>
        <p:nvSpPr>
          <p:cNvPr id="14" name="Rectangle 13"/>
          <p:cNvSpPr/>
          <p:nvPr/>
        </p:nvSpPr>
        <p:spPr>
          <a:xfrm>
            <a:off x="4686120" y="2599802"/>
            <a:ext cx="4138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/>
              <a:t>*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250044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2" name="Picture 11051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52400"/>
            <a:ext cx="5410200" cy="618746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952500" y="1295400"/>
            <a:ext cx="7239000" cy="17666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b="1" dirty="0">
                <a:solidFill>
                  <a:prstClr val="black"/>
                </a:solidFill>
              </a:rPr>
              <a:t>Population of Minnesota – 5.38 Million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b="1" dirty="0">
                <a:solidFill>
                  <a:prstClr val="black"/>
                </a:solidFill>
              </a:rPr>
              <a:t>20,000 Licensed MD/DO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b="1" dirty="0">
                <a:solidFill>
                  <a:prstClr val="black"/>
                </a:solidFill>
              </a:rPr>
              <a:t>10,000 </a:t>
            </a:r>
            <a:r>
              <a:rPr lang="en-US" sz="3200" b="1" dirty="0" smtClean="0">
                <a:solidFill>
                  <a:prstClr val="black"/>
                </a:solidFill>
              </a:rPr>
              <a:t>MMA Members</a:t>
            </a:r>
            <a:endParaRPr lang="en-US" sz="3200" b="1" dirty="0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981610" y="4672148"/>
            <a:ext cx="4138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/>
              <a:t>*</a:t>
            </a:r>
            <a:endParaRPr lang="en-US" sz="3600" dirty="0"/>
          </a:p>
        </p:txBody>
      </p:sp>
      <p:sp>
        <p:nvSpPr>
          <p:cNvPr id="9" name="Rectangle 8"/>
          <p:cNvSpPr/>
          <p:nvPr/>
        </p:nvSpPr>
        <p:spPr>
          <a:xfrm>
            <a:off x="4572000" y="5492260"/>
            <a:ext cx="4138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/>
              <a:t>*</a:t>
            </a:r>
            <a:endParaRPr lang="en-US" sz="3600" dirty="0"/>
          </a:p>
        </p:txBody>
      </p:sp>
      <p:sp>
        <p:nvSpPr>
          <p:cNvPr id="10" name="Rectangle 9"/>
          <p:cNvSpPr/>
          <p:nvPr/>
        </p:nvSpPr>
        <p:spPr>
          <a:xfrm>
            <a:off x="4686120" y="2599802"/>
            <a:ext cx="4138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/>
              <a:t>*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555680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2" name="Picture 11051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52400"/>
            <a:ext cx="5410200" cy="618746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990600" y="1295400"/>
            <a:ext cx="7239000" cy="23575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b="1" dirty="0">
                <a:solidFill>
                  <a:prstClr val="black"/>
                </a:solidFill>
              </a:rPr>
              <a:t>Population of Minnesota – 5.38 Million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b="1" dirty="0">
                <a:solidFill>
                  <a:prstClr val="black"/>
                </a:solidFill>
              </a:rPr>
              <a:t>20,000 Licensed MD/DO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b="1" dirty="0">
                <a:solidFill>
                  <a:prstClr val="black"/>
                </a:solidFill>
              </a:rPr>
              <a:t>10,000 </a:t>
            </a:r>
            <a:r>
              <a:rPr lang="en-US" sz="3200" b="1" dirty="0" smtClean="0">
                <a:solidFill>
                  <a:prstClr val="black"/>
                </a:solidFill>
              </a:rPr>
              <a:t>MMA Members</a:t>
            </a:r>
            <a:endParaRPr lang="en-US" sz="3200" b="1" dirty="0">
              <a:solidFill>
                <a:prstClr val="black"/>
              </a:solidFill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b="1" dirty="0" smtClean="0">
                <a:solidFill>
                  <a:prstClr val="black"/>
                </a:solidFill>
              </a:rPr>
              <a:t>50% in </a:t>
            </a:r>
            <a:r>
              <a:rPr lang="en-US" sz="3200" b="1" dirty="0">
                <a:solidFill>
                  <a:prstClr val="black"/>
                </a:solidFill>
              </a:rPr>
              <a:t>Twin </a:t>
            </a:r>
            <a:r>
              <a:rPr lang="en-US" sz="3200" b="1" dirty="0" smtClean="0">
                <a:solidFill>
                  <a:prstClr val="black"/>
                </a:solidFill>
              </a:rPr>
              <a:t>Cities</a:t>
            </a:r>
            <a:endParaRPr lang="en-US" sz="3200" b="1" dirty="0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981610" y="4672148"/>
            <a:ext cx="4138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/>
              <a:t>*</a:t>
            </a:r>
            <a:endParaRPr lang="en-US" sz="3600" dirty="0"/>
          </a:p>
        </p:txBody>
      </p:sp>
      <p:sp>
        <p:nvSpPr>
          <p:cNvPr id="9" name="Rectangle 8"/>
          <p:cNvSpPr/>
          <p:nvPr/>
        </p:nvSpPr>
        <p:spPr>
          <a:xfrm>
            <a:off x="4572000" y="5492260"/>
            <a:ext cx="4138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/>
              <a:t>*</a:t>
            </a:r>
            <a:endParaRPr lang="en-US" sz="3600" dirty="0"/>
          </a:p>
        </p:txBody>
      </p:sp>
      <p:sp>
        <p:nvSpPr>
          <p:cNvPr id="10" name="Rectangle 9"/>
          <p:cNvSpPr/>
          <p:nvPr/>
        </p:nvSpPr>
        <p:spPr>
          <a:xfrm>
            <a:off x="4686120" y="2599802"/>
            <a:ext cx="4138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/>
              <a:t>*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517560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2" name="Picture 11051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52400"/>
            <a:ext cx="5410200" cy="618746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990600" y="1371600"/>
            <a:ext cx="7239000" cy="29484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b="1" dirty="0">
                <a:solidFill>
                  <a:prstClr val="black"/>
                </a:solidFill>
              </a:rPr>
              <a:t>Population of Minnesota – 5.38 Million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b="1" dirty="0">
                <a:solidFill>
                  <a:prstClr val="black"/>
                </a:solidFill>
              </a:rPr>
              <a:t>20,000 Licensed MD/DO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b="1" dirty="0">
                <a:solidFill>
                  <a:prstClr val="black"/>
                </a:solidFill>
              </a:rPr>
              <a:t>10,000 </a:t>
            </a:r>
            <a:r>
              <a:rPr lang="en-US" sz="3200" b="1" dirty="0" smtClean="0">
                <a:solidFill>
                  <a:prstClr val="black"/>
                </a:solidFill>
              </a:rPr>
              <a:t>MMA Members</a:t>
            </a:r>
            <a:endParaRPr lang="en-US" sz="3200" b="1" dirty="0">
              <a:solidFill>
                <a:prstClr val="black"/>
              </a:solidFill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b="1" dirty="0" smtClean="0">
                <a:solidFill>
                  <a:prstClr val="black"/>
                </a:solidFill>
              </a:rPr>
              <a:t>50% in </a:t>
            </a:r>
            <a:r>
              <a:rPr lang="en-US" sz="3200" b="1" dirty="0">
                <a:solidFill>
                  <a:prstClr val="black"/>
                </a:solidFill>
              </a:rPr>
              <a:t>Twin Cities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b="1" dirty="0">
                <a:solidFill>
                  <a:prstClr val="black"/>
                </a:solidFill>
              </a:rPr>
              <a:t>70 – 75% Large Integrated </a:t>
            </a:r>
            <a:r>
              <a:rPr lang="en-US" sz="3200" b="1" dirty="0" smtClean="0">
                <a:solidFill>
                  <a:prstClr val="black"/>
                </a:solidFill>
              </a:rPr>
              <a:t>Systems</a:t>
            </a:r>
            <a:endParaRPr lang="en-US" sz="3200" b="1" dirty="0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981610" y="4672148"/>
            <a:ext cx="4138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/>
              <a:t>*</a:t>
            </a:r>
            <a:endParaRPr lang="en-US" sz="3600" dirty="0"/>
          </a:p>
        </p:txBody>
      </p:sp>
      <p:sp>
        <p:nvSpPr>
          <p:cNvPr id="9" name="Rectangle 8"/>
          <p:cNvSpPr/>
          <p:nvPr/>
        </p:nvSpPr>
        <p:spPr>
          <a:xfrm>
            <a:off x="4572000" y="5492260"/>
            <a:ext cx="4138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/>
              <a:t>*</a:t>
            </a:r>
            <a:endParaRPr lang="en-US" sz="3600" dirty="0"/>
          </a:p>
        </p:txBody>
      </p:sp>
      <p:sp>
        <p:nvSpPr>
          <p:cNvPr id="10" name="Rectangle 9"/>
          <p:cNvSpPr/>
          <p:nvPr/>
        </p:nvSpPr>
        <p:spPr>
          <a:xfrm>
            <a:off x="4686120" y="2599802"/>
            <a:ext cx="4138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/>
              <a:t>*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396043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2" name="Picture 11051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52400"/>
            <a:ext cx="5410200" cy="618746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990600" y="1371600"/>
            <a:ext cx="72390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b="1" dirty="0">
                <a:solidFill>
                  <a:prstClr val="black"/>
                </a:solidFill>
              </a:rPr>
              <a:t>Population of Minnesota – 5.38 Million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b="1" dirty="0">
                <a:solidFill>
                  <a:prstClr val="black"/>
                </a:solidFill>
              </a:rPr>
              <a:t>20,000 Licensed MD/DO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b="1" dirty="0">
                <a:solidFill>
                  <a:prstClr val="black"/>
                </a:solidFill>
              </a:rPr>
              <a:t>10,000 </a:t>
            </a:r>
            <a:r>
              <a:rPr lang="en-US" sz="3200" b="1" dirty="0" smtClean="0">
                <a:solidFill>
                  <a:prstClr val="black"/>
                </a:solidFill>
              </a:rPr>
              <a:t>MMA Members</a:t>
            </a:r>
            <a:endParaRPr lang="en-US" sz="3200" b="1" dirty="0">
              <a:solidFill>
                <a:prstClr val="black"/>
              </a:solidFill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b="1" dirty="0" smtClean="0">
                <a:solidFill>
                  <a:prstClr val="black"/>
                </a:solidFill>
              </a:rPr>
              <a:t>50% in </a:t>
            </a:r>
            <a:r>
              <a:rPr lang="en-US" sz="3200" b="1" dirty="0">
                <a:solidFill>
                  <a:prstClr val="black"/>
                </a:solidFill>
              </a:rPr>
              <a:t>Twin Cities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b="1" dirty="0">
                <a:solidFill>
                  <a:prstClr val="black"/>
                </a:solidFill>
              </a:rPr>
              <a:t>70 – 75% Large Integrated Systems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b="1" dirty="0">
                <a:solidFill>
                  <a:prstClr val="black"/>
                </a:solidFill>
              </a:rPr>
              <a:t>Solo, Small </a:t>
            </a:r>
            <a:r>
              <a:rPr lang="en-US" sz="3200" b="1" dirty="0" smtClean="0">
                <a:solidFill>
                  <a:prstClr val="black"/>
                </a:solidFill>
              </a:rPr>
              <a:t>Groups Rare</a:t>
            </a:r>
            <a:endParaRPr lang="en-US" sz="3200" b="1" dirty="0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981610" y="4672148"/>
            <a:ext cx="4138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/>
              <a:t>*</a:t>
            </a:r>
            <a:endParaRPr lang="en-US" sz="3600" dirty="0"/>
          </a:p>
        </p:txBody>
      </p:sp>
      <p:sp>
        <p:nvSpPr>
          <p:cNvPr id="9" name="Rectangle 8"/>
          <p:cNvSpPr/>
          <p:nvPr/>
        </p:nvSpPr>
        <p:spPr>
          <a:xfrm>
            <a:off x="4572000" y="5492260"/>
            <a:ext cx="4138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/>
              <a:t>*</a:t>
            </a:r>
            <a:endParaRPr lang="en-US" sz="3600" dirty="0"/>
          </a:p>
        </p:txBody>
      </p:sp>
      <p:sp>
        <p:nvSpPr>
          <p:cNvPr id="10" name="Rectangle 9"/>
          <p:cNvSpPr/>
          <p:nvPr/>
        </p:nvSpPr>
        <p:spPr>
          <a:xfrm>
            <a:off x="4686120" y="2599802"/>
            <a:ext cx="4138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/>
              <a:t>*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813353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2" name="Picture 11051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52400"/>
            <a:ext cx="5410200" cy="618746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990600" y="1371600"/>
            <a:ext cx="7239000" cy="41303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b="1" dirty="0">
                <a:solidFill>
                  <a:prstClr val="black"/>
                </a:solidFill>
              </a:rPr>
              <a:t>Population of Minnesota – 5.38 Million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b="1" dirty="0">
                <a:solidFill>
                  <a:prstClr val="black"/>
                </a:solidFill>
              </a:rPr>
              <a:t>20,000 Licensed MD/DO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b="1" dirty="0">
                <a:solidFill>
                  <a:prstClr val="black"/>
                </a:solidFill>
              </a:rPr>
              <a:t>10,000 </a:t>
            </a:r>
            <a:r>
              <a:rPr lang="en-US" sz="3200" b="1" dirty="0" smtClean="0">
                <a:solidFill>
                  <a:prstClr val="black"/>
                </a:solidFill>
              </a:rPr>
              <a:t>MMA Members</a:t>
            </a:r>
            <a:endParaRPr lang="en-US" sz="3200" b="1" dirty="0">
              <a:solidFill>
                <a:prstClr val="black"/>
              </a:solidFill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b="1" dirty="0">
                <a:solidFill>
                  <a:prstClr val="black"/>
                </a:solidFill>
              </a:rPr>
              <a:t>½ in Twin Cities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b="1" dirty="0">
                <a:solidFill>
                  <a:prstClr val="black"/>
                </a:solidFill>
              </a:rPr>
              <a:t>70 – 75% Large Integrated Systems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b="1" dirty="0">
                <a:solidFill>
                  <a:prstClr val="black"/>
                </a:solidFill>
              </a:rPr>
              <a:t>Solo, Small Group Rare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b="1" dirty="0" smtClean="0">
                <a:solidFill>
                  <a:prstClr val="black"/>
                </a:solidFill>
              </a:rPr>
              <a:t>Non-Profit - Hospitals</a:t>
            </a:r>
            <a:r>
              <a:rPr lang="en-US" sz="3200" b="1" dirty="0">
                <a:solidFill>
                  <a:prstClr val="black"/>
                </a:solidFill>
              </a:rPr>
              <a:t>, Health </a:t>
            </a:r>
            <a:r>
              <a:rPr lang="en-US" sz="3200" b="1" dirty="0" smtClean="0">
                <a:solidFill>
                  <a:prstClr val="black"/>
                </a:solidFill>
              </a:rPr>
              <a:t>Plans</a:t>
            </a:r>
            <a:endParaRPr lang="en-US" sz="3200" b="1" dirty="0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981610" y="4672148"/>
            <a:ext cx="4138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/>
              <a:t>*</a:t>
            </a:r>
            <a:endParaRPr lang="en-US" sz="3600" dirty="0"/>
          </a:p>
        </p:txBody>
      </p:sp>
      <p:sp>
        <p:nvSpPr>
          <p:cNvPr id="9" name="Rectangle 8"/>
          <p:cNvSpPr/>
          <p:nvPr/>
        </p:nvSpPr>
        <p:spPr>
          <a:xfrm>
            <a:off x="4572000" y="5492260"/>
            <a:ext cx="4138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/>
              <a:t>*</a:t>
            </a:r>
            <a:endParaRPr lang="en-US" sz="3600" dirty="0"/>
          </a:p>
        </p:txBody>
      </p:sp>
      <p:sp>
        <p:nvSpPr>
          <p:cNvPr id="10" name="Rectangle 9"/>
          <p:cNvSpPr/>
          <p:nvPr/>
        </p:nvSpPr>
        <p:spPr>
          <a:xfrm>
            <a:off x="4686120" y="2599802"/>
            <a:ext cx="4138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/>
              <a:t>*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300162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MA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MMA</Template>
  <TotalTime>264</TotalTime>
  <Words>600</Words>
  <Application>Microsoft Office PowerPoint</Application>
  <PresentationFormat>On-screen Show (4:3)</PresentationFormat>
  <Paragraphs>168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MMATemplate</vt:lpstr>
      <vt:lpstr>AMA Meeting Minnesota – The Governance Journey</vt:lpstr>
      <vt:lpstr>Outline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Governance</vt:lpstr>
      <vt:lpstr>MMA Governance</vt:lpstr>
      <vt:lpstr>Why?</vt:lpstr>
      <vt:lpstr>What?</vt:lpstr>
      <vt:lpstr>What?</vt:lpstr>
      <vt:lpstr>What?</vt:lpstr>
      <vt:lpstr>What?</vt:lpstr>
      <vt:lpstr>Considerations</vt:lpstr>
      <vt:lpstr>Considerations</vt:lpstr>
      <vt:lpstr>Considerations</vt:lpstr>
      <vt:lpstr>State Medical Societies</vt:lpstr>
      <vt:lpstr>State Medical Societies</vt:lpstr>
      <vt:lpstr>State Medical Societies</vt:lpstr>
      <vt:lpstr>State Medical Societies</vt:lpstr>
    </vt:vector>
  </TitlesOfParts>
  <Company>Minnesota Medical Association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AMA Meeting Minnesota – The Governance Journey</dc:title>
  <dc:creator>Robert K. Meiches, M.D.</dc:creator>
  <cp:lastModifiedBy>Brian Foy</cp:lastModifiedBy>
  <cp:revision>25</cp:revision>
  <dcterms:created xsi:type="dcterms:W3CDTF">2013-06-06T19:14:37Z</dcterms:created>
  <dcterms:modified xsi:type="dcterms:W3CDTF">2013-06-27T14:59:46Z</dcterms:modified>
</cp:coreProperties>
</file>