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theme/theme5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  <p:sldMasterId id="2147483701" r:id="rId2"/>
    <p:sldMasterId id="2147483709" r:id="rId3"/>
    <p:sldMasterId id="2147483765" r:id="rId4"/>
    <p:sldMasterId id="2147483775" r:id="rId5"/>
    <p:sldMasterId id="2147483817" r:id="rId6"/>
  </p:sldMasterIdLst>
  <p:notesMasterIdLst>
    <p:notesMasterId r:id="rId63"/>
  </p:notesMasterIdLst>
  <p:sldIdLst>
    <p:sldId id="429" r:id="rId7"/>
    <p:sldId id="565" r:id="rId8"/>
    <p:sldId id="382" r:id="rId9"/>
    <p:sldId id="425" r:id="rId10"/>
    <p:sldId id="283" r:id="rId11"/>
    <p:sldId id="475" r:id="rId12"/>
    <p:sldId id="476" r:id="rId13"/>
    <p:sldId id="551" r:id="rId14"/>
    <p:sldId id="552" r:id="rId15"/>
    <p:sldId id="553" r:id="rId16"/>
    <p:sldId id="554" r:id="rId17"/>
    <p:sldId id="436" r:id="rId18"/>
    <p:sldId id="571" r:id="rId19"/>
    <p:sldId id="570" r:id="rId20"/>
    <p:sldId id="572" r:id="rId21"/>
    <p:sldId id="591" r:id="rId22"/>
    <p:sldId id="438" r:id="rId23"/>
    <p:sldId id="595" r:id="rId24"/>
    <p:sldId id="557" r:id="rId25"/>
    <p:sldId id="586" r:id="rId26"/>
    <p:sldId id="587" r:id="rId27"/>
    <p:sldId id="588" r:id="rId28"/>
    <p:sldId id="590" r:id="rId29"/>
    <p:sldId id="589" r:id="rId30"/>
    <p:sldId id="579" r:id="rId31"/>
    <p:sldId id="584" r:id="rId32"/>
    <p:sldId id="583" r:id="rId33"/>
    <p:sldId id="585" r:id="rId34"/>
    <p:sldId id="441" r:id="rId35"/>
    <p:sldId id="507" r:id="rId36"/>
    <p:sldId id="442" r:id="rId37"/>
    <p:sldId id="568" r:id="rId38"/>
    <p:sldId id="574" r:id="rId39"/>
    <p:sldId id="596" r:id="rId40"/>
    <p:sldId id="598" r:id="rId41"/>
    <p:sldId id="597" r:id="rId42"/>
    <p:sldId id="593" r:id="rId43"/>
    <p:sldId id="594" r:id="rId44"/>
    <p:sldId id="567" r:id="rId45"/>
    <p:sldId id="392" r:id="rId46"/>
    <p:sldId id="393" r:id="rId47"/>
    <p:sldId id="561" r:id="rId48"/>
    <p:sldId id="562" r:id="rId49"/>
    <p:sldId id="473" r:id="rId50"/>
    <p:sldId id="573" r:id="rId51"/>
    <p:sldId id="555" r:id="rId52"/>
    <p:sldId id="543" r:id="rId53"/>
    <p:sldId id="576" r:id="rId54"/>
    <p:sldId id="559" r:id="rId55"/>
    <p:sldId id="471" r:id="rId56"/>
    <p:sldId id="427" r:id="rId57"/>
    <p:sldId id="540" r:id="rId58"/>
    <p:sldId id="563" r:id="rId59"/>
    <p:sldId id="482" r:id="rId60"/>
    <p:sldId id="490" r:id="rId61"/>
    <p:sldId id="564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1652" autoAdjust="0"/>
  </p:normalViewPr>
  <p:slideViewPr>
    <p:cSldViewPr>
      <p:cViewPr varScale="1">
        <p:scale>
          <a:sx n="101" d="100"/>
          <a:sy n="101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tableStyles" Target="tableStyle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feerow\Desktop\URoch11\Book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Book1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Sheet1!$A$12:$A$13</c:f>
              <c:strCache>
                <c:ptCount val="2"/>
                <c:pt idx="0">
                  <c:v>Estimated known 1990</c:v>
                </c:pt>
                <c:pt idx="1">
                  <c:v>Unknown, presumed Mendelian</c:v>
                </c:pt>
              </c:strCache>
            </c:strRef>
          </c:cat>
          <c:val>
            <c:numRef>
              <c:f>Sheet1!$B$12:$B$13</c:f>
              <c:numCache>
                <c:formatCode>General</c:formatCode>
                <c:ptCount val="2"/>
                <c:pt idx="0">
                  <c:v>100</c:v>
                </c:pt>
                <c:pt idx="1">
                  <c:v>6928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2" tx1="lt1" bg2="dk1" tx2="lt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explosion val="25"/>
          <c:cat>
            <c:strRef>
              <c:f>Sheet1!$A$8:$A$9</c:f>
              <c:strCache>
                <c:ptCount val="2"/>
                <c:pt idx="0">
                  <c:v>GeneTests</c:v>
                </c:pt>
                <c:pt idx="1">
                  <c:v>Unknown, presumed Mendelian</c:v>
                </c:pt>
              </c:strCache>
            </c:strRef>
          </c:cat>
          <c:val>
            <c:numRef>
              <c:f>Sheet1!$B$8:$B$9</c:f>
              <c:numCache>
                <c:formatCode>General</c:formatCode>
                <c:ptCount val="2"/>
                <c:pt idx="0">
                  <c:v>2198</c:v>
                </c:pt>
                <c:pt idx="1">
                  <c:v>4830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C5BB4C-ECED-42C3-B716-0621A8C4CF5E}" type="datetimeFigureOut">
              <a:rPr lang="en-US" smtClean="0"/>
              <a:pPr/>
              <a:t>12/1/2012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B6A20-9AEF-4F7E-BC46-83107F37E1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98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400" dirty="0" smtClean="0">
              <a:cs typeface="Arial" pitchFamily="34" charset="0"/>
            </a:endParaRPr>
          </a:p>
        </p:txBody>
      </p:sp>
      <p:sp>
        <p:nvSpPr>
          <p:cNvPr id="197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284F2F-7057-43D2-8315-27DD078D2AA9}" type="slidenum">
              <a:rPr lang="en-US" smtClean="0">
                <a:solidFill>
                  <a:srgbClr val="000000"/>
                </a:solidFill>
                <a:latin typeface="Times"/>
              </a:rPr>
              <a:pPr/>
              <a:t>6</a:t>
            </a:fld>
            <a:endParaRPr lang="en-US" dirty="0" smtClean="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B6A20-9AEF-4F7E-BC46-83107F37E1CD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9737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25"/>
            <a:fld id="{692CEDAE-C611-4459-91E0-BE5C05D65B47}" type="slidenum">
              <a:rPr lang="en-US" smtClean="0">
                <a:solidFill>
                  <a:srgbClr val="000000"/>
                </a:solidFill>
                <a:latin typeface="Times"/>
              </a:rPr>
              <a:pPr defTabSz="898525"/>
              <a:t>51</a:t>
            </a:fld>
            <a:endParaRPr lang="en-US" dirty="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Times"/>
              </a:rPr>
              <a:t>Changing center of gravity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>
                <a:latin typeface="Times"/>
              </a:rPr>
              <a:t>Last two domains are hard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5279" y="8686490"/>
            <a:ext cx="2972721" cy="4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0" rIns="91399" bIns="45700" anchor="b"/>
          <a:lstStyle/>
          <a:p>
            <a:pPr algn="r" defTabSz="911242" fontAlgn="base">
              <a:spcBef>
                <a:spcPct val="0"/>
              </a:spcBef>
              <a:spcAft>
                <a:spcPct val="0"/>
              </a:spcAft>
            </a:pPr>
            <a:fld id="{57EE7E26-361C-43D1-AA48-267E16CF159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11242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5279" y="8686490"/>
            <a:ext cx="2972721" cy="4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475027-797B-415C-9FB3-3C7FB3763768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n-US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90" tIns="45697" rIns="91390" bIns="4569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7"/>
          <p:cNvSpPr txBox="1">
            <a:spLocks noGrp="1" noChangeArrowheads="1"/>
          </p:cNvSpPr>
          <p:nvPr/>
        </p:nvSpPr>
        <p:spPr bwMode="auto">
          <a:xfrm>
            <a:off x="3885279" y="8686490"/>
            <a:ext cx="2972721" cy="4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9" tIns="45700" rIns="91399" bIns="45700" anchor="b"/>
          <a:lstStyle/>
          <a:p>
            <a:pPr algn="r" defTabSz="911242" fontAlgn="base">
              <a:spcBef>
                <a:spcPct val="0"/>
              </a:spcBef>
              <a:spcAft>
                <a:spcPct val="0"/>
              </a:spcAft>
            </a:pPr>
            <a:fld id="{57EE7E26-361C-43D1-AA48-267E16CF159A}" type="slidenum">
              <a:rPr lang="en-US" sz="1200">
                <a:solidFill>
                  <a:srgbClr val="000000"/>
                </a:solidFill>
                <a:latin typeface="Times New Roman" pitchFamily="18" charset="0"/>
              </a:rPr>
              <a:pPr algn="r" defTabSz="911242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699" name="Rectangle 7"/>
          <p:cNvSpPr txBox="1">
            <a:spLocks noGrp="1" noChangeArrowheads="1"/>
          </p:cNvSpPr>
          <p:nvPr/>
        </p:nvSpPr>
        <p:spPr bwMode="auto">
          <a:xfrm>
            <a:off x="3885279" y="8686490"/>
            <a:ext cx="2972721" cy="457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90" tIns="45697" rIns="91390" bIns="45697"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F9475027-797B-415C-9FB3-3C7FB3763768}" type="slidenum">
              <a:rPr lang="en-US" sz="1200" b="1">
                <a:solidFill>
                  <a:srgbClr val="000000"/>
                </a:solidFill>
                <a:latin typeface="Times New Roman" pitchFamily="18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n-US" sz="12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5770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770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1390" tIns="45697" rIns="91390" bIns="45697"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25"/>
            <a:fld id="{692CEDAE-C611-4459-91E0-BE5C05D65B47}" type="slidenum">
              <a:rPr lang="en-US" smtClean="0">
                <a:solidFill>
                  <a:srgbClr val="000000"/>
                </a:solidFill>
                <a:latin typeface="Times"/>
              </a:rPr>
              <a:pPr defTabSz="898525"/>
              <a:t>7</a:t>
            </a:fld>
            <a:endParaRPr lang="en-US" dirty="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Times"/>
              </a:rPr>
              <a:t>Compelling marathon</a:t>
            </a:r>
          </a:p>
          <a:p>
            <a:r>
              <a:rPr lang="en-US" dirty="0" smtClean="0">
                <a:latin typeface="Times"/>
              </a:rPr>
              <a:t>Join the run</a:t>
            </a: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4871A5-50E0-47C7-ACE7-B59D9A94F00D}" type="slidenum">
              <a:rPr lang="en-US" smtClean="0">
                <a:solidFill>
                  <a:srgbClr val="000000"/>
                </a:solidFill>
                <a:latin typeface="Times"/>
              </a:rPr>
              <a:pPr/>
              <a:t>12</a:t>
            </a:fld>
            <a:endParaRPr lang="en-US" dirty="0" smtClean="0">
              <a:solidFill>
                <a:srgbClr val="000000"/>
              </a:solidFill>
              <a:latin typeface="Time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898525"/>
            <a:fld id="{692CEDAE-C611-4459-91E0-BE5C05D65B47}" type="slidenum">
              <a:rPr lang="en-US" smtClean="0">
                <a:solidFill>
                  <a:srgbClr val="000000"/>
                </a:solidFill>
                <a:latin typeface="Times"/>
              </a:rPr>
              <a:pPr defTabSz="898525"/>
              <a:t>16</a:t>
            </a:fld>
            <a:endParaRPr lang="en-US" dirty="0" smtClean="0">
              <a:solidFill>
                <a:srgbClr val="000000"/>
              </a:solidFill>
              <a:latin typeface="Times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 dirty="0" smtClean="0">
              <a:latin typeface="Time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F444E-7DE3-4593-AF09-F8682E852385}" type="slidenum">
              <a:rPr lang="en-US"/>
              <a:pPr/>
              <a:t>21</a:t>
            </a:fld>
            <a:endParaRPr lang="en-US"/>
          </a:p>
        </p:txBody>
      </p:sp>
      <p:sp>
        <p:nvSpPr>
          <p:cNvPr id="345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5281" y="8686491"/>
            <a:ext cx="2972721" cy="45751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984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29637" indent="-280630" defTabSz="91984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22520" indent="-224504" defTabSz="91984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71527" indent="-224504" defTabSz="91984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20535" indent="-224504" defTabSz="919842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469543" indent="-224504" defTabSz="9198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18550" indent="-224504" defTabSz="9198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367558" indent="-224504" defTabSz="9198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16566" indent="-224504" defTabSz="919842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9CD6823-C079-4E18-848E-A01DD4D78C0F}" type="slidenum">
              <a:rPr lang="en-US" smtClean="0">
                <a:cs typeface="Arial" pitchFamily="34" charset="0"/>
              </a:rPr>
              <a:pPr eaLnBrk="1" hangingPunct="1"/>
              <a:t>24</a:t>
            </a:fld>
            <a:endParaRPr lang="en-US" dirty="0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6F2617-CE3A-4F09-A7A8-5F03F2407747}" type="slidenum">
              <a:rPr lang="en-US" smtClean="0">
                <a:solidFill>
                  <a:srgbClr val="000000"/>
                </a:solidFill>
                <a:cs typeface="Times New Roman" pitchFamily="18" charset="0"/>
              </a:rPr>
              <a:pPr/>
              <a:t>29</a:t>
            </a:fld>
            <a:endParaRPr lang="en-US" dirty="0" smtClean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/>
            <a:endParaRPr lang="en-US" dirty="0" smtClean="0">
              <a:cs typeface="Times New Roman" pitchFamily="18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953"/>
            <a:fld id="{E01A5599-9901-4C69-AF0B-008879C142E0}" type="slidenum">
              <a:rPr lang="en-US" smtClean="0"/>
              <a:pPr defTabSz="919953"/>
              <a:t>30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>
              <a:cs typeface="Arial" pitchFamily="34" charset="0"/>
            </a:endParaRPr>
          </a:p>
        </p:txBody>
      </p:sp>
      <p:sp>
        <p:nvSpPr>
          <p:cNvPr id="188420" name="Slide Number Placeholder 3"/>
          <p:cNvSpPr txBox="1">
            <a:spLocks noGrp="1"/>
          </p:cNvSpPr>
          <p:nvPr/>
        </p:nvSpPr>
        <p:spPr bwMode="auto">
          <a:xfrm>
            <a:off x="3886200" y="8688388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1" tIns="45706" rIns="91411" bIns="45706" anchor="b"/>
          <a:lstStyle/>
          <a:p>
            <a:pPr algn="r" defTabSz="912813" fontAlgn="base">
              <a:spcBef>
                <a:spcPct val="0"/>
              </a:spcBef>
              <a:spcAft>
                <a:spcPct val="0"/>
              </a:spcAft>
            </a:pPr>
            <a:fld id="{797EA4CC-6BA9-414A-B5B6-4C155A40ECA3}" type="slidenum">
              <a:rPr lang="en-US" sz="1300">
                <a:solidFill>
                  <a:srgbClr val="000000"/>
                </a:solidFill>
                <a:latin typeface="Times New Roman" pitchFamily="18" charset="0"/>
              </a:rPr>
              <a:pPr algn="r" defTabSz="912813"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n-US" sz="13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8A30-7C5E-411B-971B-EE5B4BB56A5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A88ED0-8225-49DD-9834-3A6A60C1F5B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98A30-7C5E-411B-971B-EE5B4BB5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163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2C595-9486-4B0F-8DC0-AA818556B7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87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latin typeface="+mj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+mj-lt"/>
              </a:defRPr>
            </a:lvl1pPr>
          </a:lstStyle>
          <a:p>
            <a:pPr>
              <a:defRPr/>
            </a:pPr>
            <a:fld id="{F63D3017-8151-4E02-8596-5DF31F72B4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1472-A494-42A9-9844-904441C2E4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22C595-9486-4B0F-8DC0-AA818556B7B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5E5780-4117-412E-A979-F4805947A212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264E-2FAB-4F99-835F-46ED1AE8CA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24E10-8237-435B-8F6D-BFE7A22A1C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A9AE28-CE53-44DE-89F3-AB7FF9EA1BF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51472-A494-42A9-9844-904441C2E4C7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0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7" tIns="45516" rIns="91027" bIns="45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0A3C4-4C28-4DD4-9ACD-2CC66782C1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52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04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656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08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6650" indent="-223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0675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47875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03674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58889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14101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69319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11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27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44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54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71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84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86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06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60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00"/>
                </a:solidFill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8606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00"/>
                </a:solidFill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/>
          </a:p>
        </p:txBody>
      </p:sp>
      <p:sp>
        <p:nvSpPr>
          <p:cNvPr id="1860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00000"/>
                </a:solidFill>
                <a:latin typeface="Time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697730-3BFF-414A-95D6-7EF3214D00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9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39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39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6AE53F9-510D-43FC-9201-762AAD2B5A46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0" r:id="rId1"/>
    <p:sldLayoutId id="2147483711" r:id="rId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598D559-49DD-43DE-81AF-B3FD84532B76}" type="slidenum">
              <a:rPr lang="en-US" smtClean="0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 smtClean="0">
              <a:solidFill>
                <a:srgbClr val="FFFFFF"/>
              </a:solidFill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813" r:id="rId2"/>
    <p:sldLayoutId id="2147483814" r:id="rId3"/>
    <p:sldLayoutId id="2147483815" r:id="rId4"/>
    <p:sldLayoutId id="2147483816" r:id="rId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4" tIns="45579" rIns="91154" bIns="455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154" tIns="45579" rIns="91154" bIns="455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4" tIns="45579" rIns="91154" bIns="45579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4" tIns="45579" rIns="91154" bIns="4557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154" tIns="45579" rIns="91154" bIns="45579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A60C83-2471-4F73-BDDA-546D60F00E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582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165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6748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331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39725" indent="-33972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8188" indent="-28257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8238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3850" indent="-225425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1050" indent="-225425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07051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62879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18706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74533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2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5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8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10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40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6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785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18" algn="l" defTabSz="9116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7" tIns="45516" rIns="91027" bIns="455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027" tIns="45516" rIns="91027" bIns="455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0A3C4-4C28-4DD4-9ACD-2CC66782C14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49406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5211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042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6564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08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38138" indent="-338138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36600" indent="-280988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36650" indent="-22383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590675" indent="-22383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47875" indent="-22383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03674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58889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14101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69319" indent="-227605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11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27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44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54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71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84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86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06" algn="l" defTabSz="9104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7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Text Box 3"/>
          <p:cNvSpPr txBox="1">
            <a:spLocks noChangeArrowheads="1"/>
          </p:cNvSpPr>
          <p:nvPr/>
        </p:nvSpPr>
        <p:spPr bwMode="auto">
          <a:xfrm>
            <a:off x="2057400" y="1524000"/>
            <a:ext cx="5638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Tahoma" pitchFamily="34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2400" b="1" dirty="0">
              <a:solidFill>
                <a:srgbClr val="0000FF"/>
              </a:solidFill>
              <a:latin typeface="Tahoma" pitchFamily="34" charset="0"/>
            </a:endParaRP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543800" cy="1470025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en-US" sz="5400" dirty="0" smtClean="0"/>
              <a:t/>
            </a:r>
            <a:br>
              <a:rPr lang="en-US" sz="5400" dirty="0" smtClean="0"/>
            </a:br>
            <a:r>
              <a:rPr lang="en-US" sz="5400" dirty="0" smtClean="0"/>
              <a:t>Advances in Genomics Since </a:t>
            </a:r>
            <a:r>
              <a:rPr lang="en-US" sz="5400" dirty="0"/>
              <a:t>the Publication of the Human Genome</a:t>
            </a:r>
            <a:endParaRPr lang="en-US" sz="5400" dirty="0" smtClean="0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581400"/>
            <a:ext cx="7467600" cy="1295400"/>
          </a:xfrm>
        </p:spPr>
        <p:txBody>
          <a:bodyPr/>
          <a:lstStyle/>
          <a:p>
            <a:pPr eaLnBrk="1" hangingPunct="1"/>
            <a:r>
              <a:rPr lang="en-US" sz="4400" dirty="0" smtClean="0"/>
              <a:t>Greg Feero, M.D., Ph.D.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Faculty, Maine-Dartmouth Family</a:t>
            </a:r>
          </a:p>
          <a:p>
            <a:pPr eaLnBrk="1" hangingPunct="1"/>
            <a:r>
              <a:rPr lang="en-US" sz="2800" dirty="0" smtClean="0"/>
              <a:t>Practice Residency Program, Fairfield, ME</a:t>
            </a:r>
          </a:p>
          <a:p>
            <a:pPr eaLnBrk="1" hangingPunct="1"/>
            <a:r>
              <a:rPr lang="en-US" sz="2800" dirty="0" smtClean="0"/>
              <a:t>Contributing editor, </a:t>
            </a:r>
          </a:p>
          <a:p>
            <a:pPr eaLnBrk="1" hangingPunct="1"/>
            <a:r>
              <a:rPr lang="en-US" sz="2800" dirty="0" smtClean="0"/>
              <a:t>Journal of the American Medical Association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956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4000" dirty="0" smtClean="0"/>
              <a:t>At one slide per second, this lecture will be done in about 35 days</a:t>
            </a:r>
            <a:r>
              <a:rPr lang="en-US" sz="4000" dirty="0"/>
              <a:t>!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819400"/>
            <a:ext cx="7772400" cy="1143000"/>
          </a:xfrm>
        </p:spPr>
        <p:txBody>
          <a:bodyPr/>
          <a:lstStyle/>
          <a:p>
            <a:pPr eaLnBrk="1" hangingPunct="1"/>
            <a:r>
              <a:rPr lang="en-US" sz="6000" smtClean="0"/>
              <a:t>The human genome is pretty darn big.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44675" y="131763"/>
            <a:ext cx="5429250" cy="644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39713" y="3065463"/>
            <a:ext cx="8751887" cy="1816100"/>
          </a:xfrm>
          <a:prstGeom prst="rect">
            <a:avLst/>
          </a:prstGeom>
          <a:solidFill>
            <a:schemeClr val="tx2"/>
          </a:solidFill>
          <a:ln w="38100">
            <a:solidFill>
              <a:srgbClr val="FF0000"/>
            </a:solidFill>
            <a:miter lim="800000"/>
            <a:headEnd/>
            <a:tailEnd/>
          </a:ln>
          <a:effectLst>
            <a:outerShdw blurRad="50800" dist="203200" dir="13800000" algn="tl" rotWithShape="0">
              <a:schemeClr val="tx2">
                <a:lumMod val="60000"/>
                <a:lumOff val="40000"/>
                <a:alpha val="38000"/>
              </a:schemeClr>
            </a:outerShdw>
          </a:effectLst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“The race was to sequence the human genome, all 3 billion genetic letters of it… a race not to the finish but to the starting line. Moreover, … the new race marked by that starting line was a marathon.”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848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381000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Circa 2000</a:t>
            </a:r>
            <a:endParaRPr lang="en-US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09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955" y="0"/>
            <a:ext cx="911204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950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381000"/>
            <a:ext cx="32431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tx2"/>
                </a:solidFill>
              </a:rPr>
              <a:t>Circa 2012</a:t>
            </a:r>
            <a:endParaRPr lang="en-US" sz="5400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7724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06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4563" y="661988"/>
            <a:ext cx="1358900" cy="2474912"/>
            <a:chOff x="2199763" y="683409"/>
            <a:chExt cx="1359667" cy="2473362"/>
          </a:xfrm>
        </p:grpSpPr>
        <p:sp>
          <p:nvSpPr>
            <p:cNvPr id="152601" name="TextBox 2"/>
            <p:cNvSpPr txBox="1">
              <a:spLocks noChangeArrowheads="1"/>
            </p:cNvSpPr>
            <p:nvPr/>
          </p:nvSpPr>
          <p:spPr bwMode="auto">
            <a:xfrm>
              <a:off x="2199763" y="683409"/>
              <a:ext cx="1359667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Structure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Genomes</a:t>
              </a:r>
            </a:p>
          </p:txBody>
        </p:sp>
        <p:pic>
          <p:nvPicPr>
            <p:cNvPr id="152602" name="Picture 7" descr="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236" y="1463014"/>
              <a:ext cx="1188720" cy="169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87750" y="661988"/>
            <a:ext cx="1296988" cy="2474912"/>
            <a:chOff x="3530971" y="683409"/>
            <a:chExt cx="1297150" cy="2473362"/>
          </a:xfrm>
        </p:grpSpPr>
        <p:sp>
          <p:nvSpPr>
            <p:cNvPr id="152599" name="TextBox 3"/>
            <p:cNvSpPr txBox="1">
              <a:spLocks noChangeArrowheads="1"/>
            </p:cNvSpPr>
            <p:nvPr/>
          </p:nvSpPr>
          <p:spPr bwMode="auto">
            <a:xfrm>
              <a:off x="3530971" y="683409"/>
              <a:ext cx="12971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Biology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Genomes</a:t>
              </a:r>
            </a:p>
          </p:txBody>
        </p:sp>
        <p:pic>
          <p:nvPicPr>
            <p:cNvPr id="152600" name="Picture 8" descr="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5186" y="1467902"/>
              <a:ext cx="1188720" cy="168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948238" y="661988"/>
            <a:ext cx="1296987" cy="2474912"/>
            <a:chOff x="4891686" y="683409"/>
            <a:chExt cx="1297150" cy="2473362"/>
          </a:xfrm>
        </p:grpSpPr>
        <p:sp>
          <p:nvSpPr>
            <p:cNvPr id="152597" name="TextBox 4"/>
            <p:cNvSpPr txBox="1">
              <a:spLocks noChangeArrowheads="1"/>
            </p:cNvSpPr>
            <p:nvPr/>
          </p:nvSpPr>
          <p:spPr bwMode="auto">
            <a:xfrm>
              <a:off x="4891686" y="683409"/>
              <a:ext cx="12971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Biology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Disease</a:t>
              </a:r>
            </a:p>
          </p:txBody>
        </p:sp>
        <p:pic>
          <p:nvPicPr>
            <p:cNvPr id="152598" name="Picture 9" descr="3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5901" y="1467902"/>
              <a:ext cx="1188720" cy="168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318250" y="661988"/>
            <a:ext cx="1255713" cy="2474912"/>
            <a:chOff x="6274059" y="683409"/>
            <a:chExt cx="1255472" cy="2473362"/>
          </a:xfrm>
        </p:grpSpPr>
        <p:sp>
          <p:nvSpPr>
            <p:cNvPr id="152595" name="TextBox 5"/>
            <p:cNvSpPr txBox="1">
              <a:spLocks noChangeArrowheads="1"/>
            </p:cNvSpPr>
            <p:nvPr/>
          </p:nvSpPr>
          <p:spPr bwMode="auto">
            <a:xfrm>
              <a:off x="6274059" y="683409"/>
              <a:ext cx="125547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Advancing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Science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Medicine</a:t>
              </a:r>
            </a:p>
          </p:txBody>
        </p:sp>
        <p:pic>
          <p:nvPicPr>
            <p:cNvPr id="152596" name="Picture 10" descr="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7435" y="1463014"/>
              <a:ext cx="1188720" cy="169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653338" y="661988"/>
            <a:ext cx="1271587" cy="2474912"/>
            <a:chOff x="7602933" y="683409"/>
            <a:chExt cx="1271502" cy="2473362"/>
          </a:xfrm>
        </p:grpSpPr>
        <p:sp>
          <p:nvSpPr>
            <p:cNvPr id="152593" name="TextBox 6"/>
            <p:cNvSpPr txBox="1">
              <a:spLocks noChangeArrowheads="1"/>
            </p:cNvSpPr>
            <p:nvPr/>
          </p:nvSpPr>
          <p:spPr bwMode="auto">
            <a:xfrm>
              <a:off x="7602933" y="683409"/>
              <a:ext cx="127150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Improving the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Effectiveness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of Healthcare</a:t>
              </a:r>
            </a:p>
          </p:txBody>
        </p:sp>
        <p:pic>
          <p:nvPicPr>
            <p:cNvPr id="152594" name="Picture 11" descr="5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44324" y="1474753"/>
              <a:ext cx="1188720" cy="168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59" name="TextBox 12"/>
          <p:cNvSpPr txBox="1">
            <a:spLocks noChangeArrowheads="1"/>
          </p:cNvSpPr>
          <p:nvPr/>
        </p:nvSpPr>
        <p:spPr bwMode="auto">
          <a:xfrm>
            <a:off x="58738" y="3343275"/>
            <a:ext cx="20875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1990-2003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Human Genome Project</a:t>
            </a:r>
          </a:p>
        </p:txBody>
      </p:sp>
      <p:sp>
        <p:nvSpPr>
          <p:cNvPr id="151560" name="TextBox 13"/>
          <p:cNvSpPr txBox="1">
            <a:spLocks noChangeArrowheads="1"/>
          </p:cNvSpPr>
          <p:nvPr/>
        </p:nvSpPr>
        <p:spPr bwMode="auto">
          <a:xfrm>
            <a:off x="955675" y="4341813"/>
            <a:ext cx="119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2004-2010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151561" name="TextBox 14"/>
          <p:cNvSpPr txBox="1">
            <a:spLocks noChangeArrowheads="1"/>
          </p:cNvSpPr>
          <p:nvPr/>
        </p:nvSpPr>
        <p:spPr bwMode="auto">
          <a:xfrm>
            <a:off x="966788" y="5219700"/>
            <a:ext cx="117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2011-2020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151562" name="TextBox 15"/>
          <p:cNvSpPr txBox="1">
            <a:spLocks noChangeArrowheads="1"/>
          </p:cNvSpPr>
          <p:nvPr/>
        </p:nvSpPr>
        <p:spPr bwMode="auto">
          <a:xfrm>
            <a:off x="665163" y="6096000"/>
            <a:ext cx="1481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Beyond 2020</a:t>
            </a:r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>
          <a:xfrm>
            <a:off x="49213" y="25400"/>
            <a:ext cx="9010650" cy="5715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Genomic Accomplishments: Base Pairs to Bedside</a:t>
            </a:r>
          </a:p>
        </p:txBody>
      </p:sp>
      <p:pic>
        <p:nvPicPr>
          <p:cNvPr id="30" name="Picture 29" descr="Strategic Plan fig 1 rgb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2500" y="32019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Strategic Plan fig 1 rgb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2500" y="40782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trategic Plan fig 1 rgb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22500" y="49545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trategic Plan fig 1 rgb4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22500" y="58308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Down Arrow 26"/>
          <p:cNvSpPr>
            <a:spLocks noChangeArrowheads="1"/>
          </p:cNvSpPr>
          <p:nvPr/>
        </p:nvSpPr>
        <p:spPr bwMode="auto">
          <a:xfrm rot="16200000">
            <a:off x="3682206" y="4093369"/>
            <a:ext cx="966788" cy="25908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22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304800"/>
            <a:ext cx="8750300" cy="773113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kern="0" dirty="0">
                <a:solidFill>
                  <a:srgbClr val="FFFF00"/>
                </a:solidFill>
              </a:rPr>
              <a:t>Progress in Mendelian disease gene discovery</a:t>
            </a:r>
          </a:p>
        </p:txBody>
      </p:sp>
      <p:graphicFrame>
        <p:nvGraphicFramePr>
          <p:cNvPr id="6" name="Chart 5"/>
          <p:cNvGraphicFramePr/>
          <p:nvPr/>
        </p:nvGraphicFramePr>
        <p:xfrm>
          <a:off x="0" y="1752600"/>
          <a:ext cx="4435366" cy="3318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2286000" y="5105400"/>
            <a:ext cx="1882775" cy="977900"/>
            <a:chOff x="2706826" y="5156996"/>
            <a:chExt cx="1883042" cy="978196"/>
          </a:xfrm>
        </p:grpSpPr>
        <p:sp>
          <p:nvSpPr>
            <p:cNvPr id="7" name="Rectangle 6"/>
            <p:cNvSpPr/>
            <p:nvPr/>
          </p:nvSpPr>
          <p:spPr>
            <a:xfrm>
              <a:off x="2706826" y="5426953"/>
              <a:ext cx="220694" cy="22549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06826" y="5909699"/>
              <a:ext cx="220694" cy="2254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8317" name="TextBox 8"/>
            <p:cNvSpPr txBox="1">
              <a:spLocks noChangeArrowheads="1"/>
            </p:cNvSpPr>
            <p:nvPr/>
          </p:nvSpPr>
          <p:spPr bwMode="auto">
            <a:xfrm>
              <a:off x="3151654" y="5156996"/>
              <a:ext cx="143821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200" dirty="0">
                  <a:solidFill>
                    <a:srgbClr val="FFFFFF"/>
                  </a:solidFill>
                  <a:latin typeface="Arial" pitchFamily="34" charset="0"/>
                </a:rPr>
                <a:t>Known</a:t>
              </a:r>
            </a:p>
          </p:txBody>
        </p:sp>
      </p:grpSp>
      <p:sp>
        <p:nvSpPr>
          <p:cNvPr id="98309" name="TextBox 9"/>
          <p:cNvSpPr txBox="1">
            <a:spLocks noChangeArrowheads="1"/>
          </p:cNvSpPr>
          <p:nvPr/>
        </p:nvSpPr>
        <p:spPr bwMode="auto">
          <a:xfrm>
            <a:off x="2743200" y="5638800"/>
            <a:ext cx="5992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</a:rPr>
              <a:t>Unknown, suspected Mendelian</a:t>
            </a:r>
          </a:p>
        </p:txBody>
      </p:sp>
      <p:sp>
        <p:nvSpPr>
          <p:cNvPr id="98310" name="TextBox 11"/>
          <p:cNvSpPr txBox="1">
            <a:spLocks noChangeArrowheads="1"/>
          </p:cNvSpPr>
          <p:nvPr/>
        </p:nvSpPr>
        <p:spPr bwMode="auto">
          <a:xfrm>
            <a:off x="700088" y="1398588"/>
            <a:ext cx="1325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4000" dirty="0">
                <a:solidFill>
                  <a:srgbClr val="FFFFFF"/>
                </a:solidFill>
                <a:latin typeface="Arial" pitchFamily="34" charset="0"/>
              </a:rPr>
              <a:t>1990</a:t>
            </a:r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4781550" y="1398588"/>
            <a:ext cx="4173538" cy="3898900"/>
            <a:chOff x="4782207" y="1398657"/>
            <a:chExt cx="4172607" cy="3898557"/>
          </a:xfrm>
        </p:grpSpPr>
        <p:graphicFrame>
          <p:nvGraphicFramePr>
            <p:cNvPr id="2" name="Chart 1"/>
            <p:cNvGraphicFramePr/>
            <p:nvPr/>
          </p:nvGraphicFramePr>
          <p:xfrm>
            <a:off x="4782207" y="1978573"/>
            <a:ext cx="4172607" cy="33186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8314" name="TextBox 12"/>
            <p:cNvSpPr txBox="1">
              <a:spLocks noChangeArrowheads="1"/>
            </p:cNvSpPr>
            <p:nvPr/>
          </p:nvSpPr>
          <p:spPr bwMode="auto">
            <a:xfrm>
              <a:off x="5328743" y="1398657"/>
              <a:ext cx="1287917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4000" dirty="0">
                  <a:solidFill>
                    <a:srgbClr val="FFFFFF"/>
                  </a:solidFill>
                  <a:latin typeface="Arial" pitchFamily="34" charset="0"/>
                </a:rPr>
                <a:t>2011</a:t>
              </a:r>
            </a:p>
          </p:txBody>
        </p:sp>
      </p:grpSp>
      <p:sp>
        <p:nvSpPr>
          <p:cNvPr id="98312" name="TextBox 13"/>
          <p:cNvSpPr txBox="1">
            <a:spLocks noChangeArrowheads="1"/>
          </p:cNvSpPr>
          <p:nvPr/>
        </p:nvSpPr>
        <p:spPr bwMode="auto">
          <a:xfrm>
            <a:off x="5313363" y="6211888"/>
            <a:ext cx="3830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FF"/>
                </a:solidFill>
              </a:rPr>
              <a:t>Sources: 	</a:t>
            </a:r>
            <a:r>
              <a:rPr lang="en-US" dirty="0">
                <a:solidFill>
                  <a:srgbClr val="FFFF00"/>
                </a:solidFill>
              </a:rPr>
              <a:t>Lander, E. Nature , Feb. 2011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</a:rPr>
              <a:t>	www.genetests.org, Feb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95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486400" y="2819400"/>
            <a:ext cx="3657600" cy="3352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No financial or intellectual conflicts of interest. </a:t>
            </a:r>
          </a:p>
          <a:p>
            <a:endParaRPr lang="en-US" dirty="0" smtClean="0"/>
          </a:p>
          <a:p>
            <a:r>
              <a:rPr lang="en-US" dirty="0" smtClean="0"/>
              <a:t>I am a primary care doctor.</a:t>
            </a:r>
          </a:p>
          <a:p>
            <a:endParaRPr lang="en-US" dirty="0" smtClean="0"/>
          </a:p>
          <a:p>
            <a:r>
              <a:rPr lang="en-US" dirty="0" smtClean="0"/>
              <a:t>For better or worse, my opinions are my own!!</a:t>
            </a:r>
          </a:p>
        </p:txBody>
      </p:sp>
    </p:spTree>
    <p:extLst>
      <p:ext uri="{BB962C8B-B14F-4D97-AF65-F5344CB8AC3E}">
        <p14:creationId xmlns:p14="http://schemas.microsoft.com/office/powerpoint/2010/main" val="17307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01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82563"/>
            <a:ext cx="9144000" cy="704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2019" name="Rectangle 3"/>
          <p:cNvSpPr>
            <a:spLocks noChangeArrowheads="1"/>
          </p:cNvSpPr>
          <p:nvPr/>
        </p:nvSpPr>
        <p:spPr bwMode="auto">
          <a:xfrm>
            <a:off x="1143000" y="3962400"/>
            <a:ext cx="22098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Cystic fibrosis</a:t>
            </a: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3962400" y="4003675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021" name="Rectangle 5"/>
          <p:cNvSpPr>
            <a:spLocks noChangeArrowheads="1"/>
          </p:cNvSpPr>
          <p:nvPr/>
        </p:nvSpPr>
        <p:spPr bwMode="auto">
          <a:xfrm>
            <a:off x="3505200" y="3962400"/>
            <a:ext cx="22860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Adult onset diabetes</a:t>
            </a:r>
          </a:p>
        </p:txBody>
      </p:sp>
      <p:sp>
        <p:nvSpPr>
          <p:cNvPr id="342022" name="Rectangle 6"/>
          <p:cNvSpPr>
            <a:spLocks noChangeArrowheads="1"/>
          </p:cNvSpPr>
          <p:nvPr/>
        </p:nvSpPr>
        <p:spPr bwMode="auto">
          <a:xfrm>
            <a:off x="6019800" y="3962400"/>
            <a:ext cx="1981200" cy="533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AIDS</a:t>
            </a:r>
          </a:p>
        </p:txBody>
      </p:sp>
    </p:spTree>
    <p:extLst>
      <p:ext uri="{BB962C8B-B14F-4D97-AF65-F5344CB8AC3E}">
        <p14:creationId xmlns:p14="http://schemas.microsoft.com/office/powerpoint/2010/main" val="185353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066" name="Picture 2" descr="SNP Science 72701"/>
          <p:cNvPicPr>
            <a:picLocks noChangeAspect="1" noChangeArrowheads="1"/>
          </p:cNvPicPr>
          <p:nvPr/>
        </p:nvPicPr>
        <p:blipFill>
          <a:blip r:embed="rId3" cstate="screen">
            <a:lum bright="24000" contrast="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8756650" cy="618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88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114" name="Group 2"/>
          <p:cNvGrpSpPr>
            <a:grpSpLocks/>
          </p:cNvGrpSpPr>
          <p:nvPr/>
        </p:nvGrpSpPr>
        <p:grpSpPr bwMode="auto">
          <a:xfrm>
            <a:off x="762000" y="228600"/>
            <a:ext cx="7543800" cy="6477000"/>
            <a:chOff x="480" y="144"/>
            <a:chExt cx="4752" cy="4080"/>
          </a:xfrm>
        </p:grpSpPr>
        <p:pic>
          <p:nvPicPr>
            <p:cNvPr id="346115" name="Picture 3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44"/>
              <a:ext cx="4752" cy="4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46116" name="Text Box 4"/>
            <p:cNvSpPr txBox="1">
              <a:spLocks noChangeArrowheads="1"/>
            </p:cNvSpPr>
            <p:nvPr/>
          </p:nvSpPr>
          <p:spPr bwMode="auto">
            <a:xfrm>
              <a:off x="864" y="2160"/>
              <a:ext cx="916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 Diabetes </a:t>
              </a:r>
            </a:p>
          </p:txBody>
        </p:sp>
        <p:sp>
          <p:nvSpPr>
            <p:cNvPr id="346117" name="Text Box 5"/>
            <p:cNvSpPr txBox="1">
              <a:spLocks noChangeArrowheads="1"/>
            </p:cNvSpPr>
            <p:nvPr/>
          </p:nvSpPr>
          <p:spPr bwMode="auto">
            <a:xfrm>
              <a:off x="3600" y="2160"/>
              <a:ext cx="1440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2400" b="1">
                  <a:solidFill>
                    <a:schemeClr val="hlink"/>
                  </a:solidFill>
                  <a:latin typeface="Times New Roman" pitchFamily="18" charset="0"/>
                  <a:cs typeface="Times New Roman" pitchFamily="18" charset="0"/>
                </a:rPr>
                <a:t>      Diabetes</a:t>
              </a:r>
            </a:p>
          </p:txBody>
        </p:sp>
        <p:sp>
          <p:nvSpPr>
            <p:cNvPr id="346118" name="Text Box 6"/>
            <p:cNvSpPr txBox="1">
              <a:spLocks noChangeArrowheads="1"/>
            </p:cNvSpPr>
            <p:nvPr/>
          </p:nvSpPr>
          <p:spPr bwMode="auto">
            <a:xfrm>
              <a:off x="1008" y="3936"/>
              <a:ext cx="1012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Unaffected</a:t>
              </a:r>
            </a:p>
          </p:txBody>
        </p:sp>
        <p:sp>
          <p:nvSpPr>
            <p:cNvPr id="346119" name="Text Box 7"/>
            <p:cNvSpPr txBox="1">
              <a:spLocks noChangeArrowheads="1"/>
            </p:cNvSpPr>
            <p:nvPr/>
          </p:nvSpPr>
          <p:spPr bwMode="auto">
            <a:xfrm>
              <a:off x="3932" y="3936"/>
              <a:ext cx="1012" cy="2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006600"/>
                  </a:solidFill>
                  <a:latin typeface="Times New Roman" pitchFamily="18" charset="0"/>
                  <a:cs typeface="Times New Roman" pitchFamily="18" charset="0"/>
                </a:rPr>
                <a:t>Unaffected</a:t>
              </a:r>
            </a:p>
          </p:txBody>
        </p:sp>
        <p:sp>
          <p:nvSpPr>
            <p:cNvPr id="346120" name="Text Box 8"/>
            <p:cNvSpPr txBox="1">
              <a:spLocks noChangeArrowheads="1"/>
            </p:cNvSpPr>
            <p:nvPr/>
          </p:nvSpPr>
          <p:spPr bwMode="auto">
            <a:xfrm>
              <a:off x="672" y="218"/>
              <a:ext cx="134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en-US" sz="24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6121" name="Text Box 9"/>
            <p:cNvSpPr txBox="1">
              <a:spLocks noChangeArrowheads="1"/>
            </p:cNvSpPr>
            <p:nvPr/>
          </p:nvSpPr>
          <p:spPr bwMode="auto">
            <a:xfrm>
              <a:off x="768" y="192"/>
              <a:ext cx="1248" cy="3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SNP A</a:t>
              </a:r>
            </a:p>
          </p:txBody>
        </p:sp>
        <p:sp>
          <p:nvSpPr>
            <p:cNvPr id="346122" name="Text Box 10"/>
            <p:cNvSpPr txBox="1">
              <a:spLocks noChangeArrowheads="1"/>
            </p:cNvSpPr>
            <p:nvPr/>
          </p:nvSpPr>
          <p:spPr bwMode="auto">
            <a:xfrm>
              <a:off x="3696" y="192"/>
              <a:ext cx="1344" cy="36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sz="32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  SNP 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2428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146" name="Object 2"/>
          <p:cNvGraphicFramePr>
            <a:graphicFrameLocks noGrp="1" noChangeAspect="1"/>
          </p:cNvGraphicFramePr>
          <p:nvPr>
            <p:ph/>
          </p:nvPr>
        </p:nvGraphicFramePr>
        <p:xfrm>
          <a:off x="685800" y="1143000"/>
          <a:ext cx="77724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Chart" r:id="rId3" imgW="7772408" imgH="5486400" progId="MSGraph.Chart.8">
                  <p:embed followColorScheme="full"/>
                </p:oleObj>
              </mc:Choice>
              <mc:Fallback>
                <p:oleObj name="Chart" r:id="rId3" imgW="7772408" imgH="54864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143000"/>
                        <a:ext cx="7772400" cy="548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1536700" y="1447800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FFFF66"/>
                </a:solidFill>
                <a:latin typeface="Arial Unicode MS" pitchFamily="34" charset="-128"/>
              </a:rPr>
              <a:t>Affymetrix</a:t>
            </a:r>
          </a:p>
          <a:p>
            <a:pPr algn="ctr"/>
            <a:r>
              <a:rPr lang="en-US" sz="1400" b="1">
                <a:solidFill>
                  <a:srgbClr val="FFFF66"/>
                </a:solidFill>
                <a:latin typeface="Arial Unicode MS" pitchFamily="34" charset="-128"/>
              </a:rPr>
              <a:t> 500K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4057650" y="2595563"/>
            <a:ext cx="971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ECFF"/>
                </a:solidFill>
                <a:latin typeface="Arial Unicode MS" pitchFamily="34" charset="-128"/>
              </a:rPr>
              <a:t>Illumina</a:t>
            </a:r>
          </a:p>
          <a:p>
            <a:pPr algn="ctr"/>
            <a:r>
              <a:rPr lang="en-US" sz="1400" b="1">
                <a:solidFill>
                  <a:srgbClr val="CCECFF"/>
                </a:solidFill>
                <a:latin typeface="Arial Unicode MS" pitchFamily="34" charset="-128"/>
              </a:rPr>
              <a:t> 317K</a:t>
            </a:r>
          </a:p>
        </p:txBody>
      </p:sp>
      <p:sp>
        <p:nvSpPr>
          <p:cNvPr id="134149" name="Text Box 5"/>
          <p:cNvSpPr txBox="1">
            <a:spLocks noChangeArrowheads="1"/>
          </p:cNvSpPr>
          <p:nvPr/>
        </p:nvSpPr>
        <p:spPr bwMode="auto">
          <a:xfrm>
            <a:off x="5353050" y="2278063"/>
            <a:ext cx="971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rgbClr val="CC99FF"/>
                </a:solidFill>
                <a:latin typeface="Arial Unicode MS" pitchFamily="34" charset="-128"/>
              </a:rPr>
              <a:t>Illumina</a:t>
            </a:r>
          </a:p>
          <a:p>
            <a:pPr algn="ctr"/>
            <a:r>
              <a:rPr lang="en-US" sz="1400" b="1">
                <a:solidFill>
                  <a:srgbClr val="CC99FF"/>
                </a:solidFill>
                <a:latin typeface="Arial Unicode MS" pitchFamily="34" charset="-128"/>
              </a:rPr>
              <a:t> 550K</a:t>
            </a:r>
          </a:p>
        </p:txBody>
      </p:sp>
      <p:sp>
        <p:nvSpPr>
          <p:cNvPr id="134150" name="Text Box 6"/>
          <p:cNvSpPr txBox="1">
            <a:spLocks noChangeArrowheads="1"/>
          </p:cNvSpPr>
          <p:nvPr/>
        </p:nvSpPr>
        <p:spPr bwMode="auto">
          <a:xfrm>
            <a:off x="6572250" y="2362200"/>
            <a:ext cx="971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Arial Unicode MS" pitchFamily="34" charset="-128"/>
              </a:rPr>
              <a:t>Illumina</a:t>
            </a:r>
          </a:p>
          <a:p>
            <a:pPr algn="ctr"/>
            <a:r>
              <a:rPr lang="en-US" sz="1400" b="1">
                <a:solidFill>
                  <a:schemeClr val="accent1"/>
                </a:solidFill>
                <a:latin typeface="Arial Unicode MS" pitchFamily="34" charset="-128"/>
              </a:rPr>
              <a:t> 650Y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654050" y="3810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lnSpc>
                <a:spcPct val="95000"/>
              </a:lnSpc>
            </a:pPr>
            <a:r>
              <a:rPr lang="fr-FR" sz="440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Continued Progress in Genotyping Technology</a:t>
            </a:r>
          </a:p>
        </p:txBody>
      </p:sp>
      <p:sp>
        <p:nvSpPr>
          <p:cNvPr id="134152" name="Text Box 8"/>
          <p:cNvSpPr txBox="1">
            <a:spLocks noChangeArrowheads="1"/>
          </p:cNvSpPr>
          <p:nvPr/>
        </p:nvSpPr>
        <p:spPr bwMode="auto">
          <a:xfrm>
            <a:off x="152400" y="6400800"/>
            <a:ext cx="373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FFFF"/>
                </a:solidFill>
                <a:latin typeface="Arial Unicode MS" pitchFamily="34" charset="-128"/>
              </a:rPr>
              <a:t>Courtesy S. Gabriel, Broad/MIT</a:t>
            </a:r>
          </a:p>
        </p:txBody>
      </p:sp>
      <p:sp>
        <p:nvSpPr>
          <p:cNvPr id="134153" name="Text Box 9"/>
          <p:cNvSpPr txBox="1">
            <a:spLocks noChangeArrowheads="1"/>
          </p:cNvSpPr>
          <p:nvPr/>
        </p:nvSpPr>
        <p:spPr bwMode="auto">
          <a:xfrm>
            <a:off x="1219200" y="5943600"/>
            <a:ext cx="14906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latin typeface="Arial Unicode MS" pitchFamily="34" charset="-128"/>
                <a:ea typeface="ＭＳ Ｐゴシック" pitchFamily="34" charset="-128"/>
              </a:rPr>
              <a:t>July 2005</a:t>
            </a:r>
          </a:p>
        </p:txBody>
      </p:sp>
      <p:sp>
        <p:nvSpPr>
          <p:cNvPr id="134154" name="Text Box 10"/>
          <p:cNvSpPr txBox="1">
            <a:spLocks noChangeArrowheads="1"/>
          </p:cNvSpPr>
          <p:nvPr/>
        </p:nvSpPr>
        <p:spPr bwMode="auto">
          <a:xfrm>
            <a:off x="6503988" y="5943600"/>
            <a:ext cx="14208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fr-FR" sz="2400" b="1">
                <a:latin typeface="Arial Unicode MS" pitchFamily="34" charset="-128"/>
                <a:ea typeface="ＭＳ Ｐゴシック" pitchFamily="34" charset="-128"/>
              </a:rPr>
              <a:t>Oct 2006</a:t>
            </a:r>
          </a:p>
        </p:txBody>
      </p:sp>
      <p:sp>
        <p:nvSpPr>
          <p:cNvPr id="134155" name="AutoShape 11"/>
          <p:cNvSpPr>
            <a:spLocks noChangeArrowheads="1"/>
          </p:cNvSpPr>
          <p:nvPr/>
        </p:nvSpPr>
        <p:spPr bwMode="auto">
          <a:xfrm>
            <a:off x="2771775" y="6096000"/>
            <a:ext cx="3662363" cy="146050"/>
          </a:xfrm>
          <a:prstGeom prst="rightArrow">
            <a:avLst>
              <a:gd name="adj1" fmla="val 50000"/>
              <a:gd name="adj2" fmla="val 62690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56" name="Text Box 12"/>
          <p:cNvSpPr txBox="1">
            <a:spLocks noChangeArrowheads="1"/>
          </p:cNvSpPr>
          <p:nvPr/>
        </p:nvSpPr>
        <p:spPr bwMode="auto">
          <a:xfrm rot="16200000">
            <a:off x="-945356" y="3474244"/>
            <a:ext cx="2895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fr-FR" b="1">
                <a:latin typeface="Arial Unicode MS" pitchFamily="34" charset="-128"/>
                <a:ea typeface="ＭＳ Ｐゴシック" pitchFamily="34" charset="-128"/>
              </a:rPr>
              <a:t>Cost per person (USD)</a:t>
            </a:r>
          </a:p>
        </p:txBody>
      </p:sp>
    </p:spTree>
    <p:extLst>
      <p:ext uri="{BB962C8B-B14F-4D97-AF65-F5344CB8AC3E}">
        <p14:creationId xmlns:p14="http://schemas.microsoft.com/office/powerpoint/2010/main" val="3942826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3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639763"/>
          </a:xfrm>
        </p:spPr>
        <p:txBody>
          <a:bodyPr/>
          <a:lstStyle/>
          <a:p>
            <a:pPr algn="ctr">
              <a:defRPr/>
            </a:pPr>
            <a:r>
              <a:rPr lang="en-US" sz="3500" b="1" dirty="0" smtClean="0">
                <a:solidFill>
                  <a:srgbClr val="FFFF00"/>
                </a:solidFill>
                <a:latin typeface="Arial" charset="0"/>
                <a:cs typeface="Arial" charset="0"/>
              </a:rPr>
              <a:t>NHGRI Catalog of Published Genome-Wide Association Studies (GWAS)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1576" y="1219200"/>
            <a:ext cx="7241458" cy="5412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814558" y="2924952"/>
            <a:ext cx="7495495" cy="646113"/>
          </a:xfrm>
          <a:prstGeom prst="rect">
            <a:avLst/>
          </a:prstGeom>
          <a:solidFill>
            <a:srgbClr val="FFFF00"/>
          </a:solidFill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3600" dirty="0" smtClean="0">
                <a:solidFill>
                  <a:srgbClr val="000000"/>
                </a:solidFill>
              </a:rPr>
              <a:t>&gt; 5619 SNPs!!</a:t>
            </a:r>
            <a:endParaRPr lang="en-US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8979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Equation of a Variant’s Predictive Potential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457200" y="2723464"/>
            <a:ext cx="8608067" cy="2786629"/>
            <a:chOff x="661157" y="1904999"/>
            <a:chExt cx="7913729" cy="2786629"/>
          </a:xfrm>
        </p:grpSpPr>
        <p:sp>
          <p:nvSpPr>
            <p:cNvPr id="4" name="Rectangle 3"/>
            <p:cNvSpPr/>
            <p:nvPr/>
          </p:nvSpPr>
          <p:spPr>
            <a:xfrm>
              <a:off x="952500" y="1909762"/>
              <a:ext cx="914400" cy="914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>
              <a:off x="3489884" y="1909762"/>
              <a:ext cx="1060704" cy="914400"/>
            </a:xfrm>
            <a:prstGeom prst="triangl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61157" y="3583632"/>
              <a:ext cx="2569358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Effect size</a:t>
              </a:r>
              <a:endParaRPr lang="en-US" sz="4400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6248400" y="1904999"/>
              <a:ext cx="914400" cy="91440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1909762"/>
              <a:ext cx="85151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X</a:t>
              </a:r>
              <a:endParaRPr lang="en-US" sz="72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105400" y="1904999"/>
              <a:ext cx="705642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7200" dirty="0" smtClean="0"/>
                <a:t>=</a:t>
              </a:r>
              <a:endParaRPr lang="en-US" sz="7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27963" y="3245078"/>
              <a:ext cx="261906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Association</a:t>
              </a:r>
            </a:p>
            <a:p>
              <a:r>
                <a:rPr lang="en-US" sz="4400" dirty="0" smtClean="0"/>
                <a:t>Strength</a:t>
              </a:r>
              <a:endParaRPr lang="en-US" sz="4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02141" y="3245078"/>
              <a:ext cx="2272745" cy="14465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Predictive</a:t>
              </a:r>
            </a:p>
            <a:p>
              <a:r>
                <a:rPr lang="en-US" sz="4400" dirty="0" smtClean="0"/>
                <a:t>Potential</a:t>
              </a:r>
              <a:endParaRPr lang="en-US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556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genetic study</a:t>
            </a:r>
            <a:br>
              <a:rPr lang="en-US" dirty="0" smtClean="0"/>
            </a:br>
            <a:r>
              <a:rPr lang="en-US" dirty="0" smtClean="0"/>
              <a:t>“mutation”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524000" cy="158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517654" y="2316150"/>
            <a:ext cx="1560799" cy="13353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02097"/>
            <a:ext cx="2794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Effect size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6534658" y="1828800"/>
            <a:ext cx="1771141" cy="180906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7490" y="2728227"/>
            <a:ext cx="926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1374" y="2723464"/>
            <a:ext cx="767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9213" y="4063543"/>
            <a:ext cx="2848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Association</a:t>
            </a:r>
          </a:p>
          <a:p>
            <a:r>
              <a:rPr lang="en-US" sz="4400" dirty="0" smtClean="0"/>
              <a:t>Strength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93115" y="4063543"/>
            <a:ext cx="2472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Predictive</a:t>
            </a:r>
          </a:p>
          <a:p>
            <a:r>
              <a:rPr lang="en-US" sz="4400" dirty="0" smtClean="0"/>
              <a:t>Potential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608053" y="5791200"/>
            <a:ext cx="53799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Association =&gt; Causality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904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Wide Association Study</a:t>
            </a:r>
            <a:br>
              <a:rPr lang="en-US" dirty="0" smtClean="0"/>
            </a:br>
            <a:r>
              <a:rPr lang="en-US" dirty="0" smtClean="0"/>
              <a:t>“SNP”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271419" y="3185427"/>
            <a:ext cx="404981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534113" y="2346540"/>
            <a:ext cx="1495085" cy="1291324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02097"/>
            <a:ext cx="2794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Effect size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6534660" y="3328391"/>
            <a:ext cx="237870" cy="3094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07490" y="2728227"/>
            <a:ext cx="926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1374" y="2723464"/>
            <a:ext cx="767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9213" y="4063543"/>
            <a:ext cx="2848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Association</a:t>
            </a:r>
          </a:p>
          <a:p>
            <a:r>
              <a:rPr lang="en-US" sz="4400" dirty="0" smtClean="0"/>
              <a:t>Strength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93115" y="4063543"/>
            <a:ext cx="2472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Predictive</a:t>
            </a:r>
          </a:p>
          <a:p>
            <a:r>
              <a:rPr lang="en-US" sz="4400" dirty="0" smtClean="0"/>
              <a:t>Potential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40232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 Wide Association Study</a:t>
            </a:r>
            <a:br>
              <a:rPr lang="en-US" dirty="0" smtClean="0"/>
            </a:br>
            <a:r>
              <a:rPr lang="en-US" dirty="0" smtClean="0"/>
              <a:t>“SNPs”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368786" y="3208554"/>
            <a:ext cx="4973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3534113" y="2346540"/>
            <a:ext cx="1495085" cy="1291324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402097"/>
            <a:ext cx="2794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Effect size</a:t>
            </a:r>
            <a:endParaRPr lang="en-US" sz="4400" dirty="0"/>
          </a:p>
        </p:txBody>
      </p:sp>
      <p:sp>
        <p:nvSpPr>
          <p:cNvPr id="8" name="Oval 7"/>
          <p:cNvSpPr/>
          <p:nvPr/>
        </p:nvSpPr>
        <p:spPr>
          <a:xfrm>
            <a:off x="6534659" y="2772442"/>
            <a:ext cx="780541" cy="86542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?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7490" y="2728227"/>
            <a:ext cx="926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1374" y="2723464"/>
            <a:ext cx="767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9213" y="4063543"/>
            <a:ext cx="2848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Association</a:t>
            </a:r>
          </a:p>
          <a:p>
            <a:r>
              <a:rPr lang="en-US" sz="4400" dirty="0" smtClean="0"/>
              <a:t>Strength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93115" y="4063543"/>
            <a:ext cx="2472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Predictive</a:t>
            </a:r>
          </a:p>
          <a:p>
            <a:r>
              <a:rPr lang="en-US" sz="4400" dirty="0" smtClean="0"/>
              <a:t>Potential</a:t>
            </a:r>
            <a:endParaRPr lang="en-US" sz="4400" dirty="0"/>
          </a:p>
        </p:txBody>
      </p:sp>
      <p:sp>
        <p:nvSpPr>
          <p:cNvPr id="11" name="Rectangle 10"/>
          <p:cNvSpPr/>
          <p:nvPr/>
        </p:nvSpPr>
        <p:spPr>
          <a:xfrm>
            <a:off x="525448" y="3437154"/>
            <a:ext cx="4973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66100" y="2543841"/>
            <a:ext cx="4973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1423819" y="1907704"/>
            <a:ext cx="4973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774105" y="2543841"/>
            <a:ext cx="4973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833820" y="3834943"/>
            <a:ext cx="497314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8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5" name="Text Box 3"/>
          <p:cNvSpPr txBox="1">
            <a:spLocks noChangeArrowheads="1"/>
          </p:cNvSpPr>
          <p:nvPr/>
        </p:nvSpPr>
        <p:spPr bwMode="auto">
          <a:xfrm>
            <a:off x="5834063" y="6172200"/>
            <a:ext cx="2776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1" tIns="45658" rIns="91311" bIns="4565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Nature, April 2003</a:t>
            </a:r>
          </a:p>
        </p:txBody>
      </p:sp>
      <p:sp>
        <p:nvSpPr>
          <p:cNvPr id="125956" name="Text Box 4"/>
          <p:cNvSpPr txBox="1">
            <a:spLocks noChangeArrowheads="1"/>
          </p:cNvSpPr>
          <p:nvPr/>
        </p:nvSpPr>
        <p:spPr bwMode="auto">
          <a:xfrm>
            <a:off x="1203325" y="4075113"/>
            <a:ext cx="18415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1" tIns="45658" rIns="91311" bIns="4565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228600" y="1447800"/>
            <a:ext cx="8763000" cy="4278313"/>
          </a:xfrm>
          <a:prstGeom prst="rect">
            <a:avLst/>
          </a:prstGeom>
          <a:solidFill>
            <a:srgbClr val="3366FF">
              <a:alpha val="70195"/>
            </a:srgbClr>
          </a:solidFill>
          <a:ln w="9525">
            <a:noFill/>
            <a:miter lim="800000"/>
            <a:headEnd/>
            <a:tailEnd/>
          </a:ln>
        </p:spPr>
        <p:txBody>
          <a:bodyPr lIns="91311" tIns="45658" rIns="91311" bIns="4565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Quantum Leaps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54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				in Technology: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800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.….</a:t>
            </a:r>
            <a:r>
              <a:rPr lang="en-US" sz="4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Genome sequencing at $1000 or less for a mammalian genome…..</a:t>
            </a:r>
            <a:endParaRPr lang="en-US" sz="4800" dirty="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7798" name="AutoShape 6"/>
          <p:cNvSpPr>
            <a:spLocks noChangeArrowheads="1"/>
          </p:cNvSpPr>
          <p:nvPr/>
        </p:nvSpPr>
        <p:spPr bwMode="auto">
          <a:xfrm rot="-751967">
            <a:off x="3236913" y="61913"/>
            <a:ext cx="1316037" cy="17684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7655" y="12346"/>
                </a:moveTo>
                <a:cubicBezTo>
                  <a:pt x="17770" y="11839"/>
                  <a:pt x="17828" y="11320"/>
                  <a:pt x="17828" y="10800"/>
                </a:cubicBezTo>
                <a:cubicBezTo>
                  <a:pt x="17828" y="6918"/>
                  <a:pt x="14681" y="3772"/>
                  <a:pt x="10800" y="3772"/>
                </a:cubicBezTo>
                <a:cubicBezTo>
                  <a:pt x="9656" y="3771"/>
                  <a:pt x="8530" y="4050"/>
                  <a:pt x="7519" y="4584"/>
                </a:cubicBezTo>
                <a:lnTo>
                  <a:pt x="5758" y="1248"/>
                </a:lnTo>
                <a:cubicBezTo>
                  <a:pt x="7312" y="428"/>
                  <a:pt x="9042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1599"/>
                  <a:pt x="21511" y="12397"/>
                  <a:pt x="21335" y="13177"/>
                </a:cubicBezTo>
                <a:lnTo>
                  <a:pt x="23968" y="13771"/>
                </a:lnTo>
                <a:lnTo>
                  <a:pt x="18485" y="17236"/>
                </a:lnTo>
                <a:lnTo>
                  <a:pt x="15021" y="11752"/>
                </a:lnTo>
                <a:lnTo>
                  <a:pt x="17655" y="12346"/>
                </a:lnTo>
                <a:close/>
              </a:path>
            </a:pathLst>
          </a:cu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lIns="91311" tIns="45658" rIns="91311" bIns="4565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7799" name="AutoShape 7"/>
          <p:cNvSpPr>
            <a:spLocks noChangeArrowheads="1"/>
          </p:cNvSpPr>
          <p:nvPr/>
        </p:nvSpPr>
        <p:spPr bwMode="auto">
          <a:xfrm>
            <a:off x="2819400" y="228600"/>
            <a:ext cx="914400" cy="1447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600" y="10800"/>
                </a:moveTo>
                <a:cubicBezTo>
                  <a:pt x="1600" y="15881"/>
                  <a:pt x="5719" y="20000"/>
                  <a:pt x="10800" y="20000"/>
                </a:cubicBezTo>
                <a:cubicBezTo>
                  <a:pt x="15881" y="20000"/>
                  <a:pt x="20000" y="15881"/>
                  <a:pt x="20000" y="10800"/>
                </a:cubicBezTo>
                <a:cubicBezTo>
                  <a:pt x="20000" y="5719"/>
                  <a:pt x="15881" y="1600"/>
                  <a:pt x="10800" y="1600"/>
                </a:cubicBezTo>
                <a:cubicBezTo>
                  <a:pt x="5719" y="1600"/>
                  <a:pt x="1600" y="5719"/>
                  <a:pt x="1600" y="10800"/>
                </a:cubicBezTo>
                <a:close/>
              </a:path>
            </a:pathLst>
          </a:custGeom>
          <a:solidFill>
            <a:srgbClr val="FFFF00"/>
          </a:solidFill>
          <a:ln w="9525">
            <a:noFill/>
            <a:round/>
            <a:headEnd/>
            <a:tailEnd/>
          </a:ln>
        </p:spPr>
        <p:txBody>
          <a:bodyPr wrap="none" lIns="91311" tIns="45658" rIns="91311" bIns="45658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9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797" grpId="0" animBg="1"/>
      <p:bldP spid="417798" grpId="0" animBg="1"/>
      <p:bldP spid="41779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 smtClean="0"/>
              <a:t>Still waiting for the revolution?</a:t>
            </a:r>
          </a:p>
          <a:p>
            <a:endParaRPr lang="en-US" dirty="0" smtClean="0"/>
          </a:p>
          <a:p>
            <a:r>
              <a:rPr lang="en-US" dirty="0" smtClean="0"/>
              <a:t>Discovery apace.</a:t>
            </a:r>
          </a:p>
          <a:p>
            <a:endParaRPr lang="en-US" dirty="0" smtClean="0"/>
          </a:p>
          <a:p>
            <a:r>
              <a:rPr lang="en-US" dirty="0" smtClean="0"/>
              <a:t>An unsatisfying answer?</a:t>
            </a:r>
          </a:p>
          <a:p>
            <a:endParaRPr lang="en-US" dirty="0"/>
          </a:p>
          <a:p>
            <a:r>
              <a:rPr lang="en-US" dirty="0" smtClean="0"/>
              <a:t>The final word – education!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260350" y="0"/>
            <a:ext cx="8883650" cy="1638957"/>
          </a:xfrm>
        </p:spPr>
        <p:txBody>
          <a:bodyPr/>
          <a:lstStyle/>
          <a:p>
            <a:pPr algn="ctr">
              <a:lnSpc>
                <a:spcPct val="90000"/>
              </a:lnSpc>
              <a:defRPr/>
            </a:pPr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Advances in Genome Biology and Technology Conference </a:t>
            </a:r>
            <a:br>
              <a:rPr lang="en-US" sz="3200" b="1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ea typeface="+mn-ea"/>
                <a:cs typeface="+mn-cs"/>
              </a:rPr>
              <a:t>February 2012</a:t>
            </a:r>
            <a:endParaRPr lang="en-US" sz="2400" b="1" dirty="0">
              <a:solidFill>
                <a:srgbClr val="FFFF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990" y="1494670"/>
            <a:ext cx="8621284" cy="4775720"/>
          </a:xfrm>
          <a:prstGeom prst="rect">
            <a:avLst/>
          </a:prstGeom>
          <a:noFill/>
          <a:ln w="76200" cmpd="tri">
            <a:solidFill>
              <a:schemeClr val="accent4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4103" name="AutoShape 7" descr="data:image/jpeg;base64,/9j/4AAQSkZJRgABAQAAAQABAAD/2wCEAAkGBg8PDQ0MDAwMDQ0NDQ0NDQ0MDQ4MDAwMFBAVFBUQEhIXGyYeFxkjGRISIC8gIzM1LDgtFR4xNjAsNSYrLCkBCQoKDQwOGg8PGColHSUtLi4tLDU1MywpLCwsKTU0LCwpLDQyKSksNSwpKSwsKikpKTUtLCkpLCksLCwpKSwpLP/AABEIALIBGwMBIgACEQEDEQH/xAAcAAEAAgMBAQEAAAAAAAAAAAAAAQIDBAUHBgj/xABFEAACAQMCAgUIBgcFCQAAAAAAAQIDBBEFEiExQVFhcbEGBxMiMnKRoRRCUoGCwQgjM2KS0fBjc4STohUXQ1NUstLh8f/EABgBAQADAQAAAAAAAAAAAAAAAAABAgME/8QAIxEBAAICAQMEAwAAAAAAAAAAAAECAxExEhNSFDJRoSFBYf/aAAwDAQACEQMRAD8A9xAAAAAAAAAAAAAAAAAAAAAAAAAAAAAAAAAAAAAAAAAAAAAAAAAAAAAAAAAAAAAAAAAAAAAAAAAAAAAAAAAAAAAAAAAAAAAAAAAAAAAAAAAAAjd0dJJx3dtVJ+/LxA6k4y6HjuNedKf25fFlqF4nzNlPIHNnSn9qX8TMTpS65fFnB8rvOpY6fUlbpTu7qPCVGhjFN9U59D7Fk+CvvPXfzb9BZ2lCPR6TfWn44+RpGO2tz+B6w6L638Srov8ApnidbzoaxPld0af93bUV4xNWfl5q8ueqV17ijDwJ6I8oHujt/wCshW817Mpp/uykjwSXlTqkuerX33Vpr8zH/ti/l7Wp37/xFT+Y6aeQ/QkJ3C5Tm/eju+eMmeF9XXtUVLuU4vwZ+b6t7c/Xv72T6ncTNV3FZ87q5ffWmOmnl9D9QQ1H7VGtHujuRnhdQfS170ZQ8UfldVKv/UXH+bIyQuriPs3d3H3a80Omnl9D9Upkn5nsfLDVKDTpandcPq1ZutB/dLKPRvIbzvSr1qdlqkKdOpUajSuafq05z6Izj0N9a+BHRv2zsepAAzAAAAAAAAAAAAAAAAAAAAAAAAA+euV+sqe/LxPoTgXa/W1PeYFadVoyajqkqVpd1oe3RtbirH3oU5SXzRhRavbqrTq0eitRq0v46bj+ZMcj812snKLqTblOo5TnJ8ZSbfSzqaRpNa7q+gtaEq9XbKe2Moxe1c3xx1o5VmmobXzhKUH3pn1fm9vFS1W1c6jpQqOpRnUUtjgp05JPd0cdpbJ7p2Mlbzd6nTpzrT0+UYU4SqTbrUm1CKy3hSy+CZ83GJ+hJ17T1lX1ak4PMXGV/HEoOOMSjnHXwPA5UlGUo5TUZSjuTymk8ZT6jMUhAidZLguL+SK1K3RHl1mEkYNSlL0NSUJNSS3ZT48Hx+RxIXNaXH0kPxV4x+W7J9HKOU0+TTT+9H1nk15TRjpVGnJ0IVbbEOO2M26M8rvyox49pvgwzmt0xLDPmjDXqmNvLmq8m8Sm+XCE5SXybMtGyu04zhSr1Hn1V6KrVjLh1OOGezy8taca8KiuKKjKkoTUZNpuOGu1N5ny6zSn5bQVB01crNKtvpNKedqluST7ng6/QTHNocfr98Ul5xpMKtPfSuKVSlOLU1CrCdOWyS4PEuOMpm5WXBtcGvWi1zUlxOp5X6xSubyhXpVfSSlSlQqYhKOEnug+PfI5xx3pOK+t8O7Fk7lItrT9G+Qmt/TdLtLmTzN01Co/7SHqt/fjP3nfPKfMRquaN7YSfGjVVamv3JrD8F8T1YpkjVp01AAUAAAAAAAAAAAAQAJGSABORkgABkDIA4d6v1tTv/JHcOJqC/XT+7wQGBGajLDi+pp/B5MSLwA/PWuWfoNS1K35KneVtq/ccm18sGvBrPrJtdKTSfxwfWed/SJW2pxv9r+j39KG6aXqxuIRUZJ/ck/vfUfJQquOJ05YkuMZLofWXyc7+Rv0bmOFGNvu4YzthKWO/ZnpMVW3qSxtoVIrqxKWfkbq84GpxW2FxSpr+zt6MPCJrz8tdTlzvqq9yNOHgiiWnWtpwxvhOGeW6LjnuyYjLcapcV2nc3Navtzt9LNy2554XQYiBZGnK1lvk4xWG85c1FPPM3M45lXWiucorvkkaVtNZ3CsxE8tb0NTlsh/mP8A8S0baTzl049WFKefAyO9pr/iQ/iRjepUvtp9yk/yNO7llXoqn6G+D3xyuPCm8Zz17jZNJ6rDoU33Rx4mS0nXuJKnaWtWtN8EoRc38IkTXJfmFoiIfaeaS9dPXIQXs17erCa7o7k/9CP0AeT+bHzeV7Kc9Q1DbC4nDZSo8JSpqXBuWHhPjjB6wRl1uIj9QkGRkGQkEACQQAJBBIAAARkgZIAkEDIE5GSuRkCcjJXIyBbJyNR/avuj4HUbOXqH7T8KAwIvAoi8OYFNQ023u6E7O+pqrbzx6r+rL7SfNPtR5zqn6P7UnPTNS2wfFU7lN47N8OfwPSZsxqrKPsya7m0WreYHjN35mNYp8XWtJLKSl9IUU2+XtRRiXmb1rp9Av8TD+R7XO+qNYlLcuqSjLxKu/qfa+SL9z+QPGf8Aczqi2+kuLSnukox3XMuMnySxHmbtHzC38vbvbOP4q83/ANp6tK9m+cvkiHeVP+ZL44J7s/EDzKH6P81OEKupU057sbLapNcFl5bksHTo/o826/aalWfXst6cPGTPt5XE3znJ/iZRyb5t/EjvXQ+WoeYzTIycalxeySSe70lCnGXWuEc//To0PNLoVP2qdSp/eXNR/KODr5JyR3b/AClhtvJDRaPGnp1q2umVJ1n/AK8nTV3SppRt6KpRi87aajSg+GMOMVxNLJVsrNpnmR0LOvOtcQ3P1YZntXCKa4L5tHcycfQqfCdTraiu5cX838jq7ioyZGSm4nIF8jJTJOQLEoqmSgJJIAEgACgJIAgAAQQSVAZIyGykpAWcjQ1CPFT/AAv8mZqkzQvISknh46wJRdGpaVty2v2o8H/M2kBWZhkzLUZrzkBWTKZIkyrYFskZK5GQLZIyVyMgWyMlcjIF8lZMZFPjOK6M5fcuIHesobKcI9KWX7z4vxNhSNGFczxqAbKkSmYVIumBkyWTMaLIC6ZbJRFgJySVRYCSSABBBbBAFQTgjAFSC2CMAUZSRkaKtAa80UjDgzPOJSK5gcG7pulU9IuT9rtR0Kc00muTw0Zb223RaORb1/RN05vEc+q3yXYBu1Ga02ZKszXlICGyMlWykqsVzlFd7SAyZIya09QpLnVh/EmYZazRX12/djJ/kBv5GTmS12H1YVZfcl+ZjetSfs0H+KX/AKA6+Rk4z1Ou+UKcfiyFcV3zqJe6kgOy54LUZcc9fgcinTnnLk5d7ydO2fWB0aczapzNOmjZgBtwkZos1YMzwYGdFkY4syIC6JIRZASSiMEgSgBgACSAIILEYAjBGC2BgCmCrRkwRgDC4kRhzMzRCiBglTOVqOnqWXg7jiYqtLIHw9a0qQbUJziujDePgalSnW6a1T4tH2dfT0+Zp1dKXUB8lKzk/anUffKRVadHqz38T6d6d2EfQOwD52Onroj8jJGxf2Ud9WHYZFYdgHAjYvsMsbH+sHdjY9hkjY9gHCjp/eZ4WHYduNn2GSNr2AceFj2GaFphnWjbdhf6OBoU6JswpmwqBkVIDBGBkjEyqmXVMDHFGSJZQLKIEIsgolsACRgACQAAAAEEgCASQAwRgkARgJEhARgjaXAGJ0ykqJnwMAacrVdRV2q6jdwRtA0fow+jm7sGwDUVAlUTa2DYBrqkWVIz7SdoGFUyfRmXBOAMSpk7DJgYArtG0vgAVwTgkARgEgAAAAAAAAAAAAAAAABgAAAAAAAAjBIAjAJAEYGCQBGCcAAAAAAAAAAAAAAAAAAAAAAAAAAAAAAAAAAAAAAAAAAAAAAAAAAAAAAAAAAAAAAAAAAAAB//2Q=="/>
          <p:cNvSpPr>
            <a:spLocks noChangeAspect="1" noChangeArrowheads="1"/>
          </p:cNvSpPr>
          <p:nvPr/>
        </p:nvSpPr>
        <p:spPr bwMode="auto">
          <a:xfrm>
            <a:off x="63500" y="-808038"/>
            <a:ext cx="2695575" cy="169545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5" name="Picture 9" descr="http://1.bp.blogspot.com/-MxhP7FY90ro/Tw0wztE90lI/AAAAAAAAQos/PVByg1Uiarg/s1600/ionproton2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2725" y="1588365"/>
            <a:ext cx="3280628" cy="2533700"/>
          </a:xfrm>
          <a:prstGeom prst="rect">
            <a:avLst/>
          </a:prstGeom>
          <a:noFill/>
        </p:spPr>
      </p:pic>
      <p:pic>
        <p:nvPicPr>
          <p:cNvPr id="4107" name="Picture 11" descr="http://t2.gstatic.com/images?q=tbn:ANd9GcQKBh1xM94CocZpKcsYPR4nH4s1yQ4TnF9zl6Y3dHe2H4xl4EX7CbVeYCQ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8892" y="1592491"/>
            <a:ext cx="3548331" cy="2544088"/>
          </a:xfrm>
          <a:prstGeom prst="rect">
            <a:avLst/>
          </a:prstGeom>
          <a:noFill/>
        </p:spPr>
      </p:pic>
      <p:pic>
        <p:nvPicPr>
          <p:cNvPr id="4101" name="Picture 5" descr="http://t3.gstatic.com/images?q=tbn:ANd9GcSrbQmpgTW6fQSOhXkqD-8t3Gfa8TXIwlcbXMkbpMrHbEpg-Df8U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3780" y="3744686"/>
            <a:ext cx="3312605" cy="250371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Box 2"/>
          <p:cNvSpPr txBox="1">
            <a:spLocks noChangeArrowheads="1"/>
          </p:cNvSpPr>
          <p:nvPr/>
        </p:nvSpPr>
        <p:spPr bwMode="auto">
          <a:xfrm>
            <a:off x="1409700" y="5816600"/>
            <a:ext cx="605472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genome.gov/sequencingcosts</a:t>
            </a:r>
          </a:p>
        </p:txBody>
      </p:sp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338" y="215900"/>
            <a:ext cx="8664575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3999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4800" y="457200"/>
            <a:ext cx="8534400" cy="570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14400" y="914400"/>
            <a:ext cx="70866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950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1000" y="304800"/>
            <a:ext cx="83820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861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Sequencing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2057400"/>
            <a:ext cx="1524000" cy="1585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/>
                </a:solidFill>
              </a:rPr>
              <a:t>??</a:t>
            </a: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3429000" y="2307311"/>
            <a:ext cx="1757259" cy="1335316"/>
          </a:xfrm>
          <a:prstGeom prst="triangl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bg2"/>
                </a:solidFill>
              </a:rPr>
              <a:t>?</a:t>
            </a:r>
            <a:endParaRPr lang="en-US" sz="4800" b="1" dirty="0">
              <a:solidFill>
                <a:schemeClr val="bg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402097"/>
            <a:ext cx="27947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Effect size</a:t>
            </a:r>
            <a:endParaRPr lang="en-US" sz="4400" dirty="0"/>
          </a:p>
        </p:txBody>
      </p:sp>
      <p:sp>
        <p:nvSpPr>
          <p:cNvPr id="13" name="TextBox 12"/>
          <p:cNvSpPr txBox="1"/>
          <p:nvPr/>
        </p:nvSpPr>
        <p:spPr>
          <a:xfrm>
            <a:off x="2307490" y="2728227"/>
            <a:ext cx="9262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X</a:t>
            </a:r>
            <a:endParaRPr lang="en-US" sz="7200" dirty="0"/>
          </a:p>
        </p:txBody>
      </p:sp>
      <p:sp>
        <p:nvSpPr>
          <p:cNvPr id="14" name="TextBox 13"/>
          <p:cNvSpPr txBox="1"/>
          <p:nvPr/>
        </p:nvSpPr>
        <p:spPr>
          <a:xfrm>
            <a:off x="5291374" y="2723464"/>
            <a:ext cx="767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=</a:t>
            </a:r>
            <a:endParaRPr lang="en-US" sz="72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9213" y="4063543"/>
            <a:ext cx="2848858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Association</a:t>
            </a:r>
          </a:p>
          <a:p>
            <a:r>
              <a:rPr lang="en-US" sz="4400" dirty="0" smtClean="0"/>
              <a:t>Strength</a:t>
            </a:r>
            <a:endParaRPr lang="en-US" sz="4400" dirty="0"/>
          </a:p>
        </p:txBody>
      </p:sp>
      <p:sp>
        <p:nvSpPr>
          <p:cNvPr id="16" name="TextBox 15"/>
          <p:cNvSpPr txBox="1"/>
          <p:nvPr/>
        </p:nvSpPr>
        <p:spPr>
          <a:xfrm>
            <a:off x="6593115" y="4063543"/>
            <a:ext cx="24721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Predictive</a:t>
            </a:r>
          </a:p>
          <a:p>
            <a:r>
              <a:rPr lang="en-US" sz="4400" dirty="0" smtClean="0"/>
              <a:t>Potential</a:t>
            </a:r>
            <a:endParaRPr lang="en-US" sz="4400" dirty="0"/>
          </a:p>
        </p:txBody>
      </p:sp>
      <p:pic>
        <p:nvPicPr>
          <p:cNvPr id="7171" name="Picture 3" descr="C:\Users\Greg Feero\AppData\Local\Microsoft\Windows\Temporary Internet Files\Content.IE5\QWENX81C\MC900078622[1].wmf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93115" y="1194850"/>
            <a:ext cx="1857375" cy="2868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90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0" y="0"/>
            <a:ext cx="1524000" cy="762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89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645854" y="457200"/>
            <a:ext cx="7772400" cy="1143000"/>
          </a:xfrm>
        </p:spPr>
        <p:txBody>
          <a:bodyPr/>
          <a:lstStyle/>
          <a:p>
            <a:r>
              <a:rPr lang="en-US" dirty="0" smtClean="0"/>
              <a:t>Frequency vs. Effect</a:t>
            </a:r>
          </a:p>
        </p:txBody>
      </p:sp>
      <p:cxnSp>
        <p:nvCxnSpPr>
          <p:cNvPr id="64515" name="Straight Arrow Connector 5"/>
          <p:cNvCxnSpPr>
            <a:cxnSpLocks noChangeShapeType="1"/>
          </p:cNvCxnSpPr>
          <p:nvPr/>
        </p:nvCxnSpPr>
        <p:spPr bwMode="auto">
          <a:xfrm>
            <a:off x="1828800" y="5761036"/>
            <a:ext cx="5257800" cy="1588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16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0812" y="3757612"/>
            <a:ext cx="3962400" cy="3175"/>
          </a:xfrm>
          <a:prstGeom prst="straightConnector1">
            <a:avLst/>
          </a:prstGeom>
          <a:noFill/>
          <a:ln w="762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17" name="TextBox 8"/>
          <p:cNvSpPr txBox="1">
            <a:spLocks noChangeArrowheads="1"/>
          </p:cNvSpPr>
          <p:nvPr/>
        </p:nvSpPr>
        <p:spPr bwMode="auto">
          <a:xfrm>
            <a:off x="1977509" y="5995987"/>
            <a:ext cx="51090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3600" dirty="0" smtClean="0"/>
              <a:t>Frequency in population</a:t>
            </a:r>
            <a:endParaRPr lang="en-US" sz="3600" dirty="0"/>
          </a:p>
        </p:txBody>
      </p:sp>
      <p:sp>
        <p:nvSpPr>
          <p:cNvPr id="64518" name="TextBox 9"/>
          <p:cNvSpPr txBox="1">
            <a:spLocks noChangeArrowheads="1"/>
          </p:cNvSpPr>
          <p:nvPr/>
        </p:nvSpPr>
        <p:spPr bwMode="auto">
          <a:xfrm rot="16200000">
            <a:off x="-33591" y="3374479"/>
            <a:ext cx="27793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4400" dirty="0" smtClean="0"/>
              <a:t>Effect size</a:t>
            </a:r>
            <a:endParaRPr lang="en-US" sz="4400" dirty="0"/>
          </a:p>
        </p:txBody>
      </p:sp>
      <p:sp>
        <p:nvSpPr>
          <p:cNvPr id="7" name="TextBox 6"/>
          <p:cNvSpPr txBox="1"/>
          <p:nvPr/>
        </p:nvSpPr>
        <p:spPr>
          <a:xfrm>
            <a:off x="3037279" y="2369524"/>
            <a:ext cx="1566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Classical </a:t>
            </a:r>
          </a:p>
          <a:p>
            <a:r>
              <a:rPr lang="en-US" sz="2800" dirty="0" smtClean="0"/>
              <a:t>mutation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995987" y="4724400"/>
            <a:ext cx="2866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SNP-like variation</a:t>
            </a:r>
            <a:endParaRPr lang="en-US" sz="2800" dirty="0"/>
          </a:p>
        </p:txBody>
      </p:sp>
      <p:sp>
        <p:nvSpPr>
          <p:cNvPr id="9" name="Up-Down Arrow 8"/>
          <p:cNvSpPr/>
          <p:nvPr/>
        </p:nvSpPr>
        <p:spPr>
          <a:xfrm>
            <a:off x="1977509" y="1777999"/>
            <a:ext cx="1059769" cy="3810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solidFill>
                  <a:schemeClr val="bg2"/>
                </a:solidFill>
              </a:rPr>
              <a:t>?</a:t>
            </a:r>
            <a:endParaRPr lang="en-US" sz="66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572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429000" y="609600"/>
            <a:ext cx="54375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Published online April 2, 2012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70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9050" y="28574"/>
            <a:ext cx="9124950" cy="682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865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010400" y="457200"/>
            <a:ext cx="1576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Nature 9/23/12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70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381000"/>
            <a:ext cx="7086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5715000"/>
            <a:ext cx="7772400" cy="1143000"/>
          </a:xfrm>
        </p:spPr>
        <p:txBody>
          <a:bodyPr/>
          <a:lstStyle/>
          <a:p>
            <a:r>
              <a:rPr lang="en-US" sz="4000" dirty="0" smtClean="0"/>
              <a:t>Science 4 Feb 2011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0" y="2133600"/>
            <a:ext cx="200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 JUNE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58000" y="2209800"/>
            <a:ext cx="181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16 June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alone in there….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828800"/>
            <a:ext cx="9144000" cy="4474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65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5800" y="228600"/>
            <a:ext cx="77724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15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Oval 2"/>
          <p:cNvSpPr>
            <a:spLocks noChangeArrowheads="1"/>
          </p:cNvSpPr>
          <p:nvPr/>
        </p:nvSpPr>
        <p:spPr bwMode="auto">
          <a:xfrm>
            <a:off x="152400" y="2819400"/>
            <a:ext cx="5334000" cy="23622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11" tIns="45658" rIns="91311" bIns="4565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66915" name="Oval 3"/>
          <p:cNvSpPr>
            <a:spLocks noChangeArrowheads="1"/>
          </p:cNvSpPr>
          <p:nvPr/>
        </p:nvSpPr>
        <p:spPr bwMode="auto">
          <a:xfrm>
            <a:off x="2362200" y="381000"/>
            <a:ext cx="6629400" cy="6096000"/>
          </a:xfrm>
          <a:prstGeom prst="ellipse">
            <a:avLst/>
          </a:prstGeom>
          <a:solidFill>
            <a:srgbClr val="00FF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11" tIns="45658" rIns="91311" bIns="4565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66916" name="Text Box 4"/>
          <p:cNvSpPr txBox="1">
            <a:spLocks noChangeArrowheads="1"/>
          </p:cNvSpPr>
          <p:nvPr/>
        </p:nvSpPr>
        <p:spPr bwMode="auto">
          <a:xfrm>
            <a:off x="1447800" y="3657600"/>
            <a:ext cx="2151063" cy="65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1" tIns="45658" rIns="91311" bIns="4565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Genomics</a:t>
            </a:r>
          </a:p>
        </p:txBody>
      </p:sp>
      <p:sp>
        <p:nvSpPr>
          <p:cNvPr id="166917" name="Oval 5"/>
          <p:cNvSpPr>
            <a:spLocks noChangeArrowheads="1"/>
          </p:cNvSpPr>
          <p:nvPr/>
        </p:nvSpPr>
        <p:spPr bwMode="auto">
          <a:xfrm>
            <a:off x="3276600" y="4114800"/>
            <a:ext cx="3505200" cy="1371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311" tIns="45658" rIns="91311" bIns="4565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cs typeface="Times New Roman" pitchFamily="18" charset="0"/>
              </a:rPr>
              <a:t>Personalized Medicine</a:t>
            </a:r>
          </a:p>
        </p:txBody>
      </p:sp>
      <p:sp>
        <p:nvSpPr>
          <p:cNvPr id="166918" name="Text Box 6"/>
          <p:cNvSpPr txBox="1">
            <a:spLocks noChangeArrowheads="1"/>
          </p:cNvSpPr>
          <p:nvPr/>
        </p:nvSpPr>
        <p:spPr bwMode="auto">
          <a:xfrm>
            <a:off x="3429000" y="1676400"/>
            <a:ext cx="42037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1" tIns="45658" rIns="91311" bIns="45658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000000"/>
                </a:solidFill>
                <a:cs typeface="Times New Roman" pitchFamily="18" charset="0"/>
              </a:rPr>
              <a:t>Quality Health Care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99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24400" y="457200"/>
            <a:ext cx="36871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JAMA, March 14,2012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/>
              <a:t>Solutions – primary care style…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>
                <a:solidFill>
                  <a:schemeClr val="tx2"/>
                </a:solidFill>
              </a:rPr>
              <a:t>33%</a:t>
            </a:r>
            <a:r>
              <a:rPr lang="en-US"/>
              <a:t> of diabetics are undiagnosed --- blood glucose. </a:t>
            </a:r>
            <a:r>
              <a:rPr lang="en-US" sz="1800" b="1"/>
              <a:t>(Almanac, 2008)</a:t>
            </a:r>
          </a:p>
          <a:p>
            <a:r>
              <a:rPr lang="en-US" b="1">
                <a:solidFill>
                  <a:schemeClr val="tx2"/>
                </a:solidFill>
              </a:rPr>
              <a:t>24%</a:t>
            </a:r>
            <a:r>
              <a:rPr lang="en-US">
                <a:solidFill>
                  <a:schemeClr val="tx2"/>
                </a:solidFill>
              </a:rPr>
              <a:t> </a:t>
            </a:r>
            <a:r>
              <a:rPr lang="en-US"/>
              <a:t>of hypertensives undiagnosed --- blood pressure measurements. </a:t>
            </a:r>
            <a:r>
              <a:rPr lang="en-US" sz="1800" b="1"/>
              <a:t>(Almanac, 2008)</a:t>
            </a:r>
          </a:p>
          <a:p>
            <a:r>
              <a:rPr lang="en-US" b="1">
                <a:solidFill>
                  <a:schemeClr val="tx2"/>
                </a:solidFill>
              </a:rPr>
              <a:t>37% </a:t>
            </a:r>
            <a:r>
              <a:rPr lang="en-US"/>
              <a:t>of high cholesterol undiagnosed --- fasting lipid panel. </a:t>
            </a:r>
            <a:r>
              <a:rPr lang="en-US" sz="1800" b="1"/>
              <a:t>(Almanac, 2008)</a:t>
            </a:r>
          </a:p>
          <a:p>
            <a:r>
              <a:rPr lang="en-US" sz="1800" b="1"/>
              <a:t>Universal health care, better screening programs, smoking cessation, exercise programs, improved nutrition etc…</a:t>
            </a:r>
            <a:endParaRPr lang="en-US" b="1">
              <a:solidFill>
                <a:schemeClr val="tx2"/>
              </a:solidFill>
            </a:endParaRPr>
          </a:p>
          <a:p>
            <a:endParaRPr lang="en-US" sz="1800" b="1"/>
          </a:p>
          <a:p>
            <a:pPr>
              <a:buFontTx/>
              <a:buNone/>
            </a:pPr>
            <a:endParaRPr lang="en-US" sz="1800" b="1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16" y="9524"/>
            <a:ext cx="9139084" cy="684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191000" y="552450"/>
            <a:ext cx="37499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WSJ, Nov. 2, 2013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86400" y="1198781"/>
            <a:ext cx="3657600" cy="565921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481029" y="2895600"/>
            <a:ext cx="8186857" cy="156966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9600" dirty="0" smtClean="0">
                <a:solidFill>
                  <a:srgbClr val="FF0000"/>
                </a:solidFill>
              </a:rPr>
              <a:t>$1,600,000!!!!!!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86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8400"/>
            <a:ext cx="7772400" cy="1143000"/>
          </a:xfrm>
        </p:spPr>
        <p:txBody>
          <a:bodyPr/>
          <a:lstStyle/>
          <a:p>
            <a:r>
              <a:rPr lang="en-US" dirty="0" smtClean="0"/>
              <a:t>Are the expenses of targeted treatments sustainable?</a:t>
            </a:r>
            <a:br>
              <a:rPr lang="en-US" dirty="0" smtClean="0"/>
            </a:br>
            <a:r>
              <a:rPr lang="en-US" sz="3200" dirty="0" smtClean="0"/>
              <a:t>For:</a:t>
            </a:r>
            <a:br>
              <a:rPr lang="en-US" sz="3200" dirty="0" smtClean="0"/>
            </a:br>
            <a:r>
              <a:rPr lang="en-US" sz="3200" dirty="0" smtClean="0"/>
              <a:t>Patients?</a:t>
            </a:r>
            <a:br>
              <a:rPr lang="en-US" sz="3200" dirty="0" smtClean="0"/>
            </a:br>
            <a:r>
              <a:rPr lang="en-US" sz="3200" dirty="0" smtClean="0"/>
              <a:t>Insurers?</a:t>
            </a:r>
            <a:br>
              <a:rPr lang="en-US" sz="3200" dirty="0" smtClean="0"/>
            </a:br>
            <a:r>
              <a:rPr lang="en-US" sz="3200" dirty="0" smtClean="0"/>
              <a:t>State budgets?</a:t>
            </a:r>
            <a:br>
              <a:rPr lang="en-US" sz="3200" dirty="0" smtClean="0"/>
            </a:br>
            <a:r>
              <a:rPr lang="en-US" sz="3200" dirty="0" smtClean="0"/>
              <a:t>National economies?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219200" y="838200"/>
            <a:ext cx="6538913" cy="5394325"/>
            <a:chOff x="547301" y="738015"/>
            <a:chExt cx="6539299" cy="5394716"/>
          </a:xfrm>
        </p:grpSpPr>
        <p:cxnSp>
          <p:nvCxnSpPr>
            <p:cNvPr id="3" name="Straight Connector 2"/>
            <p:cNvCxnSpPr/>
            <p:nvPr/>
          </p:nvCxnSpPr>
          <p:spPr>
            <a:xfrm rot="5400000">
              <a:off x="-648184" y="3162304"/>
              <a:ext cx="4038893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71263" y="5181750"/>
              <a:ext cx="5715337" cy="0"/>
            </a:xfrm>
            <a:prstGeom prst="line">
              <a:avLst/>
            </a:prstGeom>
            <a:ln w="762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ight Arrow 6"/>
            <p:cNvSpPr/>
            <p:nvPr/>
          </p:nvSpPr>
          <p:spPr>
            <a:xfrm rot="19608733">
              <a:off x="1568124" y="2447877"/>
              <a:ext cx="5410519" cy="121928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6262" name="TextBox 7"/>
            <p:cNvSpPr txBox="1">
              <a:spLocks noChangeArrowheads="1"/>
            </p:cNvSpPr>
            <p:nvPr/>
          </p:nvSpPr>
          <p:spPr bwMode="auto">
            <a:xfrm>
              <a:off x="1600200" y="5486400"/>
              <a:ext cx="546816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FFFF"/>
                  </a:solidFill>
                  <a:latin typeface="Arial" pitchFamily="34" charset="0"/>
                </a:rPr>
                <a:t>Degree of specialization</a:t>
              </a:r>
            </a:p>
          </p:txBody>
        </p:sp>
        <p:sp>
          <p:nvSpPr>
            <p:cNvPr id="96263" name="TextBox 8"/>
            <p:cNvSpPr txBox="1">
              <a:spLocks noChangeArrowheads="1"/>
            </p:cNvSpPr>
            <p:nvPr/>
          </p:nvSpPr>
          <p:spPr bwMode="auto">
            <a:xfrm rot="-5400000">
              <a:off x="-1389126" y="2674442"/>
              <a:ext cx="451918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3600" b="1" dirty="0">
                  <a:solidFill>
                    <a:srgbClr val="FFFFFF"/>
                  </a:solidFill>
                  <a:latin typeface="Arial" pitchFamily="34" charset="0"/>
                </a:rPr>
                <a:t>Impact of genomics</a:t>
              </a:r>
            </a:p>
          </p:txBody>
        </p:sp>
      </p:grpSp>
      <p:sp>
        <p:nvSpPr>
          <p:cNvPr id="10" name="5-Point Star 9"/>
          <p:cNvSpPr/>
          <p:nvPr/>
        </p:nvSpPr>
        <p:spPr>
          <a:xfrm>
            <a:off x="7315200" y="685800"/>
            <a:ext cx="914400" cy="914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685800" y="-609600"/>
            <a:ext cx="8305800" cy="7696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Oval 4"/>
          <p:cNvSpPr>
            <a:spLocks noChangeArrowheads="1"/>
          </p:cNvSpPr>
          <p:nvPr/>
        </p:nvSpPr>
        <p:spPr bwMode="auto">
          <a:xfrm>
            <a:off x="381000" y="3733800"/>
            <a:ext cx="3886200" cy="1447800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9747" name="Oval 5"/>
          <p:cNvSpPr>
            <a:spLocks noChangeArrowheads="1"/>
          </p:cNvSpPr>
          <p:nvPr/>
        </p:nvSpPr>
        <p:spPr bwMode="auto">
          <a:xfrm>
            <a:off x="3810000" y="1066800"/>
            <a:ext cx="4953000" cy="44958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159748" name="WordArt 7"/>
          <p:cNvSpPr>
            <a:spLocks noChangeArrowheads="1" noChangeShapeType="1" noTextEdit="1"/>
          </p:cNvSpPr>
          <p:nvPr/>
        </p:nvSpPr>
        <p:spPr bwMode="auto">
          <a:xfrm>
            <a:off x="5486400" y="2667000"/>
            <a:ext cx="160020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EBM</a:t>
            </a:r>
          </a:p>
        </p:txBody>
      </p:sp>
      <p:sp>
        <p:nvSpPr>
          <p:cNvPr id="159749" name="WordArt 8"/>
          <p:cNvSpPr>
            <a:spLocks noChangeArrowheads="1" noChangeShapeType="1" noTextEdit="1"/>
          </p:cNvSpPr>
          <p:nvPr/>
        </p:nvSpPr>
        <p:spPr bwMode="auto">
          <a:xfrm>
            <a:off x="1905000" y="4038600"/>
            <a:ext cx="552450" cy="87471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2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000000"/>
                </a:solidFill>
                <a:latin typeface="Impact"/>
              </a:rPr>
              <a:t>PM</a:t>
            </a:r>
          </a:p>
        </p:txBody>
      </p:sp>
      <p:sp>
        <p:nvSpPr>
          <p:cNvPr id="159750" name="Line 10"/>
          <p:cNvSpPr>
            <a:spLocks noChangeShapeType="1"/>
          </p:cNvSpPr>
          <p:nvPr/>
        </p:nvSpPr>
        <p:spPr bwMode="auto">
          <a:xfrm>
            <a:off x="1828800" y="1905000"/>
            <a:ext cx="2209800" cy="22860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4563" y="661988"/>
            <a:ext cx="1358900" cy="2474912"/>
            <a:chOff x="2199763" y="683409"/>
            <a:chExt cx="1359667" cy="2473362"/>
          </a:xfrm>
        </p:grpSpPr>
        <p:sp>
          <p:nvSpPr>
            <p:cNvPr id="152601" name="TextBox 2"/>
            <p:cNvSpPr txBox="1">
              <a:spLocks noChangeArrowheads="1"/>
            </p:cNvSpPr>
            <p:nvPr/>
          </p:nvSpPr>
          <p:spPr bwMode="auto">
            <a:xfrm>
              <a:off x="2199763" y="683409"/>
              <a:ext cx="1359667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Structure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Genomes</a:t>
              </a:r>
            </a:p>
          </p:txBody>
        </p:sp>
        <p:pic>
          <p:nvPicPr>
            <p:cNvPr id="152602" name="Picture 7" descr="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236" y="1463014"/>
              <a:ext cx="1188720" cy="169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87750" y="661988"/>
            <a:ext cx="1296988" cy="2474912"/>
            <a:chOff x="3530971" y="683409"/>
            <a:chExt cx="1297150" cy="2473362"/>
          </a:xfrm>
        </p:grpSpPr>
        <p:sp>
          <p:nvSpPr>
            <p:cNvPr id="152599" name="TextBox 3"/>
            <p:cNvSpPr txBox="1">
              <a:spLocks noChangeArrowheads="1"/>
            </p:cNvSpPr>
            <p:nvPr/>
          </p:nvSpPr>
          <p:spPr bwMode="auto">
            <a:xfrm>
              <a:off x="3530971" y="683409"/>
              <a:ext cx="12971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Biology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Genomes</a:t>
              </a:r>
            </a:p>
          </p:txBody>
        </p:sp>
        <p:pic>
          <p:nvPicPr>
            <p:cNvPr id="152600" name="Picture 8" descr="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5186" y="1467902"/>
              <a:ext cx="1188720" cy="168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948238" y="661988"/>
            <a:ext cx="1296987" cy="2474912"/>
            <a:chOff x="4891686" y="683409"/>
            <a:chExt cx="1297150" cy="2473362"/>
          </a:xfrm>
        </p:grpSpPr>
        <p:sp>
          <p:nvSpPr>
            <p:cNvPr id="152597" name="TextBox 4"/>
            <p:cNvSpPr txBox="1">
              <a:spLocks noChangeArrowheads="1"/>
            </p:cNvSpPr>
            <p:nvPr/>
          </p:nvSpPr>
          <p:spPr bwMode="auto">
            <a:xfrm>
              <a:off x="4891686" y="683409"/>
              <a:ext cx="12971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Biology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Disease</a:t>
              </a:r>
            </a:p>
          </p:txBody>
        </p:sp>
        <p:pic>
          <p:nvPicPr>
            <p:cNvPr id="152598" name="Picture 9" descr="3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5901" y="1467902"/>
              <a:ext cx="1188720" cy="168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318250" y="661988"/>
            <a:ext cx="1255713" cy="2474912"/>
            <a:chOff x="6274059" y="683409"/>
            <a:chExt cx="1255472" cy="2473362"/>
          </a:xfrm>
        </p:grpSpPr>
        <p:sp>
          <p:nvSpPr>
            <p:cNvPr id="152595" name="TextBox 5"/>
            <p:cNvSpPr txBox="1">
              <a:spLocks noChangeArrowheads="1"/>
            </p:cNvSpPr>
            <p:nvPr/>
          </p:nvSpPr>
          <p:spPr bwMode="auto">
            <a:xfrm>
              <a:off x="6274059" y="683409"/>
              <a:ext cx="125547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Advancing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Science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Medicine</a:t>
              </a:r>
            </a:p>
          </p:txBody>
        </p:sp>
        <p:pic>
          <p:nvPicPr>
            <p:cNvPr id="152596" name="Picture 10" descr="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7435" y="1463014"/>
              <a:ext cx="1188720" cy="169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653338" y="661988"/>
            <a:ext cx="1271587" cy="2474912"/>
            <a:chOff x="7602933" y="683409"/>
            <a:chExt cx="1271502" cy="2473362"/>
          </a:xfrm>
        </p:grpSpPr>
        <p:sp>
          <p:nvSpPr>
            <p:cNvPr id="152593" name="TextBox 6"/>
            <p:cNvSpPr txBox="1">
              <a:spLocks noChangeArrowheads="1"/>
            </p:cNvSpPr>
            <p:nvPr/>
          </p:nvSpPr>
          <p:spPr bwMode="auto">
            <a:xfrm>
              <a:off x="7602933" y="683409"/>
              <a:ext cx="127150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Improving the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Effectiveness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of Healthcare</a:t>
              </a:r>
            </a:p>
          </p:txBody>
        </p:sp>
        <p:pic>
          <p:nvPicPr>
            <p:cNvPr id="152594" name="Picture 11" descr="5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44324" y="1474753"/>
              <a:ext cx="1188720" cy="168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59" name="TextBox 12"/>
          <p:cNvSpPr txBox="1">
            <a:spLocks noChangeArrowheads="1"/>
          </p:cNvSpPr>
          <p:nvPr/>
        </p:nvSpPr>
        <p:spPr bwMode="auto">
          <a:xfrm>
            <a:off x="58738" y="3343275"/>
            <a:ext cx="20875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1990-2003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Human Genome Project</a:t>
            </a:r>
          </a:p>
        </p:txBody>
      </p:sp>
      <p:sp>
        <p:nvSpPr>
          <p:cNvPr id="151560" name="TextBox 13"/>
          <p:cNvSpPr txBox="1">
            <a:spLocks noChangeArrowheads="1"/>
          </p:cNvSpPr>
          <p:nvPr/>
        </p:nvSpPr>
        <p:spPr bwMode="auto">
          <a:xfrm>
            <a:off x="955675" y="4341813"/>
            <a:ext cx="119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2004-2010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151561" name="TextBox 14"/>
          <p:cNvSpPr txBox="1">
            <a:spLocks noChangeArrowheads="1"/>
          </p:cNvSpPr>
          <p:nvPr/>
        </p:nvSpPr>
        <p:spPr bwMode="auto">
          <a:xfrm>
            <a:off x="966788" y="5219700"/>
            <a:ext cx="117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2011-2020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151562" name="TextBox 15"/>
          <p:cNvSpPr txBox="1">
            <a:spLocks noChangeArrowheads="1"/>
          </p:cNvSpPr>
          <p:nvPr/>
        </p:nvSpPr>
        <p:spPr bwMode="auto">
          <a:xfrm>
            <a:off x="665163" y="6096000"/>
            <a:ext cx="1481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Beyond 2020</a:t>
            </a:r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>
          <a:xfrm>
            <a:off x="49213" y="25400"/>
            <a:ext cx="9010650" cy="5715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Genomic Accomplishments: Base Pairs to Bedside</a:t>
            </a:r>
          </a:p>
        </p:txBody>
      </p:sp>
      <p:pic>
        <p:nvPicPr>
          <p:cNvPr id="30" name="Picture 29" descr="Strategic Plan fig 1 rgb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2500" y="32019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Strategic Plan fig 1 rgb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2500" y="40782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trategic Plan fig 1 rgb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22500" y="49545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trategic Plan fig 1 rgb4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22500" y="58308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Oval 26"/>
          <p:cNvSpPr/>
          <p:nvPr/>
        </p:nvSpPr>
        <p:spPr bwMode="auto">
          <a:xfrm>
            <a:off x="6781800" y="4876800"/>
            <a:ext cx="2209800" cy="990600"/>
          </a:xfrm>
          <a:prstGeom prst="ellipse">
            <a:avLst/>
          </a:prstGeom>
          <a:noFill/>
          <a:ln w="1016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295400" y="685800"/>
            <a:ext cx="9144000" cy="9366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-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2011Medical Education Issue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spc="-1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9/7/2011</a:t>
            </a:r>
            <a:endParaRPr lang="en-US" sz="3600" b="1" spc="-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Content Placeholder 2"/>
          <p:cNvSpPr>
            <a:spLocks/>
          </p:cNvSpPr>
          <p:nvPr/>
        </p:nvSpPr>
        <p:spPr bwMode="auto">
          <a:xfrm>
            <a:off x="152400" y="3536950"/>
            <a:ext cx="881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D6ECFF"/>
              </a:buClr>
              <a:buSzPct val="95000"/>
              <a:buFont typeface="Wingdings" pitchFamily="2" charset="2"/>
              <a:buChar char=""/>
            </a:pPr>
            <a:endParaRPr lang="en-US" sz="30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457200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/>
          <p:nvPr/>
        </p:nvGrpSpPr>
        <p:grpSpPr>
          <a:xfrm>
            <a:off x="381000" y="2286000"/>
            <a:ext cx="8077200" cy="3810000"/>
            <a:chOff x="381000" y="2286000"/>
            <a:chExt cx="8077200" cy="30480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" y="2286000"/>
              <a:ext cx="8077200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/>
            <p:cNvSpPr/>
            <p:nvPr/>
          </p:nvSpPr>
          <p:spPr>
            <a:xfrm>
              <a:off x="3810000" y="2286000"/>
              <a:ext cx="4648200" cy="8382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1295400" y="685800"/>
            <a:ext cx="9144000" cy="936625"/>
          </a:xfrm>
          <a:prstGeom prst="rect">
            <a:avLst/>
          </a:prstGeom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600" b="1" spc="-1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2707" name="Content Placeholder 2"/>
          <p:cNvSpPr>
            <a:spLocks/>
          </p:cNvSpPr>
          <p:nvPr/>
        </p:nvSpPr>
        <p:spPr bwMode="auto">
          <a:xfrm>
            <a:off x="152400" y="3536950"/>
            <a:ext cx="8813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1163" indent="-34290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D6ECFF"/>
              </a:buClr>
              <a:buSzPct val="95000"/>
              <a:buFont typeface="Wingdings" pitchFamily="2" charset="2"/>
              <a:buChar char=""/>
            </a:pPr>
            <a:endParaRPr lang="en-US" sz="3000" dirty="0">
              <a:solidFill>
                <a:prstClr val="white"/>
              </a:solidFill>
              <a:latin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52469"/>
            <a:ext cx="2438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554339" y="1447869"/>
            <a:ext cx="6009915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</a:rPr>
              <a:t>Genomics theme issues:</a:t>
            </a:r>
          </a:p>
          <a:p>
            <a:r>
              <a:rPr lang="en-US" sz="2800" dirty="0" smtClean="0"/>
              <a:t>JAMA</a:t>
            </a:r>
          </a:p>
          <a:p>
            <a:r>
              <a:rPr lang="en-US" sz="2800" dirty="0" smtClean="0"/>
              <a:t>Archives of:</a:t>
            </a:r>
            <a:endParaRPr lang="en-US" sz="2800" dirty="0"/>
          </a:p>
          <a:p>
            <a:r>
              <a:rPr lang="en-US" sz="2800" dirty="0"/>
              <a:t>Dermatology</a:t>
            </a:r>
          </a:p>
          <a:p>
            <a:r>
              <a:rPr lang="en-US" sz="2800" dirty="0"/>
              <a:t>Facial Plastic Surgery</a:t>
            </a:r>
          </a:p>
          <a:p>
            <a:r>
              <a:rPr lang="en-US" sz="2800" dirty="0"/>
              <a:t>General Psychiatry</a:t>
            </a:r>
          </a:p>
          <a:p>
            <a:r>
              <a:rPr lang="en-US" sz="2800" dirty="0"/>
              <a:t>Internal Medicine</a:t>
            </a:r>
          </a:p>
          <a:p>
            <a:r>
              <a:rPr lang="en-US" sz="2800" dirty="0"/>
              <a:t>Neurology</a:t>
            </a:r>
          </a:p>
          <a:p>
            <a:r>
              <a:rPr lang="en-US" sz="2800" dirty="0"/>
              <a:t>Ophthalmology</a:t>
            </a:r>
          </a:p>
          <a:p>
            <a:r>
              <a:rPr lang="en-US" sz="2800" dirty="0"/>
              <a:t>Otolaryngology—Head &amp; Neck Surgery</a:t>
            </a:r>
          </a:p>
          <a:p>
            <a:r>
              <a:rPr lang="en-US" sz="2800" dirty="0"/>
              <a:t>Pediatrics &amp; Adolescent Medicine</a:t>
            </a:r>
          </a:p>
          <a:p>
            <a:r>
              <a:rPr lang="en-US" sz="2800" dirty="0"/>
              <a:t>Surgery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3557" y="446226"/>
            <a:ext cx="43466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4000" dirty="0">
                <a:solidFill>
                  <a:srgbClr val="FFFF00"/>
                </a:solidFill>
              </a:rPr>
              <a:t>Coming </a:t>
            </a:r>
            <a:r>
              <a:rPr lang="en-US" sz="4000" dirty="0" smtClean="0">
                <a:solidFill>
                  <a:srgbClr val="FFFF00"/>
                </a:solidFill>
              </a:rPr>
              <a:t>April 2013!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23028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/>
        </p:nvGrpSpPr>
        <p:grpSpPr>
          <a:xfrm>
            <a:off x="533400" y="457200"/>
            <a:ext cx="7980583" cy="6194286"/>
            <a:chOff x="533400" y="457200"/>
            <a:chExt cx="7980583" cy="6194286"/>
          </a:xfrm>
        </p:grpSpPr>
        <p:pic>
          <p:nvPicPr>
            <p:cNvPr id="11269" name="Picture 5" descr="C:\Documents and Settings\feerow\Local Settings\Temporary Internet Files\Content.IE5\AY3QO4QC\MP900406956[1]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5800" y="457200"/>
              <a:ext cx="7620000" cy="5349240"/>
            </a:xfrm>
            <a:prstGeom prst="rect">
              <a:avLst/>
            </a:prstGeom>
            <a:noFill/>
          </p:spPr>
        </p:pic>
        <p:sp>
          <p:nvSpPr>
            <p:cNvPr id="9" name="TextBox 8"/>
            <p:cNvSpPr txBox="1"/>
            <p:nvPr/>
          </p:nvSpPr>
          <p:spPr>
            <a:xfrm>
              <a:off x="533400" y="5943600"/>
              <a:ext cx="7980583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>
                  <a:solidFill>
                    <a:schemeClr val="tx2"/>
                  </a:solidFill>
                </a:rPr>
                <a:t>2012 – The rising tide of genomics….</a:t>
              </a:r>
              <a:endParaRPr lang="en-US" sz="4000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1295400" y="685800"/>
            <a:ext cx="6756401" cy="5570041"/>
            <a:chOff x="1295400" y="978408"/>
            <a:chExt cx="6756401" cy="5570041"/>
          </a:xfrm>
        </p:grpSpPr>
        <p:pic>
          <p:nvPicPr>
            <p:cNvPr id="11266" name="Picture 2" descr="C:\Documents and Settings\feerow\Local Settings\Temporary Internet Files\Content.IE5\GQDM3I71\MP900423052[1]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978408"/>
              <a:ext cx="6477000" cy="46482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1295400" y="5779008"/>
              <a:ext cx="6756401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400" dirty="0" smtClean="0">
                  <a:solidFill>
                    <a:schemeClr val="tx2"/>
                  </a:solidFill>
                </a:rPr>
                <a:t>2000 – The genomic tsunami</a:t>
              </a:r>
              <a:endParaRPr lang="en-US" sz="4400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Conclusions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revolution is here, and happening all about you.</a:t>
            </a:r>
          </a:p>
          <a:p>
            <a:pPr eaLnBrk="1" hangingPunct="1"/>
            <a:endParaRPr lang="en-US" sz="2800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sz="2800" dirty="0" smtClean="0"/>
              <a:t>The front lines are in specialty care, but not for long.</a:t>
            </a:r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b="1" u="sng" dirty="0" smtClean="0"/>
              <a:t>Considerably</a:t>
            </a:r>
            <a:r>
              <a:rPr lang="en-US" sz="2800" dirty="0" smtClean="0"/>
              <a:t> more basic, clinical, and translational research will be need to answer the “cost curve” question.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2133600"/>
            <a:ext cx="5105400" cy="4114800"/>
          </a:xfrm>
        </p:spPr>
        <p:txBody>
          <a:bodyPr/>
          <a:lstStyle/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>
                <a:solidFill>
                  <a:prstClr val="white"/>
                </a:solidFill>
                <a:latin typeface="Corbel"/>
              </a:rPr>
              <a:t>Some slides courtesy of:</a:t>
            </a: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kern="1200" dirty="0">
              <a:solidFill>
                <a:prstClr val="white"/>
              </a:solidFill>
              <a:latin typeface="Corbel"/>
            </a:endParaRP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>
                <a:solidFill>
                  <a:prstClr val="white"/>
                </a:solidFill>
                <a:latin typeface="Corbel"/>
              </a:rPr>
              <a:t>	Eric Green, NHGRI</a:t>
            </a: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>
                <a:solidFill>
                  <a:prstClr val="white"/>
                </a:solidFill>
                <a:latin typeface="Corbel"/>
              </a:rPr>
              <a:t>	Jean Jenkins, NHGRI</a:t>
            </a:r>
          </a:p>
          <a:p>
            <a:pPr marL="0" lvl="0" indent="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kern="1200" dirty="0">
                <a:solidFill>
                  <a:prstClr val="white"/>
                </a:solidFill>
                <a:latin typeface="Corbel"/>
              </a:rPr>
              <a:t>	Teri </a:t>
            </a:r>
            <a:r>
              <a:rPr lang="en-US" b="1" kern="1200" dirty="0" err="1">
                <a:solidFill>
                  <a:prstClr val="white"/>
                </a:solidFill>
                <a:latin typeface="Corbel"/>
              </a:rPr>
              <a:t>Manolio</a:t>
            </a:r>
            <a:r>
              <a:rPr lang="en-US" b="1" kern="1200" dirty="0">
                <a:solidFill>
                  <a:prstClr val="white"/>
                </a:solidFill>
                <a:latin typeface="Corbel"/>
              </a:rPr>
              <a:t>, NHGRI</a:t>
            </a:r>
          </a:p>
          <a:p>
            <a:endParaRPr lang="en-US" dirty="0"/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 bwMode="auto">
          <a:xfrm>
            <a:off x="2790102" y="673268"/>
            <a:ext cx="35637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THANKS!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57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219075" y="5726113"/>
            <a:ext cx="86741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</a:rPr>
              <a:t>February 2011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>
                <a:solidFill>
                  <a:srgbClr val="FFFFFF"/>
                </a:solidFill>
                <a:latin typeface="Arial" pitchFamily="34" charset="0"/>
              </a:rPr>
              <a:t>NHGRI Published New Vision for Genomics</a:t>
            </a:r>
            <a:endParaRPr lang="en-US" sz="1200" b="1" i="1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35013" y="982663"/>
            <a:ext cx="3581400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9825" y="982663"/>
            <a:ext cx="3432175" cy="4613275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2214563" y="661988"/>
            <a:ext cx="1358900" cy="2474912"/>
            <a:chOff x="2199763" y="683409"/>
            <a:chExt cx="1359667" cy="2473362"/>
          </a:xfrm>
        </p:grpSpPr>
        <p:sp>
          <p:nvSpPr>
            <p:cNvPr id="152601" name="TextBox 2"/>
            <p:cNvSpPr txBox="1">
              <a:spLocks noChangeArrowheads="1"/>
            </p:cNvSpPr>
            <p:nvPr/>
          </p:nvSpPr>
          <p:spPr bwMode="auto">
            <a:xfrm>
              <a:off x="2199763" y="683409"/>
              <a:ext cx="1359667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Structure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Genomes</a:t>
              </a:r>
            </a:p>
          </p:txBody>
        </p:sp>
        <p:pic>
          <p:nvPicPr>
            <p:cNvPr id="152602" name="Picture 7" descr="1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5236" y="1463014"/>
              <a:ext cx="1188720" cy="169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3587750" y="661988"/>
            <a:ext cx="1296988" cy="2474912"/>
            <a:chOff x="3530971" y="683409"/>
            <a:chExt cx="1297150" cy="2473362"/>
          </a:xfrm>
        </p:grpSpPr>
        <p:sp>
          <p:nvSpPr>
            <p:cNvPr id="152599" name="TextBox 3"/>
            <p:cNvSpPr txBox="1">
              <a:spLocks noChangeArrowheads="1"/>
            </p:cNvSpPr>
            <p:nvPr/>
          </p:nvSpPr>
          <p:spPr bwMode="auto">
            <a:xfrm>
              <a:off x="3530971" y="683409"/>
              <a:ext cx="12971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Biology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Genomes</a:t>
              </a:r>
            </a:p>
          </p:txBody>
        </p:sp>
        <p:pic>
          <p:nvPicPr>
            <p:cNvPr id="152600" name="Picture 8" descr="2.pn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585186" y="1467902"/>
              <a:ext cx="1188720" cy="168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948238" y="661988"/>
            <a:ext cx="1296987" cy="2474912"/>
            <a:chOff x="4891686" y="683409"/>
            <a:chExt cx="1297150" cy="2473362"/>
          </a:xfrm>
        </p:grpSpPr>
        <p:sp>
          <p:nvSpPr>
            <p:cNvPr id="152597" name="TextBox 4"/>
            <p:cNvSpPr txBox="1">
              <a:spLocks noChangeArrowheads="1"/>
            </p:cNvSpPr>
            <p:nvPr/>
          </p:nvSpPr>
          <p:spPr bwMode="auto">
            <a:xfrm>
              <a:off x="4891686" y="683409"/>
              <a:ext cx="1297150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Understanding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Biology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Disease</a:t>
              </a:r>
            </a:p>
          </p:txBody>
        </p:sp>
        <p:pic>
          <p:nvPicPr>
            <p:cNvPr id="152598" name="Picture 9" descr="3.pn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945901" y="1467902"/>
              <a:ext cx="1188720" cy="1688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6318250" y="661988"/>
            <a:ext cx="1255713" cy="2474912"/>
            <a:chOff x="6274059" y="683409"/>
            <a:chExt cx="1255472" cy="2473362"/>
          </a:xfrm>
        </p:grpSpPr>
        <p:sp>
          <p:nvSpPr>
            <p:cNvPr id="152595" name="TextBox 5"/>
            <p:cNvSpPr txBox="1">
              <a:spLocks noChangeArrowheads="1"/>
            </p:cNvSpPr>
            <p:nvPr/>
          </p:nvSpPr>
          <p:spPr bwMode="auto">
            <a:xfrm>
              <a:off x="6274059" y="683409"/>
              <a:ext cx="125547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Advancing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the Science of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Medicine</a:t>
              </a:r>
            </a:p>
          </p:txBody>
        </p:sp>
        <p:pic>
          <p:nvPicPr>
            <p:cNvPr id="152596" name="Picture 10" descr="4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07435" y="1463014"/>
              <a:ext cx="1188720" cy="1693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653338" y="661988"/>
            <a:ext cx="1271587" cy="2474912"/>
            <a:chOff x="7602933" y="683409"/>
            <a:chExt cx="1271502" cy="2473362"/>
          </a:xfrm>
        </p:grpSpPr>
        <p:sp>
          <p:nvSpPr>
            <p:cNvPr id="152593" name="TextBox 6"/>
            <p:cNvSpPr txBox="1">
              <a:spLocks noChangeArrowheads="1"/>
            </p:cNvSpPr>
            <p:nvPr/>
          </p:nvSpPr>
          <p:spPr bwMode="auto">
            <a:xfrm>
              <a:off x="7602933" y="683409"/>
              <a:ext cx="1271502" cy="7848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Improving the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Effectiveness</a:t>
              </a:r>
            </a:p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500" b="1" dirty="0">
                  <a:solidFill>
                    <a:srgbClr val="FFFFFF"/>
                  </a:solidFill>
                  <a:latin typeface="Arial Narrow" pitchFamily="34" charset="0"/>
                  <a:ea typeface="Arial Narrow" pitchFamily="34" charset="0"/>
                  <a:cs typeface="Arial Narrow" pitchFamily="34" charset="0"/>
                </a:rPr>
                <a:t>of Healthcare</a:t>
              </a:r>
            </a:p>
          </p:txBody>
        </p:sp>
        <p:pic>
          <p:nvPicPr>
            <p:cNvPr id="152594" name="Picture 11" descr="5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44324" y="1474753"/>
              <a:ext cx="1188720" cy="16820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1559" name="TextBox 12"/>
          <p:cNvSpPr txBox="1">
            <a:spLocks noChangeArrowheads="1"/>
          </p:cNvSpPr>
          <p:nvPr/>
        </p:nvSpPr>
        <p:spPr bwMode="auto">
          <a:xfrm>
            <a:off x="58738" y="3343275"/>
            <a:ext cx="2087562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1990-2003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Human Genome Project</a:t>
            </a:r>
          </a:p>
        </p:txBody>
      </p:sp>
      <p:sp>
        <p:nvSpPr>
          <p:cNvPr id="151560" name="TextBox 13"/>
          <p:cNvSpPr txBox="1">
            <a:spLocks noChangeArrowheads="1"/>
          </p:cNvSpPr>
          <p:nvPr/>
        </p:nvSpPr>
        <p:spPr bwMode="auto">
          <a:xfrm>
            <a:off x="955675" y="4341813"/>
            <a:ext cx="11906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2004-2010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151561" name="TextBox 14"/>
          <p:cNvSpPr txBox="1">
            <a:spLocks noChangeArrowheads="1"/>
          </p:cNvSpPr>
          <p:nvPr/>
        </p:nvSpPr>
        <p:spPr bwMode="auto">
          <a:xfrm>
            <a:off x="966788" y="5219700"/>
            <a:ext cx="11795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2011-2020</a:t>
            </a:r>
            <a:endParaRPr lang="en-US" sz="1900" b="1" dirty="0">
              <a:solidFill>
                <a:srgbClr val="FFFFFF"/>
              </a:solidFill>
              <a:latin typeface="Arial Narrow" pitchFamily="34" charset="0"/>
              <a:ea typeface="Arial Narrow" pitchFamily="34" charset="0"/>
              <a:cs typeface="Arial Narrow" pitchFamily="34" charset="0"/>
            </a:endParaRPr>
          </a:p>
        </p:txBody>
      </p:sp>
      <p:sp>
        <p:nvSpPr>
          <p:cNvPr id="151562" name="TextBox 15"/>
          <p:cNvSpPr txBox="1">
            <a:spLocks noChangeArrowheads="1"/>
          </p:cNvSpPr>
          <p:nvPr/>
        </p:nvSpPr>
        <p:spPr bwMode="auto">
          <a:xfrm>
            <a:off x="665163" y="6096000"/>
            <a:ext cx="14811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FFFFFF"/>
                </a:solidFill>
                <a:latin typeface="Arial Narrow" pitchFamily="34" charset="0"/>
                <a:ea typeface="Arial Narrow" pitchFamily="34" charset="0"/>
                <a:cs typeface="Arial Narrow" pitchFamily="34" charset="0"/>
              </a:rPr>
              <a:t>Beyond 2020</a:t>
            </a:r>
          </a:p>
        </p:txBody>
      </p:sp>
      <p:sp>
        <p:nvSpPr>
          <p:cNvPr id="21" name="Rectangle 13"/>
          <p:cNvSpPr txBox="1">
            <a:spLocks noChangeArrowheads="1"/>
          </p:cNvSpPr>
          <p:nvPr/>
        </p:nvSpPr>
        <p:spPr>
          <a:xfrm>
            <a:off x="49213" y="25400"/>
            <a:ext cx="9010650" cy="57150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kern="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Genomic Accomplishments: Base Pairs to Bedside</a:t>
            </a:r>
          </a:p>
        </p:txBody>
      </p:sp>
      <p:pic>
        <p:nvPicPr>
          <p:cNvPr id="30" name="Picture 29" descr="Strategic Plan fig 1 rgb1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22500" y="32019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 descr="Strategic Plan fig 1 rgb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22500" y="40782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 descr="Strategic Plan fig 1 rgb3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222500" y="49545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 descr="Strategic Plan fig 1 rgb4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22500" y="5830888"/>
            <a:ext cx="6737350" cy="91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Down Arrow 34"/>
          <p:cNvSpPr>
            <a:spLocks noChangeArrowheads="1"/>
          </p:cNvSpPr>
          <p:nvPr/>
        </p:nvSpPr>
        <p:spPr bwMode="auto">
          <a:xfrm>
            <a:off x="3515025" y="2759075"/>
            <a:ext cx="966788" cy="2590800"/>
          </a:xfrm>
          <a:prstGeom prst="downArrow">
            <a:avLst>
              <a:gd name="adj1" fmla="val 50000"/>
              <a:gd name="adj2" fmla="val 49998"/>
            </a:avLst>
          </a:prstGeom>
          <a:solidFill>
            <a:srgbClr val="FF0000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609600" y="11430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200" b="1">
                <a:solidFill>
                  <a:srgbClr val="000000"/>
                </a:solidFill>
                <a:latin typeface="Courier"/>
              </a:rPr>
              <a:t/>
            </a:r>
            <a:br>
              <a:rPr lang="en-US" sz="1200" b="1">
                <a:solidFill>
                  <a:srgbClr val="000000"/>
                </a:solidFill>
                <a:latin typeface="Courier"/>
              </a:rPr>
            </a:br>
            <a:endParaRPr lang="en-US" sz="1200">
              <a:solidFill>
                <a:srgbClr val="000000"/>
              </a:solidFill>
              <a:latin typeface="Courier"/>
            </a:endParaRPr>
          </a:p>
        </p:txBody>
      </p:sp>
      <p:sp>
        <p:nvSpPr>
          <p:cNvPr id="87043" name="Text Box 3"/>
          <p:cNvSpPr txBox="1">
            <a:spLocks noChangeArrowheads="1"/>
          </p:cNvSpPr>
          <p:nvPr/>
        </p:nvSpPr>
        <p:spPr bwMode="auto">
          <a:xfrm>
            <a:off x="271463" y="571500"/>
            <a:ext cx="8601075" cy="581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00"/>
                </a:solidFill>
              </a:rPr>
              <a:t>Sequence from chromosome 7</a:t>
            </a:r>
          </a:p>
          <a:p>
            <a:pPr algn="ctr" eaLnBrk="0" hangingPunct="0"/>
            <a:endParaRPr lang="en-US" sz="2000" b="1">
              <a:solidFill>
                <a:srgbClr val="000000"/>
              </a:solidFill>
            </a:endParaRPr>
          </a:p>
          <a:p>
            <a:pPr eaLnBrk="0" hangingPunct="0"/>
            <a:r>
              <a:rPr lang="en-US" sz="1200" b="1">
                <a:solidFill>
                  <a:srgbClr val="FFFFFF"/>
                </a:solidFill>
                <a:cs typeface="Courier New" pitchFamily="49" charset="0"/>
              </a:rPr>
              <a:t>GAAATAATTAATGTTTTCCTTCCTTCTCCTATTTTGTCCTTTACTTCAATTTATTTATTTATTATTAATATTATTATTTTTTGAGACGGAGTTTCACTCTTGTTGCCAACCTGGAGTGCAGTGGCGTGATCTCAGCTCACTGCACACTCCGCTTTCTGGTTTCAAGCGATTCTCCTGCCTCAGCCTCCTGAGTAGCTGGGACTACAGTCACACACCACCACGCCCGGCTAATTTTTGTATTTTTAGTAGAGTTGGGGTTTCACCATGTTGGCCAGACTGGTCTCGAACTCCTGACCTTGTGATCCGCCAGCCTCTGCCTCCCAAAGAGCTGGGATTACAGGCGTGAGCCACCGCGCTCGGCCCTTTGCATCAATTTCTACAGCTTGTTTTCTTTGCCTGGACTTTACAAGTCTTACCTTGTTCTGCCTTCAGATATTTGTGTGGTCTCATTCTGGTGTGCCAGTAGCTAAAAATCCATGATTTGCTCTCATCCCACTCCTGTTGTTCATCTCCTCTTATCTGGGGTCACATATCTCTTCGTGATTGCATTCTGATCCCCAGTACTTAGCATGTGCGTAACAACTCTGCCTCTGCTTTCCCAGGCTGTTGATGGGGTGCTGTTCATGCCTCAGAAAAATGCATTGTAAGTTAAATTATTAAAGATTTTAAATATAGGAAAAAAGTAAGCAAACATAAGGAACAAAAAGGAAAGAACATGTATTCTAATCCATTATTTATTATACAATTAAGAAATTTGGAAACTTTAGATTACACTGCTTTTAGAGATGGAGATGTAGTAAGTCTTTTACTCTTTACAAAATACATGTGTTAGCAATTTTGGGAAGAATAGTAACTCACCCGAACAGTGTAATGTGAATATGTCACTTACTAGAGGAAAGAAGGCACTTGAAAAACATCTCTAAACCGTATAAAAACAATTACATCATAATGATGAAAACCCAAGGAATTTTTTTAGAAAACATTACCAGGGCTAATAACAAAGTAGAGCCACATGTCATTTATCTTCCCTTTGTGTCTGTGTGAGAATTCTAGAGTTATATTTGTACATAGCATGGAAAAATGAGAGGCTAGTTTATCAACTAGTTCATTTTTAAAAGTCTAACACATCCTAGGTATAGGTGAACTGTCCTCCTGCCAATGTATTGCACATTTGTGCCCAGATCCAGCATAGGGTATGTTTGCCATTTACAAACGTTTATGTCTTAAGAGAGGAAATATGAAGAGCAAAACAGTGCATGCTGGAGAGAGAAAGCTGATACAAATATAAATGAAACAATAATTGGAAAAATTGAGAAACTACTCATTTTCTAAATTACTCATGTATTTTCCTAGAATTTAAGTCTTTTAATTTTTGATAAATCCCAATGTGAGACAAGATAAGTATTAGTGATGGTATGAGTAATTAATATCTGTTATATAATATTCATTTTCATAGTGGAAGAAATAAAATAAAGGTTGTGATGATTGTTGATTATTTTTTCTAGAGGGGTTGTCAGGGAAAGAAATTGCTTTTTTTCATTCTCTCTTTCCACTAAGAAAGTTCAACTATTAATTTAGGCACATACAATAATTACTCCATTCTAAAATGCCAAAAAGGTAATTTAAGAGACTTAAAACTGAAAAGTTTAAGATAGTCACACTGAACTATATTAAAAAATCCACAGGGTGGTTGGAACTAGGCCTTATATTAAAGAGGCTAAAAATTGCAATAAGACCACAGGCTTTAAATATGGCTTTAAACTGTGAAAGGTGAAACTAGAATGAATAAAATCCTATAAATTTAAATCAAAAGAAAGAAACAAACTGAAATTAAAGTTAATATACAAGAATATGGTGGCCTGGATCTAGTGAACATATAGTAAAGATAAAACAGAATATTTCTGAAAAATCCTGGAAAATCTTTTGGGCTAACCTGAAAACAGTATATTTGAAACTATTTTTAAA</a:t>
            </a:r>
            <a:endParaRPr lang="en-US" sz="1200" b="1">
              <a:solidFill>
                <a:srgbClr val="FFFFFF"/>
              </a:solidFill>
              <a:cs typeface="Arial" pitchFamily="34" charset="0"/>
            </a:endParaRPr>
          </a:p>
          <a:p>
            <a:pPr algn="ctr" eaLnBrk="0" hangingPunct="0"/>
            <a:endParaRPr lang="en-US" sz="1200">
              <a:solidFill>
                <a:srgbClr val="000000"/>
              </a:solidFill>
              <a:cs typeface="Arial" pitchFamily="34" charset="0"/>
            </a:endParaRPr>
          </a:p>
          <a:p>
            <a:pPr algn="ctr" eaLnBrk="0" hangingPunct="0"/>
            <a:endParaRPr lang="en-US" sz="2000">
              <a:solidFill>
                <a:srgbClr val="FFFF66"/>
              </a:solidFill>
            </a:endParaRP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228600" y="5927725"/>
            <a:ext cx="868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 sz="2000">
              <a:solidFill>
                <a:srgbClr val="000000"/>
              </a:solidFill>
            </a:endParaRPr>
          </a:p>
        </p:txBody>
      </p:sp>
      <p:sp>
        <p:nvSpPr>
          <p:cNvPr id="87045" name="Text Box 8"/>
          <p:cNvSpPr txBox="1">
            <a:spLocks noChangeArrowheads="1"/>
          </p:cNvSpPr>
          <p:nvPr/>
        </p:nvSpPr>
        <p:spPr bwMode="auto">
          <a:xfrm>
            <a:off x="2057400" y="5867400"/>
            <a:ext cx="49387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FFFF00"/>
                </a:solidFill>
              </a:rPr>
              <a:t>About 2000 bases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sz="6000" smtClean="0"/>
              <a:t>Only about 3,000,000 more slides to go.</a:t>
            </a: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6_Default Design">
  <a:themeElements>
    <a:clrScheme name="2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4_Blank Presentation">
  <a:themeElements>
    <a:clrScheme name="1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0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2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0_Default Design">
  <a:themeElements>
    <a:clrScheme name="2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9_Default Design">
  <a:themeElements>
    <a:clrScheme name="2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7_Default Design">
  <a:themeElements>
    <a:clrScheme name="2_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2_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fault Desig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2_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Default Design 2">
    <a:dk1>
      <a:srgbClr val="000000"/>
    </a:dk1>
    <a:lt1>
      <a:srgbClr val="FFFFFF"/>
    </a:lt1>
    <a:dk2>
      <a:srgbClr val="0000FF"/>
    </a:dk2>
    <a:lt2>
      <a:srgbClr val="FFFF00"/>
    </a:lt2>
    <a:accent1>
      <a:srgbClr val="FF9900"/>
    </a:accent1>
    <a:accent2>
      <a:srgbClr val="00FFFF"/>
    </a:accent2>
    <a:accent3>
      <a:srgbClr val="AAAAFF"/>
    </a:accent3>
    <a:accent4>
      <a:srgbClr val="DADADA"/>
    </a:accent4>
    <a:accent5>
      <a:srgbClr val="FFCAAA"/>
    </a:accent5>
    <a:accent6>
      <a:srgbClr val="00E7E7"/>
    </a:accent6>
    <a:hlink>
      <a:srgbClr val="FF0000"/>
    </a:hlink>
    <a:folHlink>
      <a:srgbClr val="969696"/>
    </a:folHlink>
  </a:clrScheme>
  <a:fontScheme name="2_Default Design">
    <a:majorFont>
      <a:latin typeface="Times New Roman"/>
      <a:ea typeface=""/>
      <a:cs typeface=""/>
    </a:majorFont>
    <a:minorFont>
      <a:latin typeface="Times New Roman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704</Words>
  <Application>Microsoft Office PowerPoint</Application>
  <PresentationFormat>On-screen Show (4:3)</PresentationFormat>
  <Paragraphs>255</Paragraphs>
  <Slides>56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16_Default Design</vt:lpstr>
      <vt:lpstr>24_Blank Presentation</vt:lpstr>
      <vt:lpstr>2_Default Design</vt:lpstr>
      <vt:lpstr>10_Default Design</vt:lpstr>
      <vt:lpstr>39_Default Design</vt:lpstr>
      <vt:lpstr>17_Default Design</vt:lpstr>
      <vt:lpstr>Chart</vt:lpstr>
      <vt:lpstr> Advances in Genomics Since the Publication of the Human Genome</vt:lpstr>
      <vt:lpstr>Disclosures</vt:lpstr>
      <vt:lpstr>Outline</vt:lpstr>
      <vt:lpstr>Science 4 Feb 2011</vt:lpstr>
      <vt:lpstr>PowerPoint Presentation</vt:lpstr>
      <vt:lpstr>PowerPoint Presentation</vt:lpstr>
      <vt:lpstr>PowerPoint Presentation</vt:lpstr>
      <vt:lpstr>PowerPoint Presentation</vt:lpstr>
      <vt:lpstr>Only about 3,000,000 more slides to go.   </vt:lpstr>
      <vt:lpstr>At one slide per second, this lecture will be done in about 35 days!   </vt:lpstr>
      <vt:lpstr>The human genome is pretty darn big.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NHGRI Catalog of Published Genome-Wide Association Studies (GWAS)</vt:lpstr>
      <vt:lpstr>Equation of a Variant’s Predictive Potential </vt:lpstr>
      <vt:lpstr>Classical genetic study “mutation” </vt:lpstr>
      <vt:lpstr>Genome Wide Association Study “SNP”</vt:lpstr>
      <vt:lpstr>Genome Wide Association Study “SNPs”</vt:lpstr>
      <vt:lpstr>PowerPoint Presentation</vt:lpstr>
      <vt:lpstr>Advances in Genome Biology and Technology Conference  February 2012</vt:lpstr>
      <vt:lpstr>PowerPoint Presentation</vt:lpstr>
      <vt:lpstr>PowerPoint Presentation</vt:lpstr>
      <vt:lpstr>PowerPoint Presentation</vt:lpstr>
      <vt:lpstr>Sequencing  </vt:lpstr>
      <vt:lpstr>PowerPoint Presentation</vt:lpstr>
      <vt:lpstr>Frequency vs. Effect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 are not alone in there….</vt:lpstr>
      <vt:lpstr>PowerPoint Presentation</vt:lpstr>
      <vt:lpstr>PowerPoint Presentation</vt:lpstr>
      <vt:lpstr>PowerPoint Presentation</vt:lpstr>
      <vt:lpstr>PowerPoint Presentation</vt:lpstr>
      <vt:lpstr>Solutions – primary care style…</vt:lpstr>
      <vt:lpstr>PowerPoint Presentation</vt:lpstr>
      <vt:lpstr>Are the expenses of targeted treatments sustainable? For: Patients? Insurers? State budgets? National economies?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THANKS!</vt:lpstr>
    </vt:vector>
  </TitlesOfParts>
  <Company>NHGRI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feerow</dc:creator>
  <cp:lastModifiedBy>Brian Foy</cp:lastModifiedBy>
  <cp:revision>260</cp:revision>
  <dcterms:created xsi:type="dcterms:W3CDTF">2011-09-21T12:07:02Z</dcterms:created>
  <dcterms:modified xsi:type="dcterms:W3CDTF">2012-12-01T20:54:43Z</dcterms:modified>
</cp:coreProperties>
</file>